
<file path=[Content_Types].xml><?xml version="1.0" encoding="utf-8"?>
<Types xmlns="http://schemas.openxmlformats.org/package/2006/content-types">
  <Default Extension="gif" ContentType="image/gi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256" r:id="rId2"/>
    <p:sldId id="259" r:id="rId3"/>
    <p:sldId id="268" r:id="rId4"/>
    <p:sldId id="260" r:id="rId5"/>
    <p:sldId id="261" r:id="rId6"/>
    <p:sldId id="262" r:id="rId7"/>
    <p:sldId id="267" r:id="rId8"/>
    <p:sldId id="263" r:id="rId9"/>
    <p:sldId id="264" r:id="rId10"/>
    <p:sldId id="258" r:id="rId11"/>
    <p:sldId id="266"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57F309AB-4B39-4455-8E3B-6BB3F9897004}" v="2285" dt="2024-03-29T23:01:55.29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presProps" Target="pres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microsoft.com/office/2015/10/relationships/revisionInfo" Target="revisionInfo.xml"/><Relationship Id="rId2" Type="http://schemas.openxmlformats.org/officeDocument/2006/relationships/slide" Target="slides/slide1.xml"/><Relationship Id="rId1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heme" Target="theme/theme1.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54955" y="1447800"/>
            <a:ext cx="8825658" cy="3329581"/>
          </a:xfrm>
        </p:spPr>
        <p:txBody>
          <a:bodyPr anchor="b"/>
          <a:lstStyle>
            <a:lvl1pPr>
              <a:defRPr sz="7200"/>
            </a:lvl1pPr>
          </a:lstStyle>
          <a:p>
            <a:r>
              <a:rPr lang="en-US" dirty="0"/>
              <a:t>Click to edit Master title style</a:t>
            </a:r>
          </a:p>
        </p:txBody>
      </p:sp>
      <p:sp>
        <p:nvSpPr>
          <p:cNvPr id="3" name="Subtitle 2"/>
          <p:cNvSpPr>
            <a:spLocks noGrp="1"/>
          </p:cNvSpPr>
          <p:nvPr>
            <p:ph type="subTitle" idx="1"/>
          </p:nvPr>
        </p:nvSpPr>
        <p:spPr>
          <a:xfrm>
            <a:off x="1154955" y="4777380"/>
            <a:ext cx="8825658" cy="861420"/>
          </a:xfrm>
        </p:spPr>
        <p:txBody>
          <a:bodyPr anchor="t"/>
          <a:lstStyle>
            <a:lvl1pPr marL="0" indent="0" algn="l">
              <a:buNone/>
              <a:defRPr cap="all">
                <a:solidFill>
                  <a:schemeClr val="bg2">
                    <a:lumMod val="40000"/>
                    <a:lumOff val="6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4AAD347D-5ACD-4C99-B74B-A9C85AD731AF}"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216371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6" y="4800587"/>
            <a:ext cx="8825657" cy="566738"/>
          </a:xfrm>
        </p:spPr>
        <p:txBody>
          <a:bodyPr anchor="b">
            <a:normAutofit/>
          </a:bodyPr>
          <a:lstStyle>
            <a:lvl1pPr algn="l">
              <a:defRPr sz="2400" b="0"/>
            </a:lvl1pPr>
          </a:lstStyle>
          <a:p>
            <a:r>
              <a:rPr lang="en-US" dirty="0"/>
              <a:t>Click to edit Master title style</a:t>
            </a:r>
          </a:p>
        </p:txBody>
      </p:sp>
      <p:sp>
        <p:nvSpPr>
          <p:cNvPr id="3" name="Picture Placeholder 2"/>
          <p:cNvSpPr>
            <a:spLocks noGrp="1" noChangeAspect="1"/>
          </p:cNvSpPr>
          <p:nvPr>
            <p:ph type="pic" idx="1"/>
          </p:nvPr>
        </p:nvSpPr>
        <p:spPr>
          <a:xfrm>
            <a:off x="1154955" y="685800"/>
            <a:ext cx="8825658" cy="3640666"/>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6" y="5367325"/>
            <a:ext cx="8825656"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919648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4" y="1447800"/>
            <a:ext cx="8825659" cy="1981200"/>
          </a:xfrm>
        </p:spPr>
        <p:txBody>
          <a:bodyPr/>
          <a:lstStyle>
            <a:lvl1pPr>
              <a:defRPr sz="4800"/>
            </a:lvl1pPr>
          </a:lstStyle>
          <a:p>
            <a:r>
              <a:rPr lang="en-US" dirty="0"/>
              <a:t>Click to edit Master title style</a:t>
            </a:r>
          </a:p>
        </p:txBody>
      </p:sp>
      <p:sp>
        <p:nvSpPr>
          <p:cNvPr id="8" name="Text Placeholder 3"/>
          <p:cNvSpPr>
            <a:spLocks noGrp="1"/>
          </p:cNvSpPr>
          <p:nvPr>
            <p:ph type="body" sz="half" idx="2"/>
          </p:nvPr>
        </p:nvSpPr>
        <p:spPr>
          <a:xfrm>
            <a:off x="1154954" y="3657600"/>
            <a:ext cx="8825659" cy="23622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414554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574801" y="1447800"/>
            <a:ext cx="7999315" cy="2323374"/>
          </a:xfrm>
        </p:spPr>
        <p:txBody>
          <a:bodyPr/>
          <a:lstStyle>
            <a:lvl1pPr>
              <a:defRPr sz="4800"/>
            </a:lvl1pPr>
          </a:lstStyle>
          <a:p>
            <a:r>
              <a:rPr lang="en-US" dirty="0"/>
              <a:t>Click to edit Master title style</a:t>
            </a:r>
          </a:p>
        </p:txBody>
      </p:sp>
      <p:sp>
        <p:nvSpPr>
          <p:cNvPr id="11" name="Text Placeholder 3"/>
          <p:cNvSpPr>
            <a:spLocks noGrp="1"/>
          </p:cNvSpPr>
          <p:nvPr>
            <p:ph type="body" sz="half" idx="14"/>
          </p:nvPr>
        </p:nvSpPr>
        <p:spPr>
          <a:xfrm>
            <a:off x="1930400" y="3771174"/>
            <a:ext cx="7279649" cy="342174"/>
          </a:xfrm>
        </p:spPr>
        <p:txBody>
          <a:bodyPr vert="horz" lIns="91440" tIns="45720" rIns="91440" bIns="45720" rtlCol="0" anchor="t">
            <a:normAutofit/>
          </a:bodyPr>
          <a:lstStyle>
            <a:lvl1pPr marL="0" indent="0">
              <a:buNone/>
              <a:defRPr lang="en-US" sz="1400" b="0" i="0" kern="1200" cap="small" dirty="0">
                <a:solidFill>
                  <a:schemeClr val="bg2">
                    <a:lumMod val="40000"/>
                    <a:lumOff val="60000"/>
                  </a:schemeClr>
                </a:solidFill>
                <a:latin typeface="+mj-lt"/>
                <a:ea typeface="+mj-ea"/>
                <a:cs typeface="+mj-cs"/>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marL="0" lvl="0" indent="0">
              <a:buNone/>
            </a:pPr>
            <a:r>
              <a:rPr lang="en-US" dirty="0"/>
              <a:t>Click to edit Master text styles</a:t>
            </a:r>
          </a:p>
        </p:txBody>
      </p:sp>
      <p:sp>
        <p:nvSpPr>
          <p:cNvPr id="10" name="Text Placeholder 3"/>
          <p:cNvSpPr>
            <a:spLocks noGrp="1"/>
          </p:cNvSpPr>
          <p:nvPr>
            <p:ph type="body" sz="half" idx="2"/>
          </p:nvPr>
        </p:nvSpPr>
        <p:spPr>
          <a:xfrm>
            <a:off x="1154954" y="4350657"/>
            <a:ext cx="8825659" cy="1676400"/>
          </a:xfrm>
        </p:spPr>
        <p:txBody>
          <a:bodyPr anchor="ctr">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
        <p:nvSpPr>
          <p:cNvPr id="12" name="TextBox 11"/>
          <p:cNvSpPr txBox="1"/>
          <p:nvPr/>
        </p:nvSpPr>
        <p:spPr>
          <a:xfrm>
            <a:off x="898295" y="971253"/>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
        <p:nvSpPr>
          <p:cNvPr id="15" name="TextBox 14"/>
          <p:cNvSpPr txBox="1"/>
          <p:nvPr/>
        </p:nvSpPr>
        <p:spPr>
          <a:xfrm>
            <a:off x="9330490" y="2613787"/>
            <a:ext cx="801912" cy="1969770"/>
          </a:xfrm>
          <a:prstGeom prst="rect">
            <a:avLst/>
          </a:prstGeom>
          <a:noFill/>
        </p:spPr>
        <p:txBody>
          <a:bodyPr wrap="square" rtlCol="0">
            <a:spAutoFit/>
          </a:bodyPr>
          <a:lstStyle>
            <a:defPPr>
              <a:defRPr lang="en-US"/>
            </a:defPPr>
            <a:lvl1pPr algn="r">
              <a:defRPr sz="12200" b="0" i="0">
                <a:solidFill>
                  <a:schemeClr val="bg2">
                    <a:lumMod val="40000"/>
                    <a:lumOff val="60000"/>
                  </a:schemeClr>
                </a:solidFill>
                <a:latin typeface="Arial"/>
                <a:ea typeface="+mj-ea"/>
                <a:cs typeface="+mj-cs"/>
              </a:defRPr>
            </a:lvl1pPr>
          </a:lstStyle>
          <a:p>
            <a:pPr lvl="0"/>
            <a:r>
              <a:rPr lang="en-US" dirty="0"/>
              <a:t>”</a:t>
            </a:r>
          </a:p>
        </p:txBody>
      </p:sp>
    </p:spTree>
    <p:extLst>
      <p:ext uri="{BB962C8B-B14F-4D97-AF65-F5344CB8AC3E}">
        <p14:creationId xmlns:p14="http://schemas.microsoft.com/office/powerpoint/2010/main" val="380101794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54954" y="3124201"/>
            <a:ext cx="8825660" cy="1653180"/>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4" y="4777381"/>
            <a:ext cx="8825659" cy="860400"/>
          </a:xfrm>
        </p:spPr>
        <p:txBody>
          <a:bodyPr anchor="t"/>
          <a:lstStyle>
            <a:lvl1pPr marL="0" indent="0" algn="l">
              <a:buNone/>
              <a:defRPr sz="2000" cap="none">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4736941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32947" y="1981200"/>
            <a:ext cx="2946866"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6" name="Text Placeholder 3"/>
          <p:cNvSpPr>
            <a:spLocks noGrp="1"/>
          </p:cNvSpPr>
          <p:nvPr>
            <p:ph type="body" sz="half" idx="15"/>
          </p:nvPr>
        </p:nvSpPr>
        <p:spPr>
          <a:xfrm>
            <a:off x="652463" y="2667000"/>
            <a:ext cx="2927350"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3659" y="1981200"/>
            <a:ext cx="2936241"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19" name="Text Placeholder 3"/>
          <p:cNvSpPr>
            <a:spLocks noGrp="1"/>
          </p:cNvSpPr>
          <p:nvPr>
            <p:ph type="body" sz="half" idx="16"/>
          </p:nvPr>
        </p:nvSpPr>
        <p:spPr>
          <a:xfrm>
            <a:off x="3873106" y="2667000"/>
            <a:ext cx="2946794"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1981200"/>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0" name="Text Placeholder 3"/>
          <p:cNvSpPr>
            <a:spLocks noGrp="1"/>
          </p:cNvSpPr>
          <p:nvPr>
            <p:ph type="body" sz="half" idx="17"/>
          </p:nvPr>
        </p:nvSpPr>
        <p:spPr>
          <a:xfrm>
            <a:off x="7124700" y="2667000"/>
            <a:ext cx="2932113" cy="3589338"/>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7" name="Straight Connector 16"/>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18" name="Straight Connector 17"/>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7630286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sz="4200"/>
            </a:lvl1pPr>
          </a:lstStyle>
          <a:p>
            <a:r>
              <a:rPr lang="en-US" dirty="0"/>
              <a:t>Click to edit Master title style</a:t>
            </a:r>
          </a:p>
        </p:txBody>
      </p:sp>
      <p:sp>
        <p:nvSpPr>
          <p:cNvPr id="3" name="Text Placeholder 2"/>
          <p:cNvSpPr>
            <a:spLocks noGrp="1"/>
          </p:cNvSpPr>
          <p:nvPr>
            <p:ph type="body" idx="1"/>
          </p:nvPr>
        </p:nvSpPr>
        <p:spPr>
          <a:xfrm>
            <a:off x="652463" y="4250949"/>
            <a:ext cx="2940050"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29" name="Picture Placeholder 2"/>
          <p:cNvSpPr>
            <a:spLocks noGrp="1" noChangeAspect="1"/>
          </p:cNvSpPr>
          <p:nvPr>
            <p:ph type="pic" idx="15"/>
          </p:nvPr>
        </p:nvSpPr>
        <p:spPr>
          <a:xfrm>
            <a:off x="652463" y="2209800"/>
            <a:ext cx="2940050"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2" name="Text Placeholder 3"/>
          <p:cNvSpPr>
            <a:spLocks noGrp="1"/>
          </p:cNvSpPr>
          <p:nvPr>
            <p:ph type="body" sz="half" idx="18"/>
          </p:nvPr>
        </p:nvSpPr>
        <p:spPr>
          <a:xfrm>
            <a:off x="652463" y="4827211"/>
            <a:ext cx="2940050"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Text Placeholder 4"/>
          <p:cNvSpPr>
            <a:spLocks noGrp="1"/>
          </p:cNvSpPr>
          <p:nvPr>
            <p:ph type="body" sz="quarter" idx="3"/>
          </p:nvPr>
        </p:nvSpPr>
        <p:spPr>
          <a:xfrm>
            <a:off x="3889375" y="4250949"/>
            <a:ext cx="2930525"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0" name="Picture Placeholder 2"/>
          <p:cNvSpPr>
            <a:spLocks noGrp="1" noChangeAspect="1"/>
          </p:cNvSpPr>
          <p:nvPr>
            <p:ph type="pic" idx="21"/>
          </p:nvPr>
        </p:nvSpPr>
        <p:spPr>
          <a:xfrm>
            <a:off x="3889374" y="2209800"/>
            <a:ext cx="2930525"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3" name="Text Placeholder 3"/>
          <p:cNvSpPr>
            <a:spLocks noGrp="1"/>
          </p:cNvSpPr>
          <p:nvPr>
            <p:ph type="body" sz="half" idx="19"/>
          </p:nvPr>
        </p:nvSpPr>
        <p:spPr>
          <a:xfrm>
            <a:off x="3888022" y="4827210"/>
            <a:ext cx="2934406"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14" name="Text Placeholder 4"/>
          <p:cNvSpPr>
            <a:spLocks noGrp="1"/>
          </p:cNvSpPr>
          <p:nvPr>
            <p:ph type="body" sz="quarter" idx="13"/>
          </p:nvPr>
        </p:nvSpPr>
        <p:spPr>
          <a:xfrm>
            <a:off x="7124700" y="4250949"/>
            <a:ext cx="2932113"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31" name="Picture Placeholder 2"/>
          <p:cNvSpPr>
            <a:spLocks noGrp="1" noChangeAspect="1"/>
          </p:cNvSpPr>
          <p:nvPr>
            <p:ph type="pic" idx="22"/>
          </p:nvPr>
        </p:nvSpPr>
        <p:spPr>
          <a:xfrm>
            <a:off x="7124699" y="2209800"/>
            <a:ext cx="2932113" cy="1524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24" name="Text Placeholder 3"/>
          <p:cNvSpPr>
            <a:spLocks noGrp="1"/>
          </p:cNvSpPr>
          <p:nvPr>
            <p:ph type="body" sz="half" idx="20"/>
          </p:nvPr>
        </p:nvSpPr>
        <p:spPr>
          <a:xfrm>
            <a:off x="7124575" y="4827208"/>
            <a:ext cx="2935997" cy="659189"/>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cxnSp>
        <p:nvCxnSpPr>
          <p:cNvPr id="19" name="Straight Connector 18"/>
          <p:cNvCxnSpPr/>
          <p:nvPr/>
        </p:nvCxnSpPr>
        <p:spPr>
          <a:xfrm>
            <a:off x="3726142" y="2133600"/>
            <a:ext cx="0" cy="3962400"/>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a:off x="6962227" y="2133600"/>
            <a:ext cx="0" cy="3966882"/>
          </a:xfrm>
          <a:prstGeom prst="line">
            <a:avLst/>
          </a:prstGeom>
          <a:ln w="12700" cmpd="sng">
            <a:solidFill>
              <a:schemeClr val="bg2">
                <a:lumMod val="40000"/>
                <a:lumOff val="60000"/>
                <a:alpha val="40000"/>
              </a:schemeClr>
            </a:solidFill>
          </a:ln>
        </p:spPr>
        <p:style>
          <a:lnRef idx="2">
            <a:schemeClr val="accent1"/>
          </a:lnRef>
          <a:fillRef idx="0">
            <a:schemeClr val="accent1"/>
          </a:fillRef>
          <a:effectRef idx="1">
            <a:schemeClr val="accent1"/>
          </a:effectRef>
          <a:fontRef idx="minor">
            <a:schemeClr val="tx1"/>
          </a:fontRef>
        </p:style>
      </p:cxnSp>
      <p:sp>
        <p:nvSpPr>
          <p:cNvPr id="7"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4"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25615731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Vertical Text Placeholder 2"/>
          <p:cNvSpPr>
            <a:spLocks noGrp="1"/>
          </p:cNvSpPr>
          <p:nvPr>
            <p:ph type="body" orient="vert" idx="1"/>
          </p:nvPr>
        </p:nvSpPr>
        <p:spPr/>
        <p:txBody>
          <a:bodyPr vert="eaVert" anchor="t" anchorCtr="0"/>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4251412292"/>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304212" y="430213"/>
            <a:ext cx="1752601" cy="5826125"/>
          </a:xfrm>
        </p:spPr>
        <p:txBody>
          <a:bodyPr vert="eaVert" anchor="b" anchorCtr="0"/>
          <a:lstStyle/>
          <a:p>
            <a:r>
              <a:rPr lang="en-US" dirty="0"/>
              <a:t>Click to edit Master title style</a:t>
            </a:r>
          </a:p>
        </p:txBody>
      </p:sp>
      <p:sp>
        <p:nvSpPr>
          <p:cNvPr id="3" name="Vertical Text Placeholder 2"/>
          <p:cNvSpPr>
            <a:spLocks noGrp="1"/>
          </p:cNvSpPr>
          <p:nvPr>
            <p:ph type="body" orient="vert" idx="1"/>
          </p:nvPr>
        </p:nvSpPr>
        <p:spPr>
          <a:xfrm>
            <a:off x="652463" y="887414"/>
            <a:ext cx="7423149" cy="5368924"/>
          </a:xfrm>
        </p:spPr>
        <p:txBody>
          <a:bodyPr vert="eaVe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0805439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3"/>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4996146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54956" y="2861733"/>
            <a:ext cx="8825657" cy="1915647"/>
          </a:xfrm>
        </p:spPr>
        <p:txBody>
          <a:bodyPr anchor="b"/>
          <a:lstStyle>
            <a:lvl1pPr algn="l">
              <a:defRPr sz="4000" b="0" cap="none"/>
            </a:lvl1pPr>
          </a:lstStyle>
          <a:p>
            <a:r>
              <a:rPr lang="en-US" dirty="0"/>
              <a:t>Click to edit Master title style</a:t>
            </a:r>
          </a:p>
        </p:txBody>
      </p:sp>
      <p:sp>
        <p:nvSpPr>
          <p:cNvPr id="3" name="Text Placeholder 2"/>
          <p:cNvSpPr>
            <a:spLocks noGrp="1"/>
          </p:cNvSpPr>
          <p:nvPr>
            <p:ph type="body" idx="1"/>
          </p:nvPr>
        </p:nvSpPr>
        <p:spPr>
          <a:xfrm>
            <a:off x="1154955" y="4777381"/>
            <a:ext cx="8825658" cy="860400"/>
          </a:xfrm>
        </p:spPr>
        <p:txBody>
          <a:bodyPr anchor="t"/>
          <a:lstStyle>
            <a:lvl1pPr marL="0" indent="0" algn="l">
              <a:buNone/>
              <a:defRPr sz="2000" cap="all">
                <a:solidFill>
                  <a:schemeClr val="bg2">
                    <a:lumMod val="40000"/>
                    <a:lumOff val="6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9796027F-7875-4030-9381-8BD8C4F21935}" type="datetimeFigureOut">
              <a:rPr lang="en-US" dirty="0"/>
              <a:t>3/29/2024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28509755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1103312" y="2060575"/>
            <a:ext cx="4396339" cy="4195763"/>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654493" y="2056092"/>
            <a:ext cx="4396341" cy="4200245"/>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9796027F-7875-4030-9381-8BD8C4F21935}"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4977074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1103313" y="1905000"/>
            <a:ext cx="4396338"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1103312"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5654495" y="1905000"/>
            <a:ext cx="4396339" cy="576262"/>
          </a:xfrm>
        </p:spPr>
        <p:txBody>
          <a:bodyPr anchor="b">
            <a:noAutofit/>
          </a:bodyPr>
          <a:lstStyle>
            <a:lvl1pPr marL="0" indent="0">
              <a:buNone/>
              <a:defRPr sz="2400" b="0">
                <a:solidFill>
                  <a:schemeClr val="bg2">
                    <a:lumMod val="40000"/>
                    <a:lumOff val="60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654495" y="2514600"/>
            <a:ext cx="4396339" cy="3741738"/>
          </a:xfrm>
        </p:spPr>
        <p:txBody>
          <a:bodyPr>
            <a:normAutofit/>
          </a:bodyPr>
          <a:lstStyle>
            <a:lvl1pPr>
              <a:defRPr sz="1800"/>
            </a:lvl1pPr>
            <a:lvl2pPr>
              <a:defRPr sz="1600"/>
            </a:lvl2pPr>
            <a:lvl3pPr>
              <a:defRPr sz="1400"/>
            </a:lvl3pPr>
            <a:lvl4pPr>
              <a:defRPr sz="1200"/>
            </a:lvl4pPr>
            <a:lvl5pPr>
              <a:defRPr sz="1200"/>
            </a:lvl5pPr>
            <a:lvl6pPr>
              <a:defRPr sz="1200"/>
            </a:lvl6pPr>
            <a:lvl7pPr>
              <a:defRPr sz="1200"/>
            </a:lvl7pPr>
            <a:lvl8pPr>
              <a:defRPr sz="1200"/>
            </a:lvl8pPr>
            <a:lvl9pPr>
              <a:defRPr sz="12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9796027F-7875-4030-9381-8BD8C4F21935}" type="datetimeFigureOut">
              <a:rPr lang="en-US" dirty="0"/>
              <a:t>3/29/2024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25727767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7" name="Date Placeholder 2"/>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3"/>
          <p:cNvSpPr>
            <a:spLocks noGrp="1"/>
          </p:cNvSpPr>
          <p:nvPr>
            <p:ph type="ftr" sz="quarter" idx="11"/>
          </p:nvPr>
        </p:nvSpPr>
        <p:spPr/>
        <p:txBody>
          <a:bodyPr/>
          <a:lstStyle/>
          <a:p>
            <a:endParaRPr lang="en-US" dirty="0"/>
          </a:p>
        </p:txBody>
      </p:sp>
      <p:sp>
        <p:nvSpPr>
          <p:cNvPr id="6" name="Slide Number Placeholder 4"/>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97159011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7" name="Date Placeholder 1"/>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2"/>
          <p:cNvSpPr>
            <a:spLocks noGrp="1"/>
          </p:cNvSpPr>
          <p:nvPr>
            <p:ph type="ftr" sz="quarter" idx="11"/>
          </p:nvPr>
        </p:nvSpPr>
        <p:spPr/>
        <p:txBody>
          <a:bodyPr/>
          <a:lstStyle/>
          <a:p>
            <a:endParaRPr lang="en-US" dirty="0"/>
          </a:p>
        </p:txBody>
      </p:sp>
      <p:sp>
        <p:nvSpPr>
          <p:cNvPr id="6" name="Slide Number Placeholder 3"/>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0443705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4953" y="1447800"/>
            <a:ext cx="3401064" cy="1447800"/>
          </a:xfrm>
        </p:spPr>
        <p:txBody>
          <a:bodyPr anchor="b"/>
          <a:lstStyle>
            <a:lvl1pPr algn="l">
              <a:defRPr sz="2400" b="0"/>
            </a:lvl1pPr>
          </a:lstStyle>
          <a:p>
            <a:r>
              <a:rPr lang="en-US" dirty="0"/>
              <a:t>Click to edit Master title style</a:t>
            </a:r>
          </a:p>
        </p:txBody>
      </p:sp>
      <p:sp>
        <p:nvSpPr>
          <p:cNvPr id="3" name="Content Placeholder 2"/>
          <p:cNvSpPr>
            <a:spLocks noGrp="1"/>
          </p:cNvSpPr>
          <p:nvPr>
            <p:ph idx="1"/>
          </p:nvPr>
        </p:nvSpPr>
        <p:spPr>
          <a:xfrm>
            <a:off x="4784616" y="1447800"/>
            <a:ext cx="5195997" cy="4572000"/>
          </a:xfrm>
        </p:spPr>
        <p:txBody>
          <a:bodyPr anchor="ctr">
            <a:normAutofit/>
          </a:bodyPr>
          <a:lstStyle>
            <a:lvl1pPr>
              <a:defRPr sz="2000"/>
            </a:lvl1pPr>
            <a:lvl2pPr>
              <a:defRPr sz="1800"/>
            </a:lvl2pPr>
            <a:lvl3pPr>
              <a:defRPr sz="1600"/>
            </a:lvl3pPr>
            <a:lvl4pPr>
              <a:defRPr sz="1400"/>
            </a:lvl4pPr>
            <a:lvl5pPr>
              <a:defRPr sz="1400"/>
            </a:lvl5pPr>
            <a:lvl6pPr>
              <a:defRPr sz="1400"/>
            </a:lvl6pPr>
            <a:lvl7pPr>
              <a:defRPr sz="1400"/>
            </a:lvl7pPr>
            <a:lvl8pPr>
              <a:defRPr sz="1400"/>
            </a:lvl8pPr>
            <a:lvl9pPr>
              <a:defRPr sz="14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1154953" y="3129280"/>
            <a:ext cx="3401063" cy="2895599"/>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7" name="Date Placeholder 4"/>
          <p:cNvSpPr>
            <a:spLocks noGrp="1"/>
          </p:cNvSpPr>
          <p:nvPr>
            <p:ph type="dt" sz="half" idx="10"/>
          </p:nvPr>
        </p:nvSpPr>
        <p:spPr/>
        <p:txBody>
          <a:bodyPr/>
          <a:lstStyle/>
          <a:p>
            <a:fld id="{4509A250-FF31-4206-8172-F9D3106AACB1}" type="datetimeFigureOut">
              <a:rPr lang="en-US" dirty="0"/>
              <a:t>3/29/2024</a:t>
            </a:fld>
            <a:endParaRPr lang="en-US" dirty="0"/>
          </a:p>
        </p:txBody>
      </p:sp>
      <p:sp>
        <p:nvSpPr>
          <p:cNvPr id="5" name="Footer Placeholder 5"/>
          <p:cNvSpPr>
            <a:spLocks noGrp="1"/>
          </p:cNvSpPr>
          <p:nvPr>
            <p:ph type="ftr" sz="quarter" idx="11"/>
          </p:nvPr>
        </p:nvSpPr>
        <p:spPr/>
        <p:txBody>
          <a:bodyPr/>
          <a:lstStyle/>
          <a:p>
            <a:endParaRPr lang="en-US" dirty="0"/>
          </a:p>
        </p:txBody>
      </p:sp>
      <p:sp>
        <p:nvSpPr>
          <p:cNvPr id="6"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16061745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53907" y="1854192"/>
            <a:ext cx="5092906" cy="1574808"/>
          </a:xfrm>
        </p:spPr>
        <p:txBody>
          <a:bodyPr anchor="b">
            <a:normAutofit/>
          </a:bodyPr>
          <a:lstStyle>
            <a:lvl1pPr algn="l">
              <a:defRPr sz="3600" b="0"/>
            </a:lvl1pPr>
          </a:lstStyle>
          <a:p>
            <a:r>
              <a:rPr lang="en-US" dirty="0"/>
              <a:t>Click to edit Master title style</a:t>
            </a:r>
          </a:p>
        </p:txBody>
      </p:sp>
      <p:sp>
        <p:nvSpPr>
          <p:cNvPr id="3" name="Picture Placeholder 2"/>
          <p:cNvSpPr>
            <a:spLocks noGrp="1" noChangeAspect="1"/>
          </p:cNvSpPr>
          <p:nvPr>
            <p:ph type="pic" idx="1"/>
          </p:nvPr>
        </p:nvSpPr>
        <p:spPr>
          <a:xfrm>
            <a:off x="6949546" y="1143000"/>
            <a:ext cx="3200400" cy="4572000"/>
          </a:xfrm>
          <a:prstGeom prst="roundRect">
            <a:avLst>
              <a:gd name="adj" fmla="val 1858"/>
            </a:avLst>
          </a:prstGeom>
          <a:effectLst>
            <a:outerShdw blurRad="50800" dist="50800" dir="5400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1154954" y="3657600"/>
            <a:ext cx="5084979" cy="1371600"/>
          </a:xfrm>
        </p:spPr>
        <p:txBody>
          <a:bodyPr>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4509A250-FF31-4206-8172-F9D3106AACB1}" type="datetimeFigureOut">
              <a:rPr lang="en-US" dirty="0"/>
              <a:t>3/29/2024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02111984F565}" type="slidenum">
              <a:rPr lang="en-US" dirty="0"/>
              <a:t>‹#›</a:t>
            </a:fld>
            <a:endParaRPr lang="en-US" dirty="0"/>
          </a:p>
        </p:txBody>
      </p:sp>
    </p:spTree>
    <p:extLst>
      <p:ext uri="{BB962C8B-B14F-4D97-AF65-F5344CB8AC3E}">
        <p14:creationId xmlns:p14="http://schemas.microsoft.com/office/powerpoint/2010/main" val="38760988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21" Type="http://schemas.openxmlformats.org/officeDocument/2006/relationships/image" Target="../media/image4.png"/><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image" Target="../media/image5.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19">
            <a:extLst>
              <a:ext uri="{28A0092B-C50C-407E-A947-70E740481C1C}">
                <a14:useLocalDpi xmlns:a14="http://schemas.microsoft.com/office/drawing/2010/main" val="0"/>
              </a:ext>
            </a:extLst>
          </a:blip>
          <a:srcRect l="3613"/>
          <a:stretch/>
        </p:blipFill>
        <p:spPr>
          <a:xfrm>
            <a:off x="0" y="2669685"/>
            <a:ext cx="4037012" cy="4188315"/>
          </a:xfrm>
          <a:prstGeom prst="rect">
            <a:avLst/>
          </a:prstGeom>
        </p:spPr>
      </p:pic>
      <p:pic>
        <p:nvPicPr>
          <p:cNvPr id="7" name="Picture 6"/>
          <p:cNvPicPr>
            <a:picLocks noChangeAspect="1"/>
          </p:cNvPicPr>
          <p:nvPr/>
        </p:nvPicPr>
        <p:blipFill rotWithShape="1">
          <a:blip r:embed="rId20">
            <a:extLst>
              <a:ext uri="{28A0092B-C50C-407E-A947-70E740481C1C}">
                <a14:useLocalDpi xmlns:a14="http://schemas.microsoft.com/office/drawing/2010/main" val="0"/>
              </a:ext>
            </a:extLst>
          </a:blip>
          <a:srcRect l="35640"/>
          <a:stretch/>
        </p:blipFill>
        <p:spPr>
          <a:xfrm>
            <a:off x="0" y="2892347"/>
            <a:ext cx="1522412" cy="2365453"/>
          </a:xfrm>
          <a:prstGeom prst="rect">
            <a:avLst/>
          </a:prstGeom>
        </p:spPr>
      </p:pic>
      <p:sp>
        <p:nvSpPr>
          <p:cNvPr id="16" name="Oval 15"/>
          <p:cNvSpPr/>
          <p:nvPr/>
        </p:nvSpPr>
        <p:spPr>
          <a:xfrm>
            <a:off x="8609012" y="1676400"/>
            <a:ext cx="2819400" cy="2819400"/>
          </a:xfrm>
          <a:prstGeom prst="ellipse">
            <a:avLst/>
          </a:prstGeom>
          <a:gradFill flip="none" rotWithShape="1">
            <a:gsLst>
              <a:gs pos="0">
                <a:schemeClr val="bg2">
                  <a:lumMod val="60000"/>
                  <a:lumOff val="40000"/>
                  <a:alpha val="7000"/>
                </a:schemeClr>
              </a:gs>
              <a:gs pos="69000">
                <a:schemeClr val="bg2">
                  <a:lumMod val="60000"/>
                  <a:lumOff val="40000"/>
                  <a:alpha val="0"/>
                </a:schemeClr>
              </a:gs>
              <a:gs pos="36000">
                <a:schemeClr val="bg2">
                  <a:lumMod val="60000"/>
                  <a:lumOff val="40000"/>
                  <a:alpha val="6000"/>
                </a:schemeClr>
              </a:gs>
            </a:gsLst>
            <a:path path="circle">
              <a:fillToRect l="50000" t="50000" r="50000" b="50000"/>
            </a:path>
            <a:tileRect/>
          </a:gradFill>
          <a:ln>
            <a:noFill/>
          </a:ln>
          <a:effectLst/>
        </p:spPr>
        <p:style>
          <a:lnRef idx="1">
            <a:schemeClr val="accent1"/>
          </a:lnRef>
          <a:fillRef idx="3">
            <a:schemeClr val="accent1"/>
          </a:fillRef>
          <a:effectRef idx="2">
            <a:schemeClr val="accent1"/>
          </a:effectRef>
          <a:fontRef idx="minor">
            <a:schemeClr val="lt1"/>
          </a:fontRef>
        </p:style>
      </p:sp>
      <p:pic>
        <p:nvPicPr>
          <p:cNvPr id="9" name="Picture 8"/>
          <p:cNvPicPr>
            <a:picLocks noChangeAspect="1"/>
          </p:cNvPicPr>
          <p:nvPr/>
        </p:nvPicPr>
        <p:blipFill rotWithShape="1">
          <a:blip r:embed="rId21">
            <a:extLst>
              <a:ext uri="{28A0092B-C50C-407E-A947-70E740481C1C}">
                <a14:useLocalDpi xmlns:a14="http://schemas.microsoft.com/office/drawing/2010/main" val="0"/>
              </a:ext>
            </a:extLst>
          </a:blip>
          <a:srcRect t="28813"/>
          <a:stretch/>
        </p:blipFill>
        <p:spPr>
          <a:xfrm>
            <a:off x="7999412" y="0"/>
            <a:ext cx="1603387" cy="1141407"/>
          </a:xfrm>
          <a:prstGeom prst="rect">
            <a:avLst/>
          </a:prstGeom>
        </p:spPr>
      </p:pic>
      <p:pic>
        <p:nvPicPr>
          <p:cNvPr id="10" name="Picture 9"/>
          <p:cNvPicPr>
            <a:picLocks noChangeAspect="1"/>
          </p:cNvPicPr>
          <p:nvPr/>
        </p:nvPicPr>
        <p:blipFill rotWithShape="1">
          <a:blip r:embed="rId22">
            <a:extLst>
              <a:ext uri="{28A0092B-C50C-407E-A947-70E740481C1C}">
                <a14:useLocalDpi xmlns:a14="http://schemas.microsoft.com/office/drawing/2010/main" val="0"/>
              </a:ext>
            </a:extLst>
          </a:blip>
          <a:srcRect b="23320"/>
          <a:stretch/>
        </p:blipFill>
        <p:spPr>
          <a:xfrm>
            <a:off x="8605878" y="6096000"/>
            <a:ext cx="993734" cy="762000"/>
          </a:xfrm>
          <a:prstGeom prst="rect">
            <a:avLst/>
          </a:prstGeom>
        </p:spPr>
      </p:pic>
      <p:sp>
        <p:nvSpPr>
          <p:cNvPr id="14" name="Rectangle 13"/>
          <p:cNvSpPr/>
          <p:nvPr/>
        </p:nvSpPr>
        <p:spPr>
          <a:xfrm>
            <a:off x="10437812" y="0"/>
            <a:ext cx="685800" cy="1143000"/>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646111" y="452718"/>
            <a:ext cx="9404723" cy="1400530"/>
          </a:xfrm>
          <a:prstGeom prst="rect">
            <a:avLst/>
          </a:prstGeom>
        </p:spPr>
        <p:txBody>
          <a:bodyPr vert="horz" lIns="91440" tIns="45720" rIns="91440" bIns="45720" rtlCol="0" anchor="t">
            <a:noAutofit/>
          </a:bodyPr>
          <a:lstStyle/>
          <a:p>
            <a:r>
              <a:rPr lang="en-US" dirty="0"/>
              <a:t>Click to edit Master title style</a:t>
            </a:r>
          </a:p>
        </p:txBody>
      </p:sp>
      <p:sp>
        <p:nvSpPr>
          <p:cNvPr id="3" name="Text Placeholder 2"/>
          <p:cNvSpPr>
            <a:spLocks noGrp="1"/>
          </p:cNvSpPr>
          <p:nvPr>
            <p:ph type="body" idx="1"/>
          </p:nvPr>
        </p:nvSpPr>
        <p:spPr>
          <a:xfrm>
            <a:off x="1103312" y="2052918"/>
            <a:ext cx="8946541" cy="4195481"/>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rot="5400000">
            <a:off x="10155639" y="1790701"/>
            <a:ext cx="990599" cy="304799"/>
          </a:xfrm>
          <a:prstGeom prst="rect">
            <a:avLst/>
          </a:prstGeom>
        </p:spPr>
        <p:txBody>
          <a:bodyPr vert="horz" lIns="91440" tIns="45720" rIns="91440" bIns="45720" rtlCol="0" anchor="t"/>
          <a:lstStyle>
            <a:lvl1pPr algn="l">
              <a:defRPr sz="1100" b="0" i="0">
                <a:solidFill>
                  <a:schemeClr val="tx1">
                    <a:tint val="75000"/>
                    <a:alpha val="60000"/>
                  </a:schemeClr>
                </a:solidFill>
              </a:defRPr>
            </a:lvl1pPr>
          </a:lstStyle>
          <a:p>
            <a:fld id="{4AAD347D-5ACD-4C99-B74B-A9C85AD731AF}" type="datetimeFigureOut">
              <a:rPr lang="en-US" dirty="0"/>
              <a:t>3/29/2024</a:t>
            </a:fld>
            <a:endParaRPr lang="en-US" dirty="0"/>
          </a:p>
        </p:txBody>
      </p:sp>
      <p:sp>
        <p:nvSpPr>
          <p:cNvPr id="5" name="Footer Placeholder 4"/>
          <p:cNvSpPr>
            <a:spLocks noGrp="1"/>
          </p:cNvSpPr>
          <p:nvPr>
            <p:ph type="ftr" sz="quarter" idx="3"/>
          </p:nvPr>
        </p:nvSpPr>
        <p:spPr>
          <a:xfrm rot="5400000">
            <a:off x="8951573" y="3225297"/>
            <a:ext cx="3859795" cy="304801"/>
          </a:xfrm>
          <a:prstGeom prst="rect">
            <a:avLst/>
          </a:prstGeom>
        </p:spPr>
        <p:txBody>
          <a:bodyPr vert="horz" lIns="91440" tIns="45720" rIns="91440" bIns="45720" rtlCol="0" anchor="b"/>
          <a:lstStyle>
            <a:lvl1pPr algn="l">
              <a:defRPr sz="1100" b="0" i="0">
                <a:solidFill>
                  <a:schemeClr val="tx1">
                    <a:tint val="75000"/>
                    <a:alpha val="60000"/>
                  </a:schemeClr>
                </a:solidFill>
              </a:defRPr>
            </a:lvl1pPr>
          </a:lstStyle>
          <a:p>
            <a:endParaRPr lang="en-US" dirty="0"/>
          </a:p>
        </p:txBody>
      </p:sp>
      <p:sp>
        <p:nvSpPr>
          <p:cNvPr id="6" name="Slide Number Placeholder 5"/>
          <p:cNvSpPr>
            <a:spLocks noGrp="1"/>
          </p:cNvSpPr>
          <p:nvPr>
            <p:ph type="sldNum" sz="quarter" idx="4"/>
          </p:nvPr>
        </p:nvSpPr>
        <p:spPr bwMode="gray">
          <a:xfrm>
            <a:off x="10352540" y="295729"/>
            <a:ext cx="838199" cy="767687"/>
          </a:xfrm>
          <a:prstGeom prst="rect">
            <a:avLst/>
          </a:prstGeom>
        </p:spPr>
        <p:txBody>
          <a:bodyPr vert="horz" lIns="91440" tIns="45720" rIns="91440" bIns="45720" rtlCol="0" anchor="b"/>
          <a:lstStyle>
            <a:lvl1pPr algn="ctr">
              <a:defRPr sz="2800" b="0" i="0">
                <a:solidFill>
                  <a:schemeClr val="tx1">
                    <a:tint val="75000"/>
                  </a:schemeClr>
                </a:solidFill>
              </a:defRPr>
            </a:lvl1pPr>
          </a:lstStyle>
          <a:p>
            <a:fld id="{D57F1E4F-1CFF-5643-939E-02111984F565}" type="slidenum">
              <a:rPr lang="en-US" dirty="0"/>
              <a:t>‹#›</a:t>
            </a:fld>
            <a:endParaRPr lang="en-US" dirty="0"/>
          </a:p>
        </p:txBody>
      </p:sp>
    </p:spTree>
    <p:extLst>
      <p:ext uri="{BB962C8B-B14F-4D97-AF65-F5344CB8AC3E}">
        <p14:creationId xmlns:p14="http://schemas.microsoft.com/office/powerpoint/2010/main" val="3659690907"/>
      </p:ext>
    </p:extLst>
  </p:cSld>
  <p:clrMap bg1="dk1" tx1="lt1" bg2="dk2" tx2="lt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Lst>
  <p:hf sldNum="0" hdr="0" ftr="0" dt="0"/>
  <p:txStyles>
    <p:titleStyle>
      <a:lvl1pPr algn="l" defTabSz="457200" rtl="0" eaLnBrk="1" latinLnBrk="0" hangingPunct="1">
        <a:spcBef>
          <a:spcPct val="0"/>
        </a:spcBef>
        <a:buNone/>
        <a:defRPr sz="4200" b="0" i="0" kern="1200">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hyperlink" Target="https://aem.cast.org/get-started/defining-accessibility" TargetMode="Externa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hyperlink" Target="https://accessibility.huit.harvard.edu/data-viz-charts-graphs" TargetMode="Externa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8.gif"/><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hyperlink" Target="https://informationisbeautiful.net/visualizations/buddhism-explained-key-beliefs-samsara-nirvana-dependent-origination-enlightenment-jhanas/" TargetMode="External"/><Relationship Id="rId2" Type="http://schemas.openxmlformats.org/officeDocument/2006/relationships/hyperlink" Target="https://informationisbeautiful.net/" TargetMode="External"/><Relationship Id="rId1" Type="http://schemas.openxmlformats.org/officeDocument/2006/relationships/slideLayout" Target="../slideLayouts/slideLayout2.xml"/><Relationship Id="rId6" Type="http://schemas.openxmlformats.org/officeDocument/2006/relationships/image" Target="../media/image9.png"/><Relationship Id="rId5" Type="http://schemas.openxmlformats.org/officeDocument/2006/relationships/hyperlink" Target="https://www.atlassian.com/data/charts/how-to-choose-data-visualization" TargetMode="External"/><Relationship Id="rId4" Type="http://schemas.openxmlformats.org/officeDocument/2006/relationships/hyperlink" Target="https://www.informationisbeautifulawards.com/news/593-information-is-beautiful-awards-2022-the-winners" TargetMode="Externa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hyperlink" Target="https://viz.wtf/" TargetMode="External"/><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hyperlink" Target="https://www.reddit.com/r/dataisugly/" TargetMode="External"/></Relationships>
</file>

<file path=ppt/slides/_rels/slide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Week 11</a:t>
            </a:r>
          </a:p>
        </p:txBody>
      </p:sp>
      <p:sp>
        <p:nvSpPr>
          <p:cNvPr id="3" name="Subtitle 2"/>
          <p:cNvSpPr>
            <a:spLocks noGrp="1"/>
          </p:cNvSpPr>
          <p:nvPr>
            <p:ph type="subTitle" idx="1"/>
          </p:nvPr>
        </p:nvSpPr>
        <p:spPr/>
        <p:txBody>
          <a:bodyPr/>
          <a:lstStyle/>
          <a:p>
            <a:r>
              <a:rPr lang="en-US" dirty="0"/>
              <a:t>Data visualizations, UI/</a:t>
            </a:r>
            <a:r>
              <a:rPr lang="en-US" dirty="0" err="1"/>
              <a:t>ux</a:t>
            </a:r>
            <a:endParaRPr lang="en-US"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6B6330-B70D-5E6E-A1C2-9E4D1C766A86}"/>
              </a:ext>
            </a:extLst>
          </p:cNvPr>
          <p:cNvSpPr>
            <a:spLocks noGrp="1"/>
          </p:cNvSpPr>
          <p:nvPr>
            <p:ph type="title"/>
          </p:nvPr>
        </p:nvSpPr>
        <p:spPr/>
        <p:txBody>
          <a:bodyPr/>
          <a:lstStyle/>
          <a:p>
            <a:r>
              <a:rPr lang="en-US" dirty="0"/>
              <a:t>What is accessibility?</a:t>
            </a:r>
          </a:p>
        </p:txBody>
      </p:sp>
      <p:sp>
        <p:nvSpPr>
          <p:cNvPr id="3" name="Content Placeholder 2">
            <a:extLst>
              <a:ext uri="{FF2B5EF4-FFF2-40B4-BE49-F238E27FC236}">
                <a16:creationId xmlns:a16="http://schemas.microsoft.com/office/drawing/2014/main" id="{DFD9A546-60FF-45EF-10F6-BF29B5685C9A}"/>
              </a:ext>
            </a:extLst>
          </p:cNvPr>
          <p:cNvSpPr>
            <a:spLocks noGrp="1"/>
          </p:cNvSpPr>
          <p:nvPr>
            <p:ph idx="1"/>
          </p:nvPr>
        </p:nvSpPr>
        <p:spPr>
          <a:xfrm>
            <a:off x="4366972" y="1995409"/>
            <a:ext cx="5682881" cy="4252990"/>
          </a:xfrm>
        </p:spPr>
        <p:txBody>
          <a:bodyPr vert="horz" lIns="91440" tIns="45720" rIns="91440" bIns="45720" rtlCol="0" anchor="t">
            <a:normAutofit fontScale="92500" lnSpcReduction="10000"/>
          </a:bodyPr>
          <a:lstStyle/>
          <a:p>
            <a:r>
              <a:rPr lang="en-US" dirty="0"/>
              <a:t>Making sure everyone has the same ability to understand and engage with materials</a:t>
            </a:r>
          </a:p>
          <a:p>
            <a:pPr lvl="1">
              <a:buClr>
                <a:srgbClr val="8AD0D6"/>
              </a:buClr>
              <a:buFont typeface="Courier New" charset="2"/>
              <a:buChar char="o"/>
            </a:pPr>
            <a:r>
              <a:rPr lang="en-US" dirty="0">
                <a:ea typeface="+mj-lt"/>
                <a:cs typeface="+mj-lt"/>
                <a:hlinkClick r:id="rId2"/>
              </a:rPr>
              <a:t>https://aem.cast.org/get-started/defining-accessibility</a:t>
            </a:r>
            <a:r>
              <a:rPr lang="en-US" dirty="0">
                <a:ea typeface="+mj-lt"/>
                <a:cs typeface="+mj-lt"/>
              </a:rPr>
              <a:t> </a:t>
            </a:r>
            <a:endParaRPr lang="en-US" dirty="0"/>
          </a:p>
          <a:p>
            <a:pPr>
              <a:buClr>
                <a:srgbClr val="8AD0D6"/>
              </a:buClr>
            </a:pPr>
            <a:r>
              <a:rPr lang="en-US" dirty="0"/>
              <a:t>This can be for data visualizations, UI/UX or even just the world around us</a:t>
            </a:r>
          </a:p>
          <a:p>
            <a:pPr>
              <a:buClr>
                <a:srgbClr val="8AD0D6"/>
              </a:buClr>
            </a:pPr>
            <a:r>
              <a:rPr lang="en-US" dirty="0"/>
              <a:t>This can be a tough thing to do because there can be a wide variety of things that keeps something inaccessible.  Some questions we can ask are</a:t>
            </a:r>
          </a:p>
          <a:p>
            <a:pPr lvl="1">
              <a:buClr>
                <a:srgbClr val="8AD0D6"/>
              </a:buClr>
              <a:buFont typeface="Courier New" charset="2"/>
              <a:buChar char="o"/>
            </a:pPr>
            <a:r>
              <a:rPr lang="en-US" dirty="0">
                <a:ea typeface="+mj-lt"/>
                <a:cs typeface="+mj-lt"/>
              </a:rPr>
              <a:t>To whom is it accessible</a:t>
            </a:r>
          </a:p>
          <a:p>
            <a:pPr lvl="1">
              <a:buClr>
                <a:srgbClr val="8AD0D6"/>
              </a:buClr>
              <a:buFont typeface="Courier New" charset="2"/>
              <a:buChar char="o"/>
            </a:pPr>
            <a:r>
              <a:rPr lang="en-US" dirty="0">
                <a:ea typeface="+mj-lt"/>
                <a:cs typeface="+mj-lt"/>
              </a:rPr>
              <a:t>Under what conditions?</a:t>
            </a:r>
            <a:endParaRPr lang="en-US" dirty="0"/>
          </a:p>
          <a:p>
            <a:pPr lvl="1">
              <a:buClr>
                <a:srgbClr val="8AD0D6"/>
              </a:buClr>
              <a:buFont typeface="Courier New" charset="2"/>
              <a:buChar char="o"/>
            </a:pPr>
            <a:r>
              <a:rPr lang="en-US" dirty="0">
                <a:ea typeface="+mj-lt"/>
                <a:cs typeface="+mj-lt"/>
              </a:rPr>
              <a:t>For which tasks? </a:t>
            </a:r>
            <a:endParaRPr lang="en-US" dirty="0"/>
          </a:p>
        </p:txBody>
      </p:sp>
      <p:pic>
        <p:nvPicPr>
          <p:cNvPr id="4" name="Picture 3" descr="Kermit the Frog drinking tea, says &quot;You say accessibility is important to you, in a video statement that is not closed captioned&quot;">
            <a:extLst>
              <a:ext uri="{FF2B5EF4-FFF2-40B4-BE49-F238E27FC236}">
                <a16:creationId xmlns:a16="http://schemas.microsoft.com/office/drawing/2014/main" id="{1474D9FE-3BB1-7AEB-6A34-4A3C8B9E1BD4}"/>
              </a:ext>
            </a:extLst>
          </p:cNvPr>
          <p:cNvPicPr>
            <a:picLocks noChangeAspect="1"/>
          </p:cNvPicPr>
          <p:nvPr/>
        </p:nvPicPr>
        <p:blipFill>
          <a:blip r:embed="rId3"/>
          <a:stretch>
            <a:fillRect/>
          </a:stretch>
        </p:blipFill>
        <p:spPr>
          <a:xfrm>
            <a:off x="641230" y="2086155"/>
            <a:ext cx="3577086" cy="3605840"/>
          </a:xfrm>
          <a:prstGeom prst="rect">
            <a:avLst/>
          </a:prstGeom>
        </p:spPr>
      </p:pic>
    </p:spTree>
    <p:extLst>
      <p:ext uri="{BB962C8B-B14F-4D97-AF65-F5344CB8AC3E}">
        <p14:creationId xmlns:p14="http://schemas.microsoft.com/office/powerpoint/2010/main" val="38806886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25E53D-8451-6526-9F9E-1AB139D730C6}"/>
              </a:ext>
            </a:extLst>
          </p:cNvPr>
          <p:cNvSpPr>
            <a:spLocks noGrp="1"/>
          </p:cNvSpPr>
          <p:nvPr>
            <p:ph type="title"/>
          </p:nvPr>
        </p:nvSpPr>
        <p:spPr/>
        <p:txBody>
          <a:bodyPr/>
          <a:lstStyle/>
          <a:p>
            <a:r>
              <a:rPr lang="en-US" dirty="0"/>
              <a:t>Data visualizations and </a:t>
            </a:r>
            <a:r>
              <a:rPr lang="en-US"/>
              <a:t>accessibility</a:t>
            </a:r>
            <a:endParaRPr lang="en-US" dirty="0"/>
          </a:p>
        </p:txBody>
      </p:sp>
      <p:sp>
        <p:nvSpPr>
          <p:cNvPr id="3" name="Content Placeholder 2">
            <a:extLst>
              <a:ext uri="{FF2B5EF4-FFF2-40B4-BE49-F238E27FC236}">
                <a16:creationId xmlns:a16="http://schemas.microsoft.com/office/drawing/2014/main" id="{FD311A6F-95C1-C681-EAEC-70F7A1984E69}"/>
              </a:ext>
            </a:extLst>
          </p:cNvPr>
          <p:cNvSpPr>
            <a:spLocks noGrp="1"/>
          </p:cNvSpPr>
          <p:nvPr>
            <p:ph idx="1"/>
          </p:nvPr>
        </p:nvSpPr>
        <p:spPr/>
        <p:txBody>
          <a:bodyPr vert="horz" lIns="91440" tIns="45720" rIns="91440" bIns="45720" rtlCol="0" anchor="t">
            <a:normAutofit lnSpcReduction="10000"/>
          </a:bodyPr>
          <a:lstStyle/>
          <a:p>
            <a:r>
              <a:rPr lang="en-US" dirty="0"/>
              <a:t>Data visualizations can be tough because of everything from labelling issues, to </a:t>
            </a:r>
            <a:r>
              <a:rPr lang="en-US" dirty="0" err="1"/>
              <a:t>colour</a:t>
            </a:r>
            <a:r>
              <a:rPr lang="en-US" dirty="0"/>
              <a:t> or </a:t>
            </a:r>
            <a:r>
              <a:rPr lang="en-US" dirty="0" err="1"/>
              <a:t>colour</a:t>
            </a:r>
            <a:r>
              <a:rPr lang="en-US" dirty="0"/>
              <a:t> contrast, to lack of alt text</a:t>
            </a:r>
          </a:p>
          <a:p>
            <a:pPr>
              <a:buClr>
                <a:srgbClr val="8AD0D6"/>
              </a:buClr>
            </a:pPr>
            <a:r>
              <a:rPr lang="en-US" dirty="0"/>
              <a:t>Accessibility should be baked in to what you're doing, not seen as an after thought</a:t>
            </a:r>
          </a:p>
          <a:p>
            <a:pPr>
              <a:buClr>
                <a:srgbClr val="8AD0D6"/>
              </a:buClr>
            </a:pPr>
            <a:r>
              <a:rPr lang="en-US" dirty="0"/>
              <a:t>Keeping your visualizations simple can help because they can be easier to describe and offer alternates for</a:t>
            </a:r>
          </a:p>
          <a:p>
            <a:pPr>
              <a:buClr>
                <a:srgbClr val="8AD0D6"/>
              </a:buClr>
            </a:pPr>
            <a:r>
              <a:rPr lang="en-US" dirty="0"/>
              <a:t>Being mindful of </a:t>
            </a:r>
            <a:r>
              <a:rPr lang="en-US" dirty="0" err="1"/>
              <a:t>colours</a:t>
            </a:r>
            <a:r>
              <a:rPr lang="en-US" dirty="0"/>
              <a:t> and contrast is helpful for both text and images. If someone can't see </a:t>
            </a:r>
            <a:r>
              <a:rPr lang="en-US" dirty="0" err="1"/>
              <a:t>colours</a:t>
            </a:r>
            <a:r>
              <a:rPr lang="en-US" dirty="0"/>
              <a:t>, does your visualization still convey your meaning? If not, can you change it so it does?</a:t>
            </a:r>
          </a:p>
          <a:p>
            <a:pPr>
              <a:buClr>
                <a:srgbClr val="8AD0D6"/>
              </a:buClr>
            </a:pPr>
            <a:r>
              <a:rPr lang="en-US" dirty="0"/>
              <a:t>Think about offering different formats so that it's easier for everyone to understand what you're trying to share</a:t>
            </a:r>
          </a:p>
          <a:p>
            <a:pPr>
              <a:buClr>
                <a:srgbClr val="8AD0D6"/>
              </a:buClr>
            </a:pPr>
            <a:r>
              <a:rPr lang="en-US" dirty="0">
                <a:ea typeface="+mj-lt"/>
                <a:cs typeface="+mj-lt"/>
                <a:hlinkClick r:id="rId2"/>
              </a:rPr>
              <a:t>https://accessibility.huit.harvard.edu/data-viz-charts-graphs</a:t>
            </a:r>
            <a:r>
              <a:rPr lang="en-US" dirty="0">
                <a:ea typeface="+mj-lt"/>
                <a:cs typeface="+mj-lt"/>
              </a:rPr>
              <a:t> </a:t>
            </a:r>
          </a:p>
        </p:txBody>
      </p:sp>
    </p:spTree>
    <p:extLst>
      <p:ext uri="{BB962C8B-B14F-4D97-AF65-F5344CB8AC3E}">
        <p14:creationId xmlns:p14="http://schemas.microsoft.com/office/powerpoint/2010/main" val="46004789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51BDD7-CFF3-9078-6172-DD35782BC655}"/>
              </a:ext>
            </a:extLst>
          </p:cNvPr>
          <p:cNvSpPr>
            <a:spLocks noGrp="1"/>
          </p:cNvSpPr>
          <p:nvPr>
            <p:ph type="title"/>
          </p:nvPr>
        </p:nvSpPr>
        <p:spPr/>
        <p:txBody>
          <a:bodyPr/>
          <a:lstStyle/>
          <a:p>
            <a:r>
              <a:rPr lang="en-US" dirty="0"/>
              <a:t>What are data visualizations</a:t>
            </a:r>
          </a:p>
        </p:txBody>
      </p:sp>
      <p:sp>
        <p:nvSpPr>
          <p:cNvPr id="3" name="Content Placeholder 2">
            <a:extLst>
              <a:ext uri="{FF2B5EF4-FFF2-40B4-BE49-F238E27FC236}">
                <a16:creationId xmlns:a16="http://schemas.microsoft.com/office/drawing/2014/main" id="{481559F9-D94F-5BEB-91BD-E9B471D23993}"/>
              </a:ext>
            </a:extLst>
          </p:cNvPr>
          <p:cNvSpPr>
            <a:spLocks noGrp="1"/>
          </p:cNvSpPr>
          <p:nvPr>
            <p:ph idx="1"/>
          </p:nvPr>
        </p:nvSpPr>
        <p:spPr>
          <a:xfrm>
            <a:off x="1103312" y="1997162"/>
            <a:ext cx="6716298" cy="4251237"/>
          </a:xfrm>
        </p:spPr>
        <p:txBody>
          <a:bodyPr vert="horz" lIns="91440" tIns="45720" rIns="91440" bIns="45720" rtlCol="0" anchor="t">
            <a:normAutofit fontScale="92500" lnSpcReduction="10000"/>
          </a:bodyPr>
          <a:lstStyle/>
          <a:p>
            <a:r>
              <a:rPr lang="en-US" dirty="0"/>
              <a:t>Data Visualization is a way to show data in an image of some variety</a:t>
            </a:r>
          </a:p>
          <a:p>
            <a:pPr>
              <a:buClr>
                <a:srgbClr val="8AD0D6"/>
              </a:buClr>
            </a:pPr>
            <a:r>
              <a:rPr lang="en-US" dirty="0"/>
              <a:t>This could include things, such as pie charts, or bar graphs, or other types of plotted data</a:t>
            </a:r>
          </a:p>
          <a:p>
            <a:pPr>
              <a:buClr>
                <a:srgbClr val="8AD0D6"/>
              </a:buClr>
            </a:pPr>
            <a:r>
              <a:rPr lang="en-US" dirty="0"/>
              <a:t>This could also include things like infographics, which are very popular online.</a:t>
            </a:r>
          </a:p>
          <a:p>
            <a:pPr>
              <a:buClr>
                <a:srgbClr val="8AD0D6"/>
              </a:buClr>
            </a:pPr>
            <a:r>
              <a:rPr lang="en-US" dirty="0"/>
              <a:t>We can even consider animations a type of data visualization</a:t>
            </a:r>
          </a:p>
          <a:p>
            <a:pPr>
              <a:buClr>
                <a:srgbClr val="8AD0D6"/>
              </a:buClr>
            </a:pPr>
            <a:r>
              <a:rPr lang="en-US" dirty="0"/>
              <a:t>The goal is to present data in an easy to understand format without losing the important points</a:t>
            </a:r>
          </a:p>
          <a:p>
            <a:pPr>
              <a:buClr>
                <a:srgbClr val="8AD0D6"/>
              </a:buClr>
            </a:pPr>
            <a:r>
              <a:rPr lang="en-US" dirty="0"/>
              <a:t>Most people prefer some variety of data visualization to raw data because they are easier to understand</a:t>
            </a:r>
          </a:p>
          <a:p>
            <a:pPr>
              <a:buClr>
                <a:srgbClr val="8AD0D6"/>
              </a:buClr>
            </a:pPr>
            <a:endParaRPr lang="en-US" dirty="0"/>
          </a:p>
        </p:txBody>
      </p:sp>
      <p:pic>
        <p:nvPicPr>
          <p:cNvPr id="4" name="Picture 3" descr="Image of Data from Star Trek looking at another Data's head.  says &quot;Visualize Data&quot;">
            <a:extLst>
              <a:ext uri="{FF2B5EF4-FFF2-40B4-BE49-F238E27FC236}">
                <a16:creationId xmlns:a16="http://schemas.microsoft.com/office/drawing/2014/main" id="{F642F70B-2F0C-4246-6BDA-41617C54F169}"/>
              </a:ext>
            </a:extLst>
          </p:cNvPr>
          <p:cNvPicPr>
            <a:picLocks noChangeAspect="1"/>
          </p:cNvPicPr>
          <p:nvPr/>
        </p:nvPicPr>
        <p:blipFill>
          <a:blip r:embed="rId2"/>
          <a:stretch>
            <a:fillRect/>
          </a:stretch>
        </p:blipFill>
        <p:spPr>
          <a:xfrm>
            <a:off x="7923639" y="2556765"/>
            <a:ext cx="3658064" cy="2599395"/>
          </a:xfrm>
          <a:prstGeom prst="rect">
            <a:avLst/>
          </a:prstGeom>
        </p:spPr>
      </p:pic>
    </p:spTree>
    <p:extLst>
      <p:ext uri="{BB962C8B-B14F-4D97-AF65-F5344CB8AC3E}">
        <p14:creationId xmlns:p14="http://schemas.microsoft.com/office/powerpoint/2010/main" val="30418118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AD605A-2259-CD24-BBC5-B84BAADE7550}"/>
              </a:ext>
            </a:extLst>
          </p:cNvPr>
          <p:cNvSpPr>
            <a:spLocks noGrp="1"/>
          </p:cNvSpPr>
          <p:nvPr>
            <p:ph type="title"/>
          </p:nvPr>
        </p:nvSpPr>
        <p:spPr/>
        <p:txBody>
          <a:bodyPr/>
          <a:lstStyle/>
          <a:p>
            <a:r>
              <a:rPr lang="en-US" dirty="0"/>
              <a:t>Why we want to use data visualization</a:t>
            </a:r>
          </a:p>
        </p:txBody>
      </p:sp>
      <p:sp>
        <p:nvSpPr>
          <p:cNvPr id="3" name="Content Placeholder 2">
            <a:extLst>
              <a:ext uri="{FF2B5EF4-FFF2-40B4-BE49-F238E27FC236}">
                <a16:creationId xmlns:a16="http://schemas.microsoft.com/office/drawing/2014/main" id="{796DD393-849F-D218-5766-06AE56812994}"/>
              </a:ext>
            </a:extLst>
          </p:cNvPr>
          <p:cNvSpPr>
            <a:spLocks noGrp="1"/>
          </p:cNvSpPr>
          <p:nvPr>
            <p:ph idx="1"/>
          </p:nvPr>
        </p:nvSpPr>
        <p:spPr>
          <a:xfrm>
            <a:off x="1103312" y="2201600"/>
            <a:ext cx="5824200" cy="4046799"/>
          </a:xfrm>
        </p:spPr>
        <p:txBody>
          <a:bodyPr vert="horz" lIns="91440" tIns="45720" rIns="91440" bIns="45720" rtlCol="0" anchor="t">
            <a:normAutofit fontScale="85000" lnSpcReduction="20000"/>
          </a:bodyPr>
          <a:lstStyle/>
          <a:p>
            <a:r>
              <a:rPr lang="en-US" sz="1900" dirty="0">
                <a:ea typeface="+mj-lt"/>
                <a:cs typeface="+mj-lt"/>
              </a:rPr>
              <a:t>Data visualizations, if done well, can communicate our data to others in ways they can understand faster and better</a:t>
            </a:r>
            <a:endParaRPr lang="en-US" dirty="0">
              <a:ea typeface="+mj-lt"/>
              <a:cs typeface="+mj-lt"/>
            </a:endParaRPr>
          </a:p>
          <a:p>
            <a:pPr>
              <a:buClr>
                <a:srgbClr val="8AD0D6"/>
              </a:buClr>
            </a:pPr>
            <a:r>
              <a:rPr lang="en-US" sz="1900" dirty="0">
                <a:ea typeface="+mj-lt"/>
                <a:cs typeface="+mj-lt"/>
              </a:rPr>
              <a:t>Just showing raw data to most people is going to be tough because it's hard to see the patterns at a glace</a:t>
            </a:r>
          </a:p>
          <a:p>
            <a:pPr>
              <a:buClr>
                <a:srgbClr val="8AD0D6"/>
              </a:buClr>
            </a:pPr>
            <a:r>
              <a:rPr lang="en-US" sz="1900" dirty="0">
                <a:ea typeface="+mj-lt"/>
                <a:cs typeface="+mj-lt"/>
              </a:rPr>
              <a:t>Showing the patterns can help us illustrate our data analysis work or just data in ways lists of numbers can't</a:t>
            </a:r>
          </a:p>
          <a:p>
            <a:pPr>
              <a:buClr>
                <a:srgbClr val="8AD0D6"/>
              </a:buClr>
            </a:pPr>
            <a:r>
              <a:rPr lang="en-US" sz="1900" dirty="0">
                <a:ea typeface="+mj-lt"/>
                <a:cs typeface="+mj-lt"/>
              </a:rPr>
              <a:t>There are several ways to show data including charts, graphs, plots, but it's important to know what you're picking and why to make it a good visualization</a:t>
            </a:r>
          </a:p>
          <a:p>
            <a:pPr>
              <a:buClr>
                <a:srgbClr val="8AD0D6"/>
              </a:buClr>
            </a:pPr>
            <a:r>
              <a:rPr lang="en-US" sz="1900" dirty="0">
                <a:ea typeface="+mj-lt"/>
                <a:cs typeface="+mj-lt"/>
              </a:rPr>
              <a:t>One expert in the field, Edward Tufte, has come up with criteria, we'll use his because he's considered one of the leading authorities on data visualization at this time</a:t>
            </a:r>
            <a:endParaRPr lang="en-US">
              <a:ea typeface="+mj-lt"/>
              <a:cs typeface="+mj-lt"/>
            </a:endParaRPr>
          </a:p>
        </p:txBody>
      </p:sp>
      <p:pic>
        <p:nvPicPr>
          <p:cNvPr id="4" name="Picture 3" descr="How i met your mother, Marshall showing pie chart of favorite bars, and bar graph of favorite pies">
            <a:extLst>
              <a:ext uri="{FF2B5EF4-FFF2-40B4-BE49-F238E27FC236}">
                <a16:creationId xmlns:a16="http://schemas.microsoft.com/office/drawing/2014/main" id="{4A20C341-0390-7205-9D08-8CCBD8DFA644}"/>
              </a:ext>
            </a:extLst>
          </p:cNvPr>
          <p:cNvPicPr>
            <a:picLocks noChangeAspect="1"/>
          </p:cNvPicPr>
          <p:nvPr/>
        </p:nvPicPr>
        <p:blipFill>
          <a:blip r:embed="rId2"/>
          <a:stretch>
            <a:fillRect/>
          </a:stretch>
        </p:blipFill>
        <p:spPr>
          <a:xfrm>
            <a:off x="7419279" y="1845750"/>
            <a:ext cx="3858321" cy="4207280"/>
          </a:xfrm>
          <a:prstGeom prst="rect">
            <a:avLst/>
          </a:prstGeom>
        </p:spPr>
      </p:pic>
    </p:spTree>
    <p:extLst>
      <p:ext uri="{BB962C8B-B14F-4D97-AF65-F5344CB8AC3E}">
        <p14:creationId xmlns:p14="http://schemas.microsoft.com/office/powerpoint/2010/main" val="383075100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93110EB-5258-1E39-379E-D2F6C03CF50E}"/>
              </a:ext>
            </a:extLst>
          </p:cNvPr>
          <p:cNvSpPr>
            <a:spLocks noGrp="1"/>
          </p:cNvSpPr>
          <p:nvPr>
            <p:ph type="title"/>
          </p:nvPr>
        </p:nvSpPr>
        <p:spPr/>
        <p:txBody>
          <a:bodyPr/>
          <a:lstStyle/>
          <a:p>
            <a:r>
              <a:rPr lang="en-US" dirty="0"/>
              <a:t>Criteria to create good visualizations</a:t>
            </a:r>
          </a:p>
        </p:txBody>
      </p:sp>
      <p:sp>
        <p:nvSpPr>
          <p:cNvPr id="3" name="Content Placeholder 2">
            <a:extLst>
              <a:ext uri="{FF2B5EF4-FFF2-40B4-BE49-F238E27FC236}">
                <a16:creationId xmlns:a16="http://schemas.microsoft.com/office/drawing/2014/main" id="{4584A43D-42D7-FB7E-AA6C-D5A6CD3B8635}"/>
              </a:ext>
            </a:extLst>
          </p:cNvPr>
          <p:cNvSpPr>
            <a:spLocks noGrp="1"/>
          </p:cNvSpPr>
          <p:nvPr>
            <p:ph idx="1"/>
          </p:nvPr>
        </p:nvSpPr>
        <p:spPr/>
        <p:txBody>
          <a:bodyPr vert="horz" lIns="91440" tIns="45720" rIns="91440" bIns="45720" rtlCol="0" anchor="t">
            <a:normAutofit lnSpcReduction="10000"/>
          </a:bodyPr>
          <a:lstStyle/>
          <a:p>
            <a:endParaRPr lang="en-US" dirty="0"/>
          </a:p>
          <a:p>
            <a:pPr>
              <a:buClr>
                <a:srgbClr val="8AD0D6"/>
              </a:buClr>
            </a:pPr>
            <a:r>
              <a:rPr lang="en-US" dirty="0">
                <a:ea typeface="+mj-lt"/>
                <a:cs typeface="+mj-lt"/>
              </a:rPr>
              <a:t>Excellence – Try to make your visualization offer the most bang for your buck. Don't make it more complex than it needs to be. “the greatest number of ideas, in the shortest time, using the least amount of ink, in the smallest space.”</a:t>
            </a:r>
            <a:endParaRPr lang="en-US" dirty="0"/>
          </a:p>
          <a:p>
            <a:pPr>
              <a:buClr>
                <a:srgbClr val="8AD0D6"/>
              </a:buClr>
            </a:pPr>
            <a:r>
              <a:rPr lang="en-US" dirty="0">
                <a:ea typeface="+mj-lt"/>
                <a:cs typeface="+mj-lt"/>
              </a:rPr>
              <a:t>Integrity – You need accurate data that is clearly labelled and not ambiguous. Don't try to mislead people with your visualizations</a:t>
            </a:r>
          </a:p>
          <a:p>
            <a:pPr>
              <a:buClr>
                <a:srgbClr val="8AD0D6"/>
              </a:buClr>
            </a:pPr>
            <a:r>
              <a:rPr lang="en-US" dirty="0">
                <a:ea typeface="+mj-lt"/>
                <a:cs typeface="+mj-lt"/>
              </a:rPr>
              <a:t>Maximizing the Data-Ink Ratio – Pay attention to what is required vs what is used, don't add things to add things, everything should be valuable on your visualizations</a:t>
            </a:r>
            <a:endParaRPr lang="en-US" dirty="0"/>
          </a:p>
          <a:p>
            <a:pPr>
              <a:buClr>
                <a:srgbClr val="8AD0D6"/>
              </a:buClr>
            </a:pPr>
            <a:r>
              <a:rPr lang="en-US" dirty="0">
                <a:ea typeface="+mj-lt"/>
                <a:cs typeface="+mj-lt"/>
              </a:rPr>
              <a:t>Aesthetic Elegance – Simplicity can be more powerful then clutter, complexity isn't always required</a:t>
            </a:r>
            <a:endParaRPr lang="en-US" dirty="0"/>
          </a:p>
          <a:p>
            <a:pPr>
              <a:buClr>
                <a:srgbClr val="8AD0D6"/>
              </a:buClr>
            </a:pPr>
            <a:endParaRPr lang="en-US" dirty="0"/>
          </a:p>
        </p:txBody>
      </p:sp>
    </p:spTree>
    <p:extLst>
      <p:ext uri="{BB962C8B-B14F-4D97-AF65-F5344CB8AC3E}">
        <p14:creationId xmlns:p14="http://schemas.microsoft.com/office/powerpoint/2010/main" val="27139220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81082AE-5297-14CC-2334-845782712E4E}"/>
              </a:ext>
            </a:extLst>
          </p:cNvPr>
          <p:cNvSpPr>
            <a:spLocks noGrp="1"/>
          </p:cNvSpPr>
          <p:nvPr>
            <p:ph type="title"/>
          </p:nvPr>
        </p:nvSpPr>
        <p:spPr>
          <a:xfrm>
            <a:off x="5297723" y="1715136"/>
            <a:ext cx="7789738" cy="1400530"/>
          </a:xfrm>
        </p:spPr>
        <p:txBody>
          <a:bodyPr/>
          <a:lstStyle/>
          <a:p>
            <a:r>
              <a:rPr lang="en-US" dirty="0"/>
              <a:t>Example of a Good Data visualization</a:t>
            </a:r>
          </a:p>
        </p:txBody>
      </p:sp>
      <p:sp>
        <p:nvSpPr>
          <p:cNvPr id="3" name="Content Placeholder 2">
            <a:extLst>
              <a:ext uri="{FF2B5EF4-FFF2-40B4-BE49-F238E27FC236}">
                <a16:creationId xmlns:a16="http://schemas.microsoft.com/office/drawing/2014/main" id="{31CF4113-67EE-C696-55C7-F64185791F91}"/>
              </a:ext>
            </a:extLst>
          </p:cNvPr>
          <p:cNvSpPr>
            <a:spLocks noGrp="1"/>
          </p:cNvSpPr>
          <p:nvPr>
            <p:ph idx="1"/>
          </p:nvPr>
        </p:nvSpPr>
        <p:spPr>
          <a:xfrm>
            <a:off x="5561581" y="4168320"/>
            <a:ext cx="6148750" cy="2762467"/>
          </a:xfrm>
        </p:spPr>
        <p:txBody>
          <a:bodyPr vert="horz" lIns="91440" tIns="45720" rIns="91440" bIns="45720" rtlCol="0" anchor="t">
            <a:normAutofit/>
          </a:bodyPr>
          <a:lstStyle/>
          <a:p>
            <a:r>
              <a:rPr lang="en-US" dirty="0"/>
              <a:t>Tufte says that a </a:t>
            </a:r>
            <a:r>
              <a:rPr lang="en-US" dirty="0">
                <a:ea typeface="+mj-lt"/>
                <a:cs typeface="+mj-lt"/>
              </a:rPr>
              <a:t>map by Charles Joseph Minard is the best statistical graph ever drawn</a:t>
            </a:r>
          </a:p>
          <a:p>
            <a:pPr>
              <a:buClr>
                <a:srgbClr val="8AD0D6"/>
              </a:buClr>
            </a:pPr>
            <a:r>
              <a:rPr lang="en-US" dirty="0">
                <a:ea typeface="+mj-lt"/>
                <a:cs typeface="+mj-lt"/>
              </a:rPr>
              <a:t>https://www.edwardtufte.com/tufte/posters</a:t>
            </a:r>
            <a:endParaRPr lang="en-US" dirty="0"/>
          </a:p>
        </p:txBody>
      </p:sp>
      <p:pic>
        <p:nvPicPr>
          <p:cNvPr id="4" name="Picture 3" descr="graphical representation of Napolean's losses in a map">
            <a:extLst>
              <a:ext uri="{FF2B5EF4-FFF2-40B4-BE49-F238E27FC236}">
                <a16:creationId xmlns:a16="http://schemas.microsoft.com/office/drawing/2014/main" id="{FA0C9BEB-D7B8-1A44-DF65-7B0D4F79C874}"/>
              </a:ext>
            </a:extLst>
          </p:cNvPr>
          <p:cNvPicPr>
            <a:picLocks noChangeAspect="1"/>
          </p:cNvPicPr>
          <p:nvPr/>
        </p:nvPicPr>
        <p:blipFill>
          <a:blip r:embed="rId2"/>
          <a:stretch>
            <a:fillRect/>
          </a:stretch>
        </p:blipFill>
        <p:spPr>
          <a:xfrm>
            <a:off x="288877" y="1013607"/>
            <a:ext cx="4858602" cy="5285710"/>
          </a:xfrm>
          <a:prstGeom prst="rect">
            <a:avLst/>
          </a:prstGeom>
        </p:spPr>
      </p:pic>
    </p:spTree>
    <p:extLst>
      <p:ext uri="{BB962C8B-B14F-4D97-AF65-F5344CB8AC3E}">
        <p14:creationId xmlns:p14="http://schemas.microsoft.com/office/powerpoint/2010/main" val="212254359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C1B79BE-C7A1-B10E-EF6B-49D9F1019D24}"/>
              </a:ext>
            </a:extLst>
          </p:cNvPr>
          <p:cNvSpPr>
            <a:spLocks noGrp="1"/>
          </p:cNvSpPr>
          <p:nvPr>
            <p:ph type="title"/>
          </p:nvPr>
        </p:nvSpPr>
        <p:spPr>
          <a:xfrm>
            <a:off x="646111" y="88779"/>
            <a:ext cx="8017200" cy="1764469"/>
          </a:xfrm>
        </p:spPr>
        <p:txBody>
          <a:bodyPr/>
          <a:lstStyle/>
          <a:p>
            <a:r>
              <a:rPr lang="en-US" dirty="0"/>
              <a:t>More current examples</a:t>
            </a:r>
          </a:p>
        </p:txBody>
      </p:sp>
      <p:sp>
        <p:nvSpPr>
          <p:cNvPr id="3" name="Content Placeholder 2">
            <a:extLst>
              <a:ext uri="{FF2B5EF4-FFF2-40B4-BE49-F238E27FC236}">
                <a16:creationId xmlns:a16="http://schemas.microsoft.com/office/drawing/2014/main" id="{1CD4967C-7313-DA80-5BCF-09D354343229}"/>
              </a:ext>
            </a:extLst>
          </p:cNvPr>
          <p:cNvSpPr>
            <a:spLocks noGrp="1"/>
          </p:cNvSpPr>
          <p:nvPr>
            <p:ph idx="1"/>
          </p:nvPr>
        </p:nvSpPr>
        <p:spPr>
          <a:xfrm>
            <a:off x="648387" y="1711723"/>
            <a:ext cx="5545974" cy="3968019"/>
          </a:xfrm>
        </p:spPr>
        <p:txBody>
          <a:bodyPr vert="horz" lIns="91440" tIns="45720" rIns="91440" bIns="45720" rtlCol="0" anchor="t">
            <a:normAutofit fontScale="92500"/>
          </a:bodyPr>
          <a:lstStyle/>
          <a:p>
            <a:r>
              <a:rPr lang="en-US" dirty="0">
                <a:hlinkClick r:id="rId2"/>
              </a:rPr>
              <a:t>https://informationisbeautiful.net/</a:t>
            </a:r>
            <a:endParaRPr lang="en-US"/>
          </a:p>
          <a:p>
            <a:pPr lvl="1">
              <a:buClr>
                <a:srgbClr val="8AD0D6"/>
              </a:buClr>
              <a:buFont typeface="Courier New" charset="2"/>
              <a:buChar char="o"/>
            </a:pPr>
            <a:r>
              <a:rPr lang="en-US" dirty="0"/>
              <a:t>Example: Buddhism principals </a:t>
            </a:r>
            <a:r>
              <a:rPr lang="en-US" dirty="0">
                <a:ea typeface="+mj-lt"/>
                <a:cs typeface="+mj-lt"/>
              </a:rPr>
              <a:t>  </a:t>
            </a:r>
            <a:r>
              <a:rPr lang="en-US" dirty="0">
                <a:ea typeface="+mj-lt"/>
                <a:cs typeface="+mj-lt"/>
                <a:hlinkClick r:id="rId3"/>
              </a:rPr>
              <a:t>https://informationisbeautiful.net/visualizations/buddhism-explained-key-beliefs-samsara-nirvana-dependent-origination-enlightenment-jhanas/</a:t>
            </a:r>
          </a:p>
          <a:p>
            <a:pPr lvl="1">
              <a:buClr>
                <a:srgbClr val="8AD0D6"/>
              </a:buClr>
              <a:buFont typeface="Courier New" charset="2"/>
              <a:buChar char="o"/>
            </a:pPr>
            <a:r>
              <a:rPr lang="en-US" dirty="0"/>
              <a:t>Example: Award Winners </a:t>
            </a:r>
            <a:r>
              <a:rPr lang="en-US" dirty="0">
                <a:ea typeface="+mj-lt"/>
                <a:cs typeface="+mj-lt"/>
              </a:rPr>
              <a:t>  </a:t>
            </a:r>
            <a:r>
              <a:rPr lang="en-US" dirty="0">
                <a:ea typeface="+mj-lt"/>
                <a:cs typeface="+mj-lt"/>
                <a:hlinkClick r:id="rId4"/>
              </a:rPr>
              <a:t>https://www.informationisbeautifulawards.com/news/593-information-is-beautiful-awards-2022-the-winners</a:t>
            </a:r>
            <a:r>
              <a:rPr lang="en-US" dirty="0">
                <a:ea typeface="+mj-lt"/>
                <a:cs typeface="+mj-lt"/>
              </a:rPr>
              <a:t> </a:t>
            </a:r>
          </a:p>
          <a:p>
            <a:pPr>
              <a:buClr>
                <a:srgbClr val="8AD0D6"/>
              </a:buClr>
            </a:pPr>
            <a:r>
              <a:rPr lang="en-US" dirty="0">
                <a:ea typeface="+mj-lt"/>
                <a:cs typeface="+mj-lt"/>
              </a:rPr>
              <a:t>How to choose which chart to use?   </a:t>
            </a:r>
            <a:r>
              <a:rPr lang="en-US" dirty="0">
                <a:ea typeface="+mj-lt"/>
                <a:cs typeface="+mj-lt"/>
                <a:hlinkClick r:id="rId5"/>
              </a:rPr>
              <a:t>https://www.atlassian.com/data/charts/how-to-choose-data-visualization</a:t>
            </a:r>
            <a:r>
              <a:rPr lang="en-US" dirty="0">
                <a:ea typeface="+mj-lt"/>
                <a:cs typeface="+mj-lt"/>
              </a:rPr>
              <a:t> </a:t>
            </a:r>
          </a:p>
        </p:txBody>
      </p:sp>
      <p:sp>
        <p:nvSpPr>
          <p:cNvPr id="4" name="TextBox 3">
            <a:extLst>
              <a:ext uri="{FF2B5EF4-FFF2-40B4-BE49-F238E27FC236}">
                <a16:creationId xmlns:a16="http://schemas.microsoft.com/office/drawing/2014/main" id="{94527011-CC9E-A8D4-D686-9596FEB55186}"/>
              </a:ext>
            </a:extLst>
          </p:cNvPr>
          <p:cNvSpPr txBox="1"/>
          <p:nvPr/>
        </p:nvSpPr>
        <p:spPr>
          <a:xfrm>
            <a:off x="7965744" y="6487236"/>
            <a:ext cx="27432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a:t>https://xkcd.com/798/</a:t>
            </a:r>
          </a:p>
        </p:txBody>
      </p:sp>
      <p:pic>
        <p:nvPicPr>
          <p:cNvPr id="5" name="Picture 4" descr="Adjectives - frequency with which various adjectives are intensified with obscenities">
            <a:extLst>
              <a:ext uri="{FF2B5EF4-FFF2-40B4-BE49-F238E27FC236}">
                <a16:creationId xmlns:a16="http://schemas.microsoft.com/office/drawing/2014/main" id="{FA542075-9A44-FC43-A290-810683D9B48E}"/>
              </a:ext>
            </a:extLst>
          </p:cNvPr>
          <p:cNvPicPr>
            <a:picLocks noChangeAspect="1"/>
          </p:cNvPicPr>
          <p:nvPr/>
        </p:nvPicPr>
        <p:blipFill>
          <a:blip r:embed="rId6"/>
          <a:stretch>
            <a:fillRect/>
          </a:stretch>
        </p:blipFill>
        <p:spPr>
          <a:xfrm>
            <a:off x="6646460" y="951431"/>
            <a:ext cx="5370392" cy="5478300"/>
          </a:xfrm>
          <a:prstGeom prst="rect">
            <a:avLst/>
          </a:prstGeom>
        </p:spPr>
      </p:pic>
    </p:spTree>
    <p:extLst>
      <p:ext uri="{BB962C8B-B14F-4D97-AF65-F5344CB8AC3E}">
        <p14:creationId xmlns:p14="http://schemas.microsoft.com/office/powerpoint/2010/main" val="395284958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8C9A0D-F12E-1B56-53C4-E9CC890ADCAF}"/>
              </a:ext>
            </a:extLst>
          </p:cNvPr>
          <p:cNvSpPr>
            <a:spLocks noGrp="1"/>
          </p:cNvSpPr>
          <p:nvPr>
            <p:ph type="title"/>
          </p:nvPr>
        </p:nvSpPr>
        <p:spPr/>
        <p:txBody>
          <a:bodyPr/>
          <a:lstStyle/>
          <a:p>
            <a:r>
              <a:rPr lang="en-US" dirty="0"/>
              <a:t>What makes a bad visualization?</a:t>
            </a:r>
          </a:p>
        </p:txBody>
      </p:sp>
      <p:sp>
        <p:nvSpPr>
          <p:cNvPr id="3" name="Content Placeholder 2">
            <a:extLst>
              <a:ext uri="{FF2B5EF4-FFF2-40B4-BE49-F238E27FC236}">
                <a16:creationId xmlns:a16="http://schemas.microsoft.com/office/drawing/2014/main" id="{E5FE4CA2-DF08-542F-56AA-D61D6C1805B0}"/>
              </a:ext>
            </a:extLst>
          </p:cNvPr>
          <p:cNvSpPr>
            <a:spLocks noGrp="1"/>
          </p:cNvSpPr>
          <p:nvPr>
            <p:ph idx="1"/>
          </p:nvPr>
        </p:nvSpPr>
        <p:spPr/>
        <p:txBody>
          <a:bodyPr vert="horz" lIns="91440" tIns="45720" rIns="91440" bIns="45720" rtlCol="0" anchor="t">
            <a:normAutofit lnSpcReduction="10000"/>
          </a:bodyPr>
          <a:lstStyle/>
          <a:p>
            <a:r>
              <a:rPr lang="en-US" dirty="0"/>
              <a:t>Visualizations that mislead the viewer, either on purpose or by accident</a:t>
            </a:r>
          </a:p>
          <a:p>
            <a:pPr>
              <a:buClr>
                <a:srgbClr val="8AD0D6"/>
              </a:buClr>
            </a:pPr>
            <a:r>
              <a:rPr lang="en-US" dirty="0"/>
              <a:t>Hiding relevant data, or inaccurately representing data by changing things like scale and proportion, where the chart starts/ends are usually trying to falsely lead you somewhere</a:t>
            </a:r>
          </a:p>
          <a:p>
            <a:pPr>
              <a:buClr>
                <a:srgbClr val="8AD0D6"/>
              </a:buClr>
            </a:pPr>
            <a:r>
              <a:rPr lang="en-US" dirty="0"/>
              <a:t>Showing too much data to confuse the viewer either obviously like a lot of 3D graphs, or more subtly to give the impression of well thought out analysis when in reality it's trying to hide things</a:t>
            </a:r>
          </a:p>
          <a:p>
            <a:pPr>
              <a:buClr>
                <a:srgbClr val="8AD0D6"/>
              </a:buClr>
            </a:pPr>
            <a:r>
              <a:rPr lang="en-US" dirty="0"/>
              <a:t>Lack of context, labels, or any way to tell what the visualization is about and why it was made</a:t>
            </a:r>
          </a:p>
          <a:p>
            <a:pPr>
              <a:buClr>
                <a:srgbClr val="8AD0D6"/>
              </a:buClr>
            </a:pPr>
            <a:r>
              <a:rPr lang="en-US" dirty="0"/>
              <a:t>Using the right data, but in confusing ways to try and lead the viewer into thinking you're saying one thing but you really mean another</a:t>
            </a:r>
          </a:p>
        </p:txBody>
      </p:sp>
    </p:spTree>
    <p:extLst>
      <p:ext uri="{BB962C8B-B14F-4D97-AF65-F5344CB8AC3E}">
        <p14:creationId xmlns:p14="http://schemas.microsoft.com/office/powerpoint/2010/main" val="153600193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3D5D5E-7535-8DC1-D133-DD1B4FB0F07D}"/>
              </a:ext>
            </a:extLst>
          </p:cNvPr>
          <p:cNvSpPr>
            <a:spLocks noGrp="1"/>
          </p:cNvSpPr>
          <p:nvPr>
            <p:ph type="title"/>
          </p:nvPr>
        </p:nvSpPr>
        <p:spPr/>
        <p:txBody>
          <a:bodyPr/>
          <a:lstStyle/>
          <a:p>
            <a:r>
              <a:rPr lang="en-US" dirty="0"/>
              <a:t>Examples of bad data visualization</a:t>
            </a:r>
          </a:p>
        </p:txBody>
      </p:sp>
      <p:sp>
        <p:nvSpPr>
          <p:cNvPr id="3" name="Content Placeholder 2">
            <a:extLst>
              <a:ext uri="{FF2B5EF4-FFF2-40B4-BE49-F238E27FC236}">
                <a16:creationId xmlns:a16="http://schemas.microsoft.com/office/drawing/2014/main" id="{2490D1A2-C61C-EFA0-D3E0-F321F6114FAC}"/>
              </a:ext>
            </a:extLst>
          </p:cNvPr>
          <p:cNvSpPr>
            <a:spLocks noGrp="1"/>
          </p:cNvSpPr>
          <p:nvPr>
            <p:ph idx="1"/>
          </p:nvPr>
        </p:nvSpPr>
        <p:spPr>
          <a:xfrm>
            <a:off x="648387" y="3360827"/>
            <a:ext cx="3373706" cy="590199"/>
          </a:xfrm>
        </p:spPr>
        <p:txBody>
          <a:bodyPr vert="horz" lIns="91440" tIns="45720" rIns="91440" bIns="45720" rtlCol="0" anchor="t">
            <a:normAutofit/>
          </a:bodyPr>
          <a:lstStyle/>
          <a:p>
            <a:r>
              <a:rPr lang="en-US" dirty="0"/>
              <a:t>Too much Data  </a:t>
            </a:r>
          </a:p>
        </p:txBody>
      </p:sp>
      <p:pic>
        <p:nvPicPr>
          <p:cNvPr id="4" name="Picture 3" descr="graph with too much data all overlapping, can't tell what's going on">
            <a:extLst>
              <a:ext uri="{FF2B5EF4-FFF2-40B4-BE49-F238E27FC236}">
                <a16:creationId xmlns:a16="http://schemas.microsoft.com/office/drawing/2014/main" id="{6B898AB2-ED40-CC41-71D2-F009EC83A729}"/>
              </a:ext>
            </a:extLst>
          </p:cNvPr>
          <p:cNvPicPr>
            <a:picLocks noChangeAspect="1"/>
          </p:cNvPicPr>
          <p:nvPr/>
        </p:nvPicPr>
        <p:blipFill>
          <a:blip r:embed="rId2"/>
          <a:stretch>
            <a:fillRect/>
          </a:stretch>
        </p:blipFill>
        <p:spPr>
          <a:xfrm>
            <a:off x="647695" y="4048835"/>
            <a:ext cx="3686044" cy="2286001"/>
          </a:xfrm>
          <a:prstGeom prst="rect">
            <a:avLst/>
          </a:prstGeom>
        </p:spPr>
      </p:pic>
      <p:sp>
        <p:nvSpPr>
          <p:cNvPr id="5" name="TextBox 4">
            <a:extLst>
              <a:ext uri="{FF2B5EF4-FFF2-40B4-BE49-F238E27FC236}">
                <a16:creationId xmlns:a16="http://schemas.microsoft.com/office/drawing/2014/main" id="{88CDC4C3-17E1-EDC9-EC47-CFB6E9002612}"/>
              </a:ext>
            </a:extLst>
          </p:cNvPr>
          <p:cNvSpPr txBox="1"/>
          <p:nvPr/>
        </p:nvSpPr>
        <p:spPr>
          <a:xfrm>
            <a:off x="887103" y="1296537"/>
            <a:ext cx="4822208" cy="92333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pPr marL="285750" indent="-285750">
              <a:buFont typeface="Arial"/>
              <a:buChar char="•"/>
            </a:pPr>
            <a:r>
              <a:rPr lang="en-US" dirty="0">
                <a:ea typeface="+mn-lt"/>
                <a:cs typeface="+mn-lt"/>
                <a:hlinkClick r:id="rId3"/>
              </a:rPr>
              <a:t>https://viz.wtf/</a:t>
            </a:r>
            <a:r>
              <a:rPr lang="en-US" dirty="0">
                <a:ea typeface="+mn-lt"/>
                <a:cs typeface="+mn-lt"/>
              </a:rPr>
              <a:t> </a:t>
            </a:r>
            <a:endParaRPr lang="en-US"/>
          </a:p>
          <a:p>
            <a:pPr marL="285750" indent="-285750">
              <a:buFont typeface="Arial"/>
              <a:buChar char="•"/>
            </a:pPr>
            <a:r>
              <a:rPr lang="en-US" dirty="0">
                <a:ea typeface="+mn-lt"/>
                <a:cs typeface="+mn-lt"/>
                <a:hlinkClick r:id="rId4"/>
              </a:rPr>
              <a:t>https://www.reddit.com/r/dataisugly/</a:t>
            </a:r>
            <a:r>
              <a:rPr lang="en-US" dirty="0">
                <a:ea typeface="+mn-lt"/>
                <a:cs typeface="+mn-lt"/>
              </a:rPr>
              <a:t> </a:t>
            </a:r>
            <a:endParaRPr lang="en-US"/>
          </a:p>
          <a:p>
            <a:endParaRPr lang="en-US" dirty="0">
              <a:ea typeface="+mn-lt"/>
              <a:cs typeface="+mn-lt"/>
            </a:endParaRPr>
          </a:p>
        </p:txBody>
      </p:sp>
      <p:pic>
        <p:nvPicPr>
          <p:cNvPr id="6" name="Picture 5" descr="Well known graph from CNN with the time reversed to make it look like the gov was trying to help crime, very misleading.">
            <a:extLst>
              <a:ext uri="{FF2B5EF4-FFF2-40B4-BE49-F238E27FC236}">
                <a16:creationId xmlns:a16="http://schemas.microsoft.com/office/drawing/2014/main" id="{23C38776-B488-598D-75D0-ECD93CB7F6DF}"/>
              </a:ext>
            </a:extLst>
          </p:cNvPr>
          <p:cNvPicPr>
            <a:picLocks noChangeAspect="1"/>
          </p:cNvPicPr>
          <p:nvPr/>
        </p:nvPicPr>
        <p:blipFill>
          <a:blip r:embed="rId5"/>
          <a:stretch>
            <a:fillRect/>
          </a:stretch>
        </p:blipFill>
        <p:spPr>
          <a:xfrm>
            <a:off x="5088341" y="2691231"/>
            <a:ext cx="6769288" cy="3772908"/>
          </a:xfrm>
          <a:prstGeom prst="rect">
            <a:avLst/>
          </a:prstGeom>
        </p:spPr>
      </p:pic>
      <p:sp>
        <p:nvSpPr>
          <p:cNvPr id="9" name="Content Placeholder 2">
            <a:extLst>
              <a:ext uri="{FF2B5EF4-FFF2-40B4-BE49-F238E27FC236}">
                <a16:creationId xmlns:a16="http://schemas.microsoft.com/office/drawing/2014/main" id="{705EEE0E-AF8A-C55C-11A2-4CB5A836BA24}"/>
              </a:ext>
            </a:extLst>
          </p:cNvPr>
          <p:cNvSpPr txBox="1">
            <a:spLocks/>
          </p:cNvSpPr>
          <p:nvPr/>
        </p:nvSpPr>
        <p:spPr>
          <a:xfrm>
            <a:off x="6783055" y="2216690"/>
            <a:ext cx="3373706" cy="590199"/>
          </a:xfrm>
          <a:prstGeom prst="rect">
            <a:avLst/>
          </a:prstGeom>
        </p:spPr>
        <p:txBody>
          <a:bodyPr vert="horz" lIns="91440" tIns="45720" rIns="91440" bIns="45720" rtlCol="0" anchor="t">
            <a:normAutofit/>
          </a:bodyPr>
          <a:lstStyle>
            <a:lvl1pPr marL="342900" indent="-3429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2000" b="0" i="0" kern="1200">
                <a:solidFill>
                  <a:schemeClr val="tx1"/>
                </a:solidFill>
                <a:latin typeface="+mj-lt"/>
                <a:ea typeface="+mj-ea"/>
                <a:cs typeface="+mj-cs"/>
              </a:defRPr>
            </a:lvl1pPr>
            <a:lvl2pPr marL="742950" indent="-28575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800" b="0" i="0" kern="1200">
                <a:solidFill>
                  <a:schemeClr val="tx1"/>
                </a:solidFill>
                <a:latin typeface="+mj-lt"/>
                <a:ea typeface="+mj-ea"/>
                <a:cs typeface="+mj-cs"/>
              </a:defRPr>
            </a:lvl2pPr>
            <a:lvl3pPr marL="1143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600" b="0" i="0" kern="1200">
                <a:solidFill>
                  <a:schemeClr val="tx1"/>
                </a:solidFill>
                <a:latin typeface="+mj-lt"/>
                <a:ea typeface="+mj-ea"/>
                <a:cs typeface="+mj-cs"/>
              </a:defRPr>
            </a:lvl3pPr>
            <a:lvl4pPr marL="1600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4pPr>
            <a:lvl5pPr marL="20574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5pPr>
            <a:lvl6pPr marL="2506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6pPr>
            <a:lvl7pPr marL="29718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7pPr>
            <a:lvl8pPr marL="34290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8pPr>
            <a:lvl9pPr marL="3886200" indent="-228600" algn="l" defTabSz="457200" rtl="0" eaLnBrk="1" latinLnBrk="0" hangingPunct="1">
              <a:spcBef>
                <a:spcPts val="1000"/>
              </a:spcBef>
              <a:spcAft>
                <a:spcPts val="0"/>
              </a:spcAft>
              <a:buClr>
                <a:schemeClr val="bg2">
                  <a:lumMod val="40000"/>
                  <a:lumOff val="60000"/>
                </a:schemeClr>
              </a:buClr>
              <a:buSzPct val="80000"/>
              <a:buFont typeface="Wingdings 3" charset="2"/>
              <a:buChar char=""/>
              <a:defRPr sz="1400" b="0" i="0" kern="1200">
                <a:solidFill>
                  <a:schemeClr val="tx1"/>
                </a:solidFill>
                <a:latin typeface="+mj-lt"/>
                <a:ea typeface="+mj-ea"/>
                <a:cs typeface="+mj-cs"/>
              </a:defRPr>
            </a:lvl9pPr>
          </a:lstStyle>
          <a:p>
            <a:pPr>
              <a:buClr>
                <a:srgbClr val="8AD0D6"/>
              </a:buClr>
            </a:pPr>
            <a:r>
              <a:rPr lang="en-US" dirty="0"/>
              <a:t>Misleading graphs</a:t>
            </a:r>
          </a:p>
        </p:txBody>
      </p:sp>
    </p:spTree>
    <p:extLst>
      <p:ext uri="{BB962C8B-B14F-4D97-AF65-F5344CB8AC3E}">
        <p14:creationId xmlns:p14="http://schemas.microsoft.com/office/powerpoint/2010/main" val="29708767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4B237C-3B6D-B408-7272-CEA1864313A6}"/>
              </a:ext>
            </a:extLst>
          </p:cNvPr>
          <p:cNvSpPr>
            <a:spLocks noGrp="1"/>
          </p:cNvSpPr>
          <p:nvPr>
            <p:ph type="title"/>
          </p:nvPr>
        </p:nvSpPr>
        <p:spPr/>
        <p:txBody>
          <a:bodyPr/>
          <a:lstStyle/>
          <a:p>
            <a:r>
              <a:rPr lang="en-US" dirty="0"/>
              <a:t>Why people might choose a bad visualization on purpose</a:t>
            </a:r>
          </a:p>
        </p:txBody>
      </p:sp>
      <p:sp>
        <p:nvSpPr>
          <p:cNvPr id="3" name="Content Placeholder 2">
            <a:extLst>
              <a:ext uri="{FF2B5EF4-FFF2-40B4-BE49-F238E27FC236}">
                <a16:creationId xmlns:a16="http://schemas.microsoft.com/office/drawing/2014/main" id="{A2BFE51E-6E29-862D-BFBC-D2BBC6C0FC8E}"/>
              </a:ext>
            </a:extLst>
          </p:cNvPr>
          <p:cNvSpPr>
            <a:spLocks noGrp="1"/>
          </p:cNvSpPr>
          <p:nvPr>
            <p:ph idx="1"/>
          </p:nvPr>
        </p:nvSpPr>
        <p:spPr>
          <a:xfrm>
            <a:off x="1103312" y="1916441"/>
            <a:ext cx="5796183" cy="4309212"/>
          </a:xfrm>
        </p:spPr>
        <p:txBody>
          <a:bodyPr vert="horz" lIns="91440" tIns="45720" rIns="91440" bIns="45720" rtlCol="0" anchor="t">
            <a:normAutofit/>
          </a:bodyPr>
          <a:lstStyle/>
          <a:p>
            <a:r>
              <a:rPr lang="en-US" dirty="0"/>
              <a:t>Manipulation</a:t>
            </a:r>
          </a:p>
          <a:p>
            <a:pPr>
              <a:buClr>
                <a:srgbClr val="8AD0D6"/>
              </a:buClr>
            </a:pPr>
            <a:r>
              <a:rPr lang="en-US" dirty="0"/>
              <a:t>Example: </a:t>
            </a:r>
            <a:r>
              <a:rPr lang="en-US" dirty="0">
                <a:ea typeface="+mj-lt"/>
                <a:cs typeface="+mj-lt"/>
              </a:rPr>
              <a:t>image shows the percentage of Americans who have tried marijuana in three different years</a:t>
            </a:r>
            <a:endParaRPr lang="en-US" dirty="0"/>
          </a:p>
          <a:p>
            <a:pPr>
              <a:buClr>
                <a:srgbClr val="8AD0D6"/>
              </a:buClr>
            </a:pPr>
            <a:endParaRPr lang="en-US" dirty="0"/>
          </a:p>
        </p:txBody>
      </p:sp>
      <p:pic>
        <p:nvPicPr>
          <p:cNvPr id="4" name="Picture 3" descr="Bad Data Visualization percentage of Americans who tried pot">
            <a:extLst>
              <a:ext uri="{FF2B5EF4-FFF2-40B4-BE49-F238E27FC236}">
                <a16:creationId xmlns:a16="http://schemas.microsoft.com/office/drawing/2014/main" id="{CC1C1347-1DA6-D5D9-AFB3-6473D25090AA}"/>
              </a:ext>
            </a:extLst>
          </p:cNvPr>
          <p:cNvPicPr>
            <a:picLocks noChangeAspect="1"/>
          </p:cNvPicPr>
          <p:nvPr/>
        </p:nvPicPr>
        <p:blipFill>
          <a:blip r:embed="rId2"/>
          <a:stretch>
            <a:fillRect/>
          </a:stretch>
        </p:blipFill>
        <p:spPr>
          <a:xfrm>
            <a:off x="470848" y="3326348"/>
            <a:ext cx="5791199" cy="3276052"/>
          </a:xfrm>
          <a:prstGeom prst="rect">
            <a:avLst/>
          </a:prstGeom>
        </p:spPr>
      </p:pic>
      <p:sp>
        <p:nvSpPr>
          <p:cNvPr id="5" name="TextBox 4">
            <a:extLst>
              <a:ext uri="{FF2B5EF4-FFF2-40B4-BE49-F238E27FC236}">
                <a16:creationId xmlns:a16="http://schemas.microsoft.com/office/drawing/2014/main" id="{B8CB3DAA-5EA8-25F8-3131-7B86D2814406}"/>
              </a:ext>
            </a:extLst>
          </p:cNvPr>
          <p:cNvSpPr txBox="1"/>
          <p:nvPr/>
        </p:nvSpPr>
        <p:spPr>
          <a:xfrm>
            <a:off x="6767014" y="3730388"/>
            <a:ext cx="4822208" cy="230832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Is the chart showing 1 or 2?</a:t>
            </a:r>
          </a:p>
          <a:p>
            <a:endParaRPr lang="en-US"/>
          </a:p>
          <a:p>
            <a:pPr marL="342900" indent="-342900">
              <a:buAutoNum type="arabicPeriod"/>
            </a:pPr>
            <a:r>
              <a:rPr lang="en-US" dirty="0">
                <a:ea typeface="+mn-lt"/>
                <a:cs typeface="+mn-lt"/>
              </a:rPr>
              <a:t>All the people participating in the survey tried marijuana. </a:t>
            </a:r>
            <a:endParaRPr lang="en-US"/>
          </a:p>
          <a:p>
            <a:pPr marL="342900" indent="-342900">
              <a:buFontTx/>
              <a:buAutoNum type="arabicPeriod"/>
            </a:pPr>
            <a:r>
              <a:rPr lang="en-US" dirty="0">
                <a:ea typeface="+mn-lt"/>
                <a:cs typeface="+mn-lt"/>
              </a:rPr>
              <a:t>How many tried pot in which year</a:t>
            </a:r>
          </a:p>
          <a:p>
            <a:pPr marL="742950" lvl="1" indent="-285750">
              <a:buFont typeface="Courier New"/>
              <a:buChar char="o"/>
            </a:pPr>
            <a:endParaRPr lang="en-US" dirty="0">
              <a:ea typeface="+mn-lt"/>
              <a:cs typeface="+mn-lt"/>
            </a:endParaRPr>
          </a:p>
          <a:p>
            <a:r>
              <a:rPr lang="en-US" dirty="0"/>
              <a:t>Based on first glance, what did you think this was showing?</a:t>
            </a:r>
          </a:p>
        </p:txBody>
      </p:sp>
    </p:spTree>
    <p:extLst>
      <p:ext uri="{BB962C8B-B14F-4D97-AF65-F5344CB8AC3E}">
        <p14:creationId xmlns:p14="http://schemas.microsoft.com/office/powerpoint/2010/main" val="1538440819"/>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Ion">
  <a:themeElements>
    <a:clrScheme name="Ion">
      <a:dk1>
        <a:sysClr val="windowText" lastClr="000000"/>
      </a:dk1>
      <a:lt1>
        <a:sysClr val="window" lastClr="FFFFFF"/>
      </a:lt1>
      <a:dk2>
        <a:srgbClr val="1E5155"/>
      </a:dk2>
      <a:lt2>
        <a:srgbClr val="EBEBEB"/>
      </a:lt2>
      <a:accent1>
        <a:srgbClr val="B01513"/>
      </a:accent1>
      <a:accent2>
        <a:srgbClr val="EA6312"/>
      </a:accent2>
      <a:accent3>
        <a:srgbClr val="E6B729"/>
      </a:accent3>
      <a:accent4>
        <a:srgbClr val="6AAC90"/>
      </a:accent4>
      <a:accent5>
        <a:srgbClr val="54849A"/>
      </a:accent5>
      <a:accent6>
        <a:srgbClr val="9E5E9B"/>
      </a:accent6>
      <a:hlink>
        <a:srgbClr val="58C1BA"/>
      </a:hlink>
      <a:folHlink>
        <a:srgbClr val="9DFFCB"/>
      </a:folHlink>
    </a:clrScheme>
    <a:fontScheme name="Ion">
      <a:majorFont>
        <a:latin typeface="Century Gothic" panose="020B0502020202020204"/>
        <a:ea typeface=""/>
        <a:cs typeface=""/>
        <a:font script="Jpan" typeface="メイリオ"/>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entury Gothic" panose="020B050202020202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Ion">
      <a:fillStyleLst>
        <a:solidFill>
          <a:schemeClr val="phClr"/>
        </a:solidFill>
        <a:gradFill rotWithShape="1">
          <a:gsLst>
            <a:gs pos="0">
              <a:schemeClr val="phClr">
                <a:tint val="64000"/>
                <a:lumMod val="118000"/>
              </a:schemeClr>
            </a:gs>
            <a:gs pos="100000">
              <a:schemeClr val="phClr">
                <a:tint val="92000"/>
                <a:alpha val="100000"/>
                <a:lumMod val="110000"/>
              </a:schemeClr>
            </a:gs>
          </a:gsLst>
          <a:lin ang="5400000" scaled="0"/>
        </a:gradFill>
        <a:gradFill rotWithShape="1">
          <a:gsLst>
            <a:gs pos="0">
              <a:schemeClr val="phClr">
                <a:tint val="98000"/>
                <a:lumMod val="114000"/>
              </a:schemeClr>
            </a:gs>
            <a:gs pos="100000">
              <a:schemeClr val="phClr">
                <a:shade val="90000"/>
                <a:lumMod val="84000"/>
              </a:schemeClr>
            </a:gs>
          </a:gsLst>
          <a:lin ang="5400000" scaled="0"/>
        </a:gradFill>
      </a:fillStyleLst>
      <a:lnStyleLst>
        <a:ln w="9525" cap="rnd" cmpd="sng" algn="ctr">
          <a:solidFill>
            <a:schemeClr val="phClr"/>
          </a:solidFill>
          <a:prstDash val="solid"/>
        </a:ln>
        <a:ln w="19050" cap="rnd" cmpd="sng" algn="ctr">
          <a:solidFill>
            <a:schemeClr val="phClr"/>
          </a:solidFill>
          <a:prstDash val="solid"/>
        </a:ln>
        <a:ln w="28575" cap="rnd" cmpd="sng" algn="ctr">
          <a:solidFill>
            <a:schemeClr val="phClr"/>
          </a:solidFill>
          <a:prstDash val="solid"/>
        </a:ln>
      </a:lnStyleLst>
      <a:effectStyleLst>
        <a:effectStyle>
          <a:effectLst/>
        </a:effectStyle>
        <a:effectStyle>
          <a:effectLst>
            <a:outerShdw blurRad="38100" dist="25400" dir="5400000" rotWithShape="0">
              <a:srgbClr val="000000">
                <a:alpha val="45000"/>
              </a:srgbClr>
            </a:outerShdw>
          </a:effectLst>
        </a:effectStyle>
        <a:effectStyle>
          <a:effectLst>
            <a:outerShdw blurRad="63500" dist="38100" dir="5400000" rotWithShape="0">
              <a:srgbClr val="000000">
                <a:alpha val="60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7000"/>
                <a:hueMod val="88000"/>
                <a:satMod val="130000"/>
                <a:lumMod val="124000"/>
              </a:schemeClr>
            </a:gs>
            <a:gs pos="100000">
              <a:schemeClr val="phClr">
                <a:tint val="96000"/>
                <a:shade val="88000"/>
                <a:hueMod val="108000"/>
                <a:satMod val="164000"/>
                <a:lumMod val="76000"/>
              </a:schemeClr>
            </a:gs>
          </a:gsLst>
          <a:path path="circle">
            <a:fillToRect l="45000" t="65000" r="125000" b="100000"/>
          </a:path>
        </a:gradFill>
        <a:blipFill rotWithShape="1">
          <a:blip xmlns:r="http://schemas.openxmlformats.org/officeDocument/2006/relationships" r:embed="rId1">
            <a:duotone>
              <a:schemeClr val="phClr">
                <a:shade val="69000"/>
                <a:hueMod val="108000"/>
                <a:satMod val="164000"/>
                <a:lumMod val="74000"/>
              </a:schemeClr>
              <a:schemeClr val="phClr">
                <a:tint val="96000"/>
                <a:hueMod val="88000"/>
                <a:satMod val="140000"/>
                <a:lumMod val="132000"/>
              </a:schemeClr>
            </a:duotone>
          </a:blip>
          <a:stretch/>
        </a:blipFill>
      </a:bgFillStyleLst>
    </a:fmtScheme>
  </a:themeElements>
  <a:objectDefaults/>
  <a:extraClrSchemeLst/>
  <a:extLst>
    <a:ext uri="{05A4C25C-085E-4340-85A3-A5531E510DB2}">
      <thm15:themeFamily xmlns:thm15="http://schemas.microsoft.com/office/thememl/2012/main" name="Ion" id="{B8441ADB-2E43-4AF7-B97A-BD870242C6A8}" vid="{292E63A9-BB86-4E3D-B92A-7223C6510D2E}"/>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11</Slides>
  <Notes>0</Notes>
  <HiddenSlides>0</HiddenSlides>
  <MMClips>0</MMClips>
  <ScaleCrop>false</ScaleCrop>
  <HeadingPairs>
    <vt:vector size="4" baseType="variant">
      <vt:variant>
        <vt:lpstr>Theme</vt:lpstr>
      </vt:variant>
      <vt:variant>
        <vt:i4>1</vt:i4>
      </vt:variant>
      <vt:variant>
        <vt:lpstr>Slide Titles</vt:lpstr>
      </vt:variant>
      <vt:variant>
        <vt:i4>11</vt:i4>
      </vt:variant>
    </vt:vector>
  </HeadingPairs>
  <TitlesOfParts>
    <vt:vector size="12" baseType="lpstr">
      <vt:lpstr>Ion</vt:lpstr>
      <vt:lpstr>Week 11</vt:lpstr>
      <vt:lpstr>What are data visualizations</vt:lpstr>
      <vt:lpstr>Why we want to use data visualization</vt:lpstr>
      <vt:lpstr>Criteria to create good visualizations</vt:lpstr>
      <vt:lpstr>Example of a Good Data visualization</vt:lpstr>
      <vt:lpstr>More current examples</vt:lpstr>
      <vt:lpstr>What makes a bad visualization?</vt:lpstr>
      <vt:lpstr>Examples of bad data visualization</vt:lpstr>
      <vt:lpstr>Why people might choose a bad visualization on purpose</vt:lpstr>
      <vt:lpstr>What is accessibility?</vt:lpstr>
      <vt:lpstr>Data visualizations and accessibility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
  <cp:revision>382</cp:revision>
  <dcterms:created xsi:type="dcterms:W3CDTF">2023-11-28T15:25:24Z</dcterms:created>
  <dcterms:modified xsi:type="dcterms:W3CDTF">2024-03-29T23:02:02Z</dcterms:modified>
</cp:coreProperties>
</file>