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8" r:id="rId4"/>
    <p:sldId id="258" r:id="rId5"/>
    <p:sldId id="259" r:id="rId6"/>
    <p:sldId id="260" r:id="rId7"/>
    <p:sldId id="262" r:id="rId8"/>
    <p:sldId id="263" r:id="rId9"/>
    <p:sldId id="264" r:id="rId10"/>
    <p:sldId id="265" r:id="rId11"/>
    <p:sldId id="266" r:id="rId12"/>
    <p:sldId id="267"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3531EA-DE95-4EDA-BFEB-5D653A223F1C}" v="3831" dt="2024-03-24T22:58:44.1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21637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19648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1455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010179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47369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63028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561573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514122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80543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99614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50975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3/24/2024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49770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3/24/2024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57277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3/24/2024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71590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3/24/2024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44370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3/24/2024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06174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76098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3/24/2024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365969090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nist.gov/itl/voting/security-best-practices" TargetMode="External"/><Relationship Id="rId2" Type="http://schemas.openxmlformats.org/officeDocument/2006/relationships/hyperlink" Target="https://www.cisa.gov/topics/cybersecurity-best-practices" TargetMode="Externa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Week 12</a:t>
            </a:r>
          </a:p>
        </p:txBody>
      </p:sp>
      <p:sp>
        <p:nvSpPr>
          <p:cNvPr id="3" name="Subtitle 2"/>
          <p:cNvSpPr>
            <a:spLocks noGrp="1"/>
          </p:cNvSpPr>
          <p:nvPr>
            <p:ph type="subTitle" idx="1"/>
          </p:nvPr>
        </p:nvSpPr>
        <p:spPr/>
        <p:txBody>
          <a:bodyPr/>
          <a:lstStyle/>
          <a:p>
            <a:r>
              <a:rPr lang="en-US"/>
              <a:t>Data security</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6597-D03B-C6E6-1637-0FAC8A18B279}"/>
              </a:ext>
            </a:extLst>
          </p:cNvPr>
          <p:cNvSpPr>
            <a:spLocks noGrp="1"/>
          </p:cNvSpPr>
          <p:nvPr>
            <p:ph type="title"/>
          </p:nvPr>
        </p:nvSpPr>
        <p:spPr/>
        <p:txBody>
          <a:bodyPr/>
          <a:lstStyle/>
          <a:p>
            <a:r>
              <a:rPr lang="en-US" dirty="0"/>
              <a:t>Top Threats to data security</a:t>
            </a:r>
          </a:p>
        </p:txBody>
      </p:sp>
      <p:sp>
        <p:nvSpPr>
          <p:cNvPr id="3" name="Content Placeholder 2">
            <a:extLst>
              <a:ext uri="{FF2B5EF4-FFF2-40B4-BE49-F238E27FC236}">
                <a16:creationId xmlns:a16="http://schemas.microsoft.com/office/drawing/2014/main" id="{2195E2F8-CA48-D243-6037-EA7EDCC81CF2}"/>
              </a:ext>
            </a:extLst>
          </p:cNvPr>
          <p:cNvSpPr>
            <a:spLocks noGrp="1"/>
          </p:cNvSpPr>
          <p:nvPr>
            <p:ph idx="1"/>
          </p:nvPr>
        </p:nvSpPr>
        <p:spPr>
          <a:xfrm>
            <a:off x="1103312" y="2052918"/>
            <a:ext cx="7236472" cy="4195481"/>
          </a:xfrm>
        </p:spPr>
        <p:txBody>
          <a:bodyPr vert="horz" lIns="91440" tIns="45720" rIns="91440" bIns="45720" rtlCol="0" anchor="t">
            <a:normAutofit/>
          </a:bodyPr>
          <a:lstStyle/>
          <a:p>
            <a:r>
              <a:rPr lang="en-US" dirty="0"/>
              <a:t>User Apathy, it can be tough to convince someone why they shouldn't share their personal data, and systems are setup to get you to share as much as possible </a:t>
            </a:r>
          </a:p>
          <a:p>
            <a:pPr lvl="1">
              <a:buClr>
                <a:srgbClr val="8AD0D6"/>
              </a:buClr>
              <a:buFont typeface="Courier New" charset="2"/>
              <a:buChar char="o"/>
            </a:pPr>
            <a:r>
              <a:rPr lang="en-US" dirty="0"/>
              <a:t>How often are you asked for a phone number? </a:t>
            </a:r>
            <a:endParaRPr lang="en-US"/>
          </a:p>
          <a:p>
            <a:pPr lvl="1">
              <a:buClr>
                <a:srgbClr val="8AD0D6"/>
              </a:buClr>
              <a:buFont typeface="Courier New" charset="2"/>
              <a:buChar char="o"/>
            </a:pPr>
            <a:r>
              <a:rPr lang="en-US" dirty="0"/>
              <a:t>Did you know you don't have to share it and can use loyalty cards or membership access in other ways? </a:t>
            </a:r>
          </a:p>
          <a:p>
            <a:pPr lvl="1">
              <a:buClr>
                <a:srgbClr val="8AD0D6"/>
              </a:buClr>
              <a:buFont typeface="Courier New" charset="2"/>
              <a:buChar char="o"/>
            </a:pPr>
            <a:r>
              <a:rPr lang="en-US" dirty="0"/>
              <a:t>If you pay bills how often are you identified by your social?</a:t>
            </a:r>
          </a:p>
          <a:p>
            <a:pPr>
              <a:buClr>
                <a:srgbClr val="8AD0D6"/>
              </a:buClr>
            </a:pPr>
            <a:r>
              <a:rPr lang="en-US" dirty="0"/>
              <a:t>Poor credential management, shared logins, weak passwords, poorly secured machines are all issues for keeping your data safe at companies of all sizes</a:t>
            </a:r>
          </a:p>
        </p:txBody>
      </p:sp>
      <p:pic>
        <p:nvPicPr>
          <p:cNvPr id="4" name="Picture 3" descr="image of a knight in armor that says &quot;Multi-million corporate cyber security spending&quot; image below that of the same knight with an arrow in the visor that says &quot;local user with admin access opens email attachment&quot;">
            <a:extLst>
              <a:ext uri="{FF2B5EF4-FFF2-40B4-BE49-F238E27FC236}">
                <a16:creationId xmlns:a16="http://schemas.microsoft.com/office/drawing/2014/main" id="{B600F034-858C-7B65-2D5F-8375BAD1CFED}"/>
              </a:ext>
            </a:extLst>
          </p:cNvPr>
          <p:cNvPicPr>
            <a:picLocks noChangeAspect="1"/>
          </p:cNvPicPr>
          <p:nvPr/>
        </p:nvPicPr>
        <p:blipFill>
          <a:blip r:embed="rId2"/>
          <a:stretch>
            <a:fillRect/>
          </a:stretch>
        </p:blipFill>
        <p:spPr>
          <a:xfrm>
            <a:off x="8348330" y="1965336"/>
            <a:ext cx="2743200" cy="3423513"/>
          </a:xfrm>
          <a:prstGeom prst="rect">
            <a:avLst/>
          </a:prstGeom>
        </p:spPr>
      </p:pic>
    </p:spTree>
    <p:extLst>
      <p:ext uri="{BB962C8B-B14F-4D97-AF65-F5344CB8AC3E}">
        <p14:creationId xmlns:p14="http://schemas.microsoft.com/office/powerpoint/2010/main" val="2277360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04669-1B4C-CFE6-CF05-42453C50026E}"/>
              </a:ext>
            </a:extLst>
          </p:cNvPr>
          <p:cNvSpPr>
            <a:spLocks noGrp="1"/>
          </p:cNvSpPr>
          <p:nvPr>
            <p:ph type="title"/>
          </p:nvPr>
        </p:nvSpPr>
        <p:spPr/>
        <p:txBody>
          <a:bodyPr/>
          <a:lstStyle/>
          <a:p>
            <a:r>
              <a:rPr lang="en-US" dirty="0"/>
              <a:t>Why Backups are important for Data Security</a:t>
            </a:r>
          </a:p>
        </p:txBody>
      </p:sp>
      <p:sp>
        <p:nvSpPr>
          <p:cNvPr id="3" name="Content Placeholder 2">
            <a:extLst>
              <a:ext uri="{FF2B5EF4-FFF2-40B4-BE49-F238E27FC236}">
                <a16:creationId xmlns:a16="http://schemas.microsoft.com/office/drawing/2014/main" id="{FBD23287-EC24-1FDF-7B0F-1B1538C4BF97}"/>
              </a:ext>
            </a:extLst>
          </p:cNvPr>
          <p:cNvSpPr>
            <a:spLocks noGrp="1"/>
          </p:cNvSpPr>
          <p:nvPr>
            <p:ph idx="1"/>
          </p:nvPr>
        </p:nvSpPr>
        <p:spPr>
          <a:xfrm>
            <a:off x="3141218" y="1911151"/>
            <a:ext cx="8574402" cy="4337248"/>
          </a:xfrm>
        </p:spPr>
        <p:txBody>
          <a:bodyPr vert="horz" lIns="91440" tIns="45720" rIns="91440" bIns="45720" rtlCol="0" anchor="t">
            <a:normAutofit/>
          </a:bodyPr>
          <a:lstStyle/>
          <a:p>
            <a:r>
              <a:rPr lang="en-US" dirty="0"/>
              <a:t>Keeping data safe is part of the battle, but making sure that you have access to the data you keep is another</a:t>
            </a:r>
          </a:p>
          <a:p>
            <a:pPr>
              <a:buClr>
                <a:srgbClr val="8AD0D6"/>
              </a:buClr>
            </a:pPr>
            <a:r>
              <a:rPr lang="en-US" dirty="0"/>
              <a:t>Backups are how we can make sure our data won't be lost</a:t>
            </a:r>
          </a:p>
          <a:p>
            <a:pPr>
              <a:buClr>
                <a:srgbClr val="8AD0D6"/>
              </a:buClr>
            </a:pPr>
            <a:r>
              <a:rPr lang="en-US" dirty="0"/>
              <a:t>Backups need to have the same protections as our original data</a:t>
            </a:r>
          </a:p>
          <a:p>
            <a:pPr>
              <a:buClr>
                <a:srgbClr val="8AD0D6"/>
              </a:buClr>
            </a:pPr>
            <a:r>
              <a:rPr lang="en-US" dirty="0"/>
              <a:t>Backups need to be checked to ensure they are actually working the way we think they are</a:t>
            </a:r>
          </a:p>
          <a:p>
            <a:pPr>
              <a:buClr>
                <a:srgbClr val="8AD0D6"/>
              </a:buClr>
            </a:pPr>
            <a:r>
              <a:rPr lang="en-US" dirty="0"/>
              <a:t>Backups need backups, you never know what's going to fail and should have contingency plans in place</a:t>
            </a:r>
          </a:p>
          <a:p>
            <a:pPr>
              <a:buClr>
                <a:srgbClr val="8AD0D6"/>
              </a:buClr>
            </a:pPr>
            <a:r>
              <a:rPr lang="en-US" dirty="0"/>
              <a:t>Think of the value of the data, and the work that could be lost if you lose access to your data</a:t>
            </a:r>
          </a:p>
        </p:txBody>
      </p:sp>
      <p:pic>
        <p:nvPicPr>
          <p:cNvPr id="4" name="Picture 3" descr="Meme from Infinity war of Gamora and Thanos, She asks him &quot;did you forget to make database backup&quot;, he says &quot;yes&quot; she asks &quot;what did it cost&quot; he says, &quot;everything&quot;">
            <a:extLst>
              <a:ext uri="{FF2B5EF4-FFF2-40B4-BE49-F238E27FC236}">
                <a16:creationId xmlns:a16="http://schemas.microsoft.com/office/drawing/2014/main" id="{57A75BDA-FD14-4E72-8095-2FCEC3D2B030}"/>
              </a:ext>
            </a:extLst>
          </p:cNvPr>
          <p:cNvPicPr>
            <a:picLocks noChangeAspect="1"/>
          </p:cNvPicPr>
          <p:nvPr/>
        </p:nvPicPr>
        <p:blipFill>
          <a:blip r:embed="rId2"/>
          <a:stretch>
            <a:fillRect/>
          </a:stretch>
        </p:blipFill>
        <p:spPr>
          <a:xfrm>
            <a:off x="391632" y="2646428"/>
            <a:ext cx="2743200" cy="1848678"/>
          </a:xfrm>
          <a:prstGeom prst="rect">
            <a:avLst/>
          </a:prstGeom>
        </p:spPr>
      </p:pic>
    </p:spTree>
    <p:extLst>
      <p:ext uri="{BB962C8B-B14F-4D97-AF65-F5344CB8AC3E}">
        <p14:creationId xmlns:p14="http://schemas.microsoft.com/office/powerpoint/2010/main" val="3131901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26313-42AE-EE89-B788-3C3C3D3DE417}"/>
              </a:ext>
            </a:extLst>
          </p:cNvPr>
          <p:cNvSpPr>
            <a:spLocks noGrp="1"/>
          </p:cNvSpPr>
          <p:nvPr>
            <p:ph type="title"/>
          </p:nvPr>
        </p:nvSpPr>
        <p:spPr/>
        <p:txBody>
          <a:bodyPr/>
          <a:lstStyle/>
          <a:p>
            <a:r>
              <a:rPr lang="en-US" dirty="0"/>
              <a:t>How data erasure isn't what you </a:t>
            </a:r>
            <a:r>
              <a:rPr lang="en-US"/>
              <a:t>think </a:t>
            </a:r>
            <a:endParaRPr lang="en-US" dirty="0"/>
          </a:p>
        </p:txBody>
      </p:sp>
      <p:sp>
        <p:nvSpPr>
          <p:cNvPr id="3" name="Content Placeholder 2">
            <a:extLst>
              <a:ext uri="{FF2B5EF4-FFF2-40B4-BE49-F238E27FC236}">
                <a16:creationId xmlns:a16="http://schemas.microsoft.com/office/drawing/2014/main" id="{BA3004B6-7DEF-8600-CD87-E7A98583BD8C}"/>
              </a:ext>
            </a:extLst>
          </p:cNvPr>
          <p:cNvSpPr>
            <a:spLocks noGrp="1"/>
          </p:cNvSpPr>
          <p:nvPr>
            <p:ph idx="1"/>
          </p:nvPr>
        </p:nvSpPr>
        <p:spPr/>
        <p:txBody>
          <a:bodyPr vert="horz" lIns="91440" tIns="45720" rIns="91440" bIns="45720" rtlCol="0" anchor="t">
            <a:normAutofit fontScale="85000" lnSpcReduction="10000"/>
          </a:bodyPr>
          <a:lstStyle/>
          <a:p>
            <a:r>
              <a:rPr lang="en-US" dirty="0"/>
              <a:t>How Windows "erases" files</a:t>
            </a:r>
          </a:p>
          <a:p>
            <a:pPr lvl="1">
              <a:buClr>
                <a:srgbClr val="8AD0D6"/>
              </a:buClr>
              <a:buFont typeface="Courier New" charset="2"/>
              <a:buChar char="o"/>
            </a:pPr>
            <a:r>
              <a:rPr lang="en-US" dirty="0"/>
              <a:t>They don't!  Mostly what happens is the file is marked as "not used" space and the pointer to the location of the file is taken away from view, then it looks "gone" to the user, but is still there and easily accessible to common and free software</a:t>
            </a:r>
          </a:p>
          <a:p>
            <a:pPr lvl="1">
              <a:buClr>
                <a:srgbClr val="8AD0D6"/>
              </a:buClr>
              <a:buFont typeface="Courier New" charset="2"/>
              <a:buChar char="o"/>
            </a:pPr>
            <a:r>
              <a:rPr lang="en-US" dirty="0"/>
              <a:t>That's why it's so easy to "recover" files in windows, they weren't lost to begin with</a:t>
            </a:r>
          </a:p>
          <a:p>
            <a:pPr>
              <a:buClr>
                <a:srgbClr val="8AD0D6"/>
              </a:buClr>
            </a:pPr>
            <a:r>
              <a:rPr lang="en-US" dirty="0"/>
              <a:t>A full data wipe of a Hard Drive (HD) can be anything from a factory reset, to magnets flipping bits, to data being overwritten. The type of wipe changes how easy it is to restore data or if it's even possible</a:t>
            </a:r>
          </a:p>
          <a:p>
            <a:pPr>
              <a:buClr>
                <a:srgbClr val="8AD0D6"/>
              </a:buClr>
            </a:pPr>
            <a:r>
              <a:rPr lang="en-US" dirty="0"/>
              <a:t>To wipe data for </a:t>
            </a:r>
            <a:r>
              <a:rPr lang="en-US" dirty="0" err="1"/>
              <a:t>realsies</a:t>
            </a:r>
            <a:r>
              <a:rPr lang="en-US" dirty="0"/>
              <a:t> you need to not just erase things, you have to write over where the info was, there is an echo of the data because of how hard drives work and overwriting the data can mix up the echo</a:t>
            </a:r>
          </a:p>
          <a:p>
            <a:pPr>
              <a:buClr>
                <a:srgbClr val="8AD0D6"/>
              </a:buClr>
            </a:pPr>
            <a:r>
              <a:rPr lang="en-US" dirty="0"/>
              <a:t>Most hardware has some kind of data on it, from printers, to routers, to photocopiers, each of these would need to be taken care of or your data goes out to the world</a:t>
            </a:r>
          </a:p>
        </p:txBody>
      </p:sp>
    </p:spTree>
    <p:extLst>
      <p:ext uri="{BB962C8B-B14F-4D97-AF65-F5344CB8AC3E}">
        <p14:creationId xmlns:p14="http://schemas.microsoft.com/office/powerpoint/2010/main" val="1636522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E58AC-5CE1-F445-5BF7-598FE5EC2DF4}"/>
              </a:ext>
            </a:extLst>
          </p:cNvPr>
          <p:cNvSpPr>
            <a:spLocks noGrp="1"/>
          </p:cNvSpPr>
          <p:nvPr>
            <p:ph type="title"/>
          </p:nvPr>
        </p:nvSpPr>
        <p:spPr/>
        <p:txBody>
          <a:bodyPr/>
          <a:lstStyle/>
          <a:p>
            <a:r>
              <a:rPr lang="en-US" dirty="0"/>
              <a:t>Why you should care about Data Security</a:t>
            </a:r>
          </a:p>
        </p:txBody>
      </p:sp>
      <p:sp>
        <p:nvSpPr>
          <p:cNvPr id="3" name="Content Placeholder 2">
            <a:extLst>
              <a:ext uri="{FF2B5EF4-FFF2-40B4-BE49-F238E27FC236}">
                <a16:creationId xmlns:a16="http://schemas.microsoft.com/office/drawing/2014/main" id="{E6207D24-75BC-5E62-EC01-7CAAD44FFCE7}"/>
              </a:ext>
            </a:extLst>
          </p:cNvPr>
          <p:cNvSpPr>
            <a:spLocks noGrp="1"/>
          </p:cNvSpPr>
          <p:nvPr>
            <p:ph idx="1"/>
          </p:nvPr>
        </p:nvSpPr>
        <p:spPr>
          <a:xfrm>
            <a:off x="1103312" y="2052918"/>
            <a:ext cx="6075751" cy="4195481"/>
          </a:xfrm>
        </p:spPr>
        <p:txBody>
          <a:bodyPr vert="horz" lIns="91440" tIns="45720" rIns="91440" bIns="45720" rtlCol="0" anchor="t">
            <a:normAutofit/>
          </a:bodyPr>
          <a:lstStyle/>
          <a:p>
            <a:r>
              <a:rPr lang="en-US" dirty="0"/>
              <a:t>Your data should be yours to choose who you share it with and why</a:t>
            </a:r>
          </a:p>
          <a:p>
            <a:pPr>
              <a:buClr>
                <a:srgbClr val="8AD0D6"/>
              </a:buClr>
            </a:pPr>
            <a:r>
              <a:rPr lang="en-US" dirty="0"/>
              <a:t>Some people have risks you don't, and their data can make them vulnerable (such as selling location of your phone, not everyone is safe and tracking can be a problem)</a:t>
            </a:r>
          </a:p>
          <a:p>
            <a:pPr>
              <a:buClr>
                <a:srgbClr val="8AD0D6"/>
              </a:buClr>
            </a:pPr>
            <a:r>
              <a:rPr lang="en-US" dirty="0"/>
              <a:t>Your data can be used to manipulate you in big and small ways, think of scrolling online, or being talking into something you didn't think you needed/wanted, these dark patterns are common</a:t>
            </a:r>
          </a:p>
        </p:txBody>
      </p:sp>
      <p:pic>
        <p:nvPicPr>
          <p:cNvPr id="4" name="Picture 3" descr="Image of Pennywise from IT says &quot; I've got all your data down here. it's perfectly safe. honest&quot;">
            <a:extLst>
              <a:ext uri="{FF2B5EF4-FFF2-40B4-BE49-F238E27FC236}">
                <a16:creationId xmlns:a16="http://schemas.microsoft.com/office/drawing/2014/main" id="{D2DEDDAA-F0B6-6C70-6D3B-C3C2049DAC53}"/>
              </a:ext>
            </a:extLst>
          </p:cNvPr>
          <p:cNvPicPr>
            <a:picLocks noChangeAspect="1"/>
          </p:cNvPicPr>
          <p:nvPr/>
        </p:nvPicPr>
        <p:blipFill>
          <a:blip r:embed="rId2"/>
          <a:stretch>
            <a:fillRect/>
          </a:stretch>
        </p:blipFill>
        <p:spPr>
          <a:xfrm>
            <a:off x="7559750" y="2146006"/>
            <a:ext cx="3771013" cy="3771013"/>
          </a:xfrm>
          <a:prstGeom prst="rect">
            <a:avLst/>
          </a:prstGeom>
        </p:spPr>
      </p:pic>
    </p:spTree>
    <p:extLst>
      <p:ext uri="{BB962C8B-B14F-4D97-AF65-F5344CB8AC3E}">
        <p14:creationId xmlns:p14="http://schemas.microsoft.com/office/powerpoint/2010/main" val="3020396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BE1DC-7A3E-B0D4-7189-6D04DB6F17DE}"/>
              </a:ext>
            </a:extLst>
          </p:cNvPr>
          <p:cNvSpPr>
            <a:spLocks noGrp="1"/>
          </p:cNvSpPr>
          <p:nvPr>
            <p:ph type="title"/>
          </p:nvPr>
        </p:nvSpPr>
        <p:spPr/>
        <p:txBody>
          <a:bodyPr/>
          <a:lstStyle/>
          <a:p>
            <a:r>
              <a:rPr lang="en-US" dirty="0"/>
              <a:t>What is Data Security</a:t>
            </a:r>
          </a:p>
        </p:txBody>
      </p:sp>
      <p:sp>
        <p:nvSpPr>
          <p:cNvPr id="3" name="Content Placeholder 2">
            <a:extLst>
              <a:ext uri="{FF2B5EF4-FFF2-40B4-BE49-F238E27FC236}">
                <a16:creationId xmlns:a16="http://schemas.microsoft.com/office/drawing/2014/main" id="{192E97F2-4A8C-A757-6A59-57E66B543610}"/>
              </a:ext>
            </a:extLst>
          </p:cNvPr>
          <p:cNvSpPr>
            <a:spLocks noGrp="1"/>
          </p:cNvSpPr>
          <p:nvPr>
            <p:ph idx="1"/>
          </p:nvPr>
        </p:nvSpPr>
        <p:spPr/>
        <p:txBody>
          <a:bodyPr vert="horz" lIns="91440" tIns="45720" rIns="91440" bIns="45720" rtlCol="0" anchor="t">
            <a:normAutofit/>
          </a:bodyPr>
          <a:lstStyle/>
          <a:p>
            <a:r>
              <a:rPr lang="en-US" dirty="0"/>
              <a:t>Data security is all about keeping your data safe no matter where it is or how it's stored</a:t>
            </a:r>
          </a:p>
          <a:p>
            <a:pPr>
              <a:buClr>
                <a:srgbClr val="8AD0D6"/>
              </a:buClr>
            </a:pPr>
            <a:r>
              <a:rPr lang="en-US" dirty="0"/>
              <a:t>Data security is based on the CIA principals of Confidentiality (keep it secret), Integrity(make sure it's accurate) and Availability (it's there when you need it)</a:t>
            </a:r>
          </a:p>
          <a:p>
            <a:pPr>
              <a:buClr>
                <a:srgbClr val="8AD0D6"/>
              </a:buClr>
            </a:pPr>
            <a:r>
              <a:rPr lang="en-US" dirty="0"/>
              <a:t>Data security covers the data as it's collected, processed, and saved, it also includes all backups of the data</a:t>
            </a:r>
          </a:p>
          <a:p>
            <a:pPr>
              <a:buClr>
                <a:srgbClr val="8AD0D6"/>
              </a:buClr>
            </a:pPr>
            <a:r>
              <a:rPr lang="en-US" dirty="0"/>
              <a:t>Data security should also include processes to check in with the data to make sure it's as safe as you think it is</a:t>
            </a:r>
          </a:p>
          <a:p>
            <a:pPr>
              <a:buClr>
                <a:srgbClr val="8AD0D6"/>
              </a:buClr>
            </a:pPr>
            <a:endParaRPr lang="en-US" dirty="0"/>
          </a:p>
        </p:txBody>
      </p:sp>
    </p:spTree>
    <p:extLst>
      <p:ext uri="{BB962C8B-B14F-4D97-AF65-F5344CB8AC3E}">
        <p14:creationId xmlns:p14="http://schemas.microsoft.com/office/powerpoint/2010/main" val="512843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A388B-4C81-755F-6A43-75B07E520911}"/>
              </a:ext>
            </a:extLst>
          </p:cNvPr>
          <p:cNvSpPr>
            <a:spLocks noGrp="1"/>
          </p:cNvSpPr>
          <p:nvPr>
            <p:ph type="title"/>
          </p:nvPr>
        </p:nvSpPr>
        <p:spPr/>
        <p:txBody>
          <a:bodyPr/>
          <a:lstStyle/>
          <a:p>
            <a:r>
              <a:rPr lang="en-US" dirty="0">
                <a:ea typeface="+mj-lt"/>
                <a:cs typeface="+mj-lt"/>
              </a:rPr>
              <a:t>Data Security vs. Data Privacy</a:t>
            </a:r>
            <a:endParaRPr lang="en-US" dirty="0"/>
          </a:p>
          <a:p>
            <a:endParaRPr lang="en-US" dirty="0"/>
          </a:p>
        </p:txBody>
      </p:sp>
      <p:sp>
        <p:nvSpPr>
          <p:cNvPr id="3" name="Content Placeholder 2">
            <a:extLst>
              <a:ext uri="{FF2B5EF4-FFF2-40B4-BE49-F238E27FC236}">
                <a16:creationId xmlns:a16="http://schemas.microsoft.com/office/drawing/2014/main" id="{0A6C2C9C-0917-3964-F4E6-2112FB1583E6}"/>
              </a:ext>
            </a:extLst>
          </p:cNvPr>
          <p:cNvSpPr>
            <a:spLocks noGrp="1"/>
          </p:cNvSpPr>
          <p:nvPr>
            <p:ph idx="1"/>
          </p:nvPr>
        </p:nvSpPr>
        <p:spPr/>
        <p:txBody>
          <a:bodyPr vert="horz" lIns="91440" tIns="45720" rIns="91440" bIns="45720" rtlCol="0" anchor="t">
            <a:normAutofit fontScale="92500" lnSpcReduction="20000"/>
          </a:bodyPr>
          <a:lstStyle/>
          <a:p>
            <a:r>
              <a:rPr lang="en-US" dirty="0"/>
              <a:t>Data security is about how we make sure our data is protected from unauthorized access, people using or sharing our data</a:t>
            </a:r>
          </a:p>
          <a:p>
            <a:pPr lvl="1">
              <a:buClr>
                <a:srgbClr val="8AD0D6"/>
              </a:buClr>
              <a:buFont typeface="Courier New" charset="2"/>
              <a:buChar char="o"/>
            </a:pPr>
            <a:r>
              <a:rPr lang="en-US" dirty="0"/>
              <a:t>For example, data security might talk about encrypting our data as it's stored, or making sure our important data is as safe as possible from threats like black hat hackers</a:t>
            </a:r>
          </a:p>
          <a:p>
            <a:pPr>
              <a:buClr>
                <a:srgbClr val="8AD0D6"/>
              </a:buClr>
            </a:pPr>
            <a:r>
              <a:rPr lang="en-US" dirty="0"/>
              <a:t>Data privacy is more about who can and should control who can see our data</a:t>
            </a:r>
          </a:p>
          <a:p>
            <a:pPr lvl="1">
              <a:buClr>
                <a:srgbClr val="8AD0D6"/>
              </a:buClr>
              <a:buFont typeface="Courier New" charset="2"/>
              <a:buChar char="o"/>
            </a:pPr>
            <a:r>
              <a:rPr lang="en-US" dirty="0"/>
              <a:t>For example, data privacy might talk about who should be able to see our data, delete our data, and the right to  be "forgotten" online</a:t>
            </a:r>
          </a:p>
          <a:p>
            <a:pPr lvl="1">
              <a:buClr>
                <a:srgbClr val="8AD0D6"/>
              </a:buClr>
              <a:buFont typeface="Courier New" charset="2"/>
              <a:buChar char="o"/>
            </a:pPr>
            <a:r>
              <a:rPr lang="en-US" dirty="0"/>
              <a:t>This can be where we might talk about an individual's right to their own data and personal information</a:t>
            </a:r>
          </a:p>
          <a:p>
            <a:pPr>
              <a:buClr>
                <a:srgbClr val="8AD0D6"/>
              </a:buClr>
            </a:pPr>
            <a:r>
              <a:rPr lang="en-US" dirty="0"/>
              <a:t>You can have data security (encryption of data) without Privacy (Data can be shared at the company's will, not yours)</a:t>
            </a:r>
          </a:p>
          <a:p>
            <a:pPr>
              <a:buClr>
                <a:srgbClr val="8AD0D6"/>
              </a:buClr>
            </a:pPr>
            <a:r>
              <a:rPr lang="en-US" dirty="0"/>
              <a:t>You can't have data privacy without security, because the security is part of how we can keep information private</a:t>
            </a:r>
          </a:p>
        </p:txBody>
      </p:sp>
    </p:spTree>
    <p:extLst>
      <p:ext uri="{BB962C8B-B14F-4D97-AF65-F5344CB8AC3E}">
        <p14:creationId xmlns:p14="http://schemas.microsoft.com/office/powerpoint/2010/main" val="460637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89E1F-838A-02EA-B39E-6F21B6B0BB7C}"/>
              </a:ext>
            </a:extLst>
          </p:cNvPr>
          <p:cNvSpPr>
            <a:spLocks noGrp="1"/>
          </p:cNvSpPr>
          <p:nvPr>
            <p:ph type="title"/>
          </p:nvPr>
        </p:nvSpPr>
        <p:spPr/>
        <p:txBody>
          <a:bodyPr/>
          <a:lstStyle/>
          <a:p>
            <a:r>
              <a:rPr lang="en-US" dirty="0"/>
              <a:t>Why Data security is important</a:t>
            </a:r>
          </a:p>
        </p:txBody>
      </p:sp>
      <p:sp>
        <p:nvSpPr>
          <p:cNvPr id="3" name="Content Placeholder 2">
            <a:extLst>
              <a:ext uri="{FF2B5EF4-FFF2-40B4-BE49-F238E27FC236}">
                <a16:creationId xmlns:a16="http://schemas.microsoft.com/office/drawing/2014/main" id="{87A8D282-76E2-2921-5F67-EFE96AE1F375}"/>
              </a:ext>
            </a:extLst>
          </p:cNvPr>
          <p:cNvSpPr>
            <a:spLocks noGrp="1"/>
          </p:cNvSpPr>
          <p:nvPr>
            <p:ph idx="1"/>
          </p:nvPr>
        </p:nvSpPr>
        <p:spPr/>
        <p:txBody>
          <a:bodyPr vert="horz" lIns="91440" tIns="45720" rIns="91440" bIns="45720" rtlCol="0" anchor="t">
            <a:normAutofit/>
          </a:bodyPr>
          <a:lstStyle/>
          <a:p>
            <a:r>
              <a:rPr lang="en-US" dirty="0"/>
              <a:t>There are laws and regulations in a lot of places that require data security, so companies should want to follow those</a:t>
            </a:r>
          </a:p>
          <a:p>
            <a:pPr>
              <a:buClr>
                <a:srgbClr val="8AD0D6"/>
              </a:buClr>
            </a:pPr>
            <a:r>
              <a:rPr lang="en-US" dirty="0"/>
              <a:t>Data can be stolen if it's not protected, even seemingly inconsequential data can be valuable to the right person in the right scenario</a:t>
            </a:r>
          </a:p>
          <a:p>
            <a:pPr>
              <a:buClr>
                <a:srgbClr val="8AD0D6"/>
              </a:buClr>
            </a:pPr>
            <a:r>
              <a:rPr lang="en-US" dirty="0"/>
              <a:t>Some data can be extra valuable such as credit card numbers, social security numbers, or bank account info</a:t>
            </a:r>
          </a:p>
          <a:p>
            <a:pPr>
              <a:buClr>
                <a:srgbClr val="8AD0D6"/>
              </a:buClr>
            </a:pPr>
            <a:r>
              <a:rPr lang="en-US" dirty="0"/>
              <a:t>Even things like email and social media accounts can be valuable</a:t>
            </a:r>
          </a:p>
          <a:p>
            <a:pPr>
              <a:buClr>
                <a:srgbClr val="8AD0D6"/>
              </a:buClr>
            </a:pPr>
            <a:r>
              <a:rPr lang="en-US" dirty="0"/>
              <a:t>Most things are connected to the internet in some way, it's impossible to be a part of modern society without it, losing access to even something like email can topple your access</a:t>
            </a:r>
          </a:p>
        </p:txBody>
      </p:sp>
    </p:spTree>
    <p:extLst>
      <p:ext uri="{BB962C8B-B14F-4D97-AF65-F5344CB8AC3E}">
        <p14:creationId xmlns:p14="http://schemas.microsoft.com/office/powerpoint/2010/main" val="1675232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738B3-5D6B-5C0E-CB10-E7E6E0B24FA3}"/>
              </a:ext>
            </a:extLst>
          </p:cNvPr>
          <p:cNvSpPr>
            <a:spLocks noGrp="1"/>
          </p:cNvSpPr>
          <p:nvPr>
            <p:ph type="title"/>
          </p:nvPr>
        </p:nvSpPr>
        <p:spPr/>
        <p:txBody>
          <a:bodyPr/>
          <a:lstStyle/>
          <a:p>
            <a:r>
              <a:rPr lang="en-US" dirty="0"/>
              <a:t>Why companies don't like Data Security</a:t>
            </a:r>
          </a:p>
        </p:txBody>
      </p:sp>
      <p:sp>
        <p:nvSpPr>
          <p:cNvPr id="3" name="Content Placeholder 2">
            <a:extLst>
              <a:ext uri="{FF2B5EF4-FFF2-40B4-BE49-F238E27FC236}">
                <a16:creationId xmlns:a16="http://schemas.microsoft.com/office/drawing/2014/main" id="{1E9002AF-1C2F-6542-2A09-24DF670AD72B}"/>
              </a:ext>
            </a:extLst>
          </p:cNvPr>
          <p:cNvSpPr>
            <a:spLocks noGrp="1"/>
          </p:cNvSpPr>
          <p:nvPr>
            <p:ph idx="1"/>
          </p:nvPr>
        </p:nvSpPr>
        <p:spPr>
          <a:xfrm>
            <a:off x="4736102" y="1840267"/>
            <a:ext cx="6802309" cy="4319527"/>
          </a:xfrm>
        </p:spPr>
        <p:txBody>
          <a:bodyPr vert="horz" lIns="91440" tIns="45720" rIns="91440" bIns="45720" rtlCol="0" anchor="t">
            <a:normAutofit lnSpcReduction="10000"/>
          </a:bodyPr>
          <a:lstStyle/>
          <a:p>
            <a:r>
              <a:rPr lang="en-US" dirty="0"/>
              <a:t>Companies don't enjoy spending money, stringent laws (such as GDPR) can carry heavy fines if they aren't followed, and they can be expensive to follow properly</a:t>
            </a:r>
          </a:p>
          <a:p>
            <a:pPr>
              <a:buClr>
                <a:srgbClr val="8AD0D6"/>
              </a:buClr>
            </a:pPr>
            <a:r>
              <a:rPr lang="en-US" dirty="0"/>
              <a:t>Companies like to collect more data then needed "just in case" so they can use or sell it to the highest bidder, having to take care of that data is more expensive then storing it</a:t>
            </a:r>
          </a:p>
          <a:p>
            <a:pPr>
              <a:buClr>
                <a:srgbClr val="8AD0D6"/>
              </a:buClr>
            </a:pPr>
            <a:r>
              <a:rPr lang="en-US" dirty="0"/>
              <a:t>Data security and data privacy laws can limit how data is used and sold which takes away income</a:t>
            </a:r>
          </a:p>
          <a:p>
            <a:pPr>
              <a:buClr>
                <a:srgbClr val="8AD0D6"/>
              </a:buClr>
            </a:pPr>
            <a:r>
              <a:rPr lang="en-US" dirty="0"/>
              <a:t>Data privacy can be a more nebulous concept because what one person considers private or important to keep private might not be another's, data security is easier to agree on for standards</a:t>
            </a:r>
          </a:p>
        </p:txBody>
      </p:sp>
      <p:pic>
        <p:nvPicPr>
          <p:cNvPr id="4" name="Picture 3" descr="Image of Santa with child in lap that says &quot;well Timmy, if you didn't want me to see you when you're sleeping, know when you're awake, know if you've been bad or good, and sell that data to third parties then you should have checked your privacy settings&quot;">
            <a:extLst>
              <a:ext uri="{FF2B5EF4-FFF2-40B4-BE49-F238E27FC236}">
                <a16:creationId xmlns:a16="http://schemas.microsoft.com/office/drawing/2014/main" id="{16FF17D3-C870-7388-1D88-C9777F833CF0}"/>
              </a:ext>
            </a:extLst>
          </p:cNvPr>
          <p:cNvPicPr>
            <a:picLocks noChangeAspect="1"/>
          </p:cNvPicPr>
          <p:nvPr/>
        </p:nvPicPr>
        <p:blipFill>
          <a:blip r:embed="rId2"/>
          <a:stretch>
            <a:fillRect/>
          </a:stretch>
        </p:blipFill>
        <p:spPr>
          <a:xfrm>
            <a:off x="772633" y="2461956"/>
            <a:ext cx="3903919" cy="2802414"/>
          </a:xfrm>
          <a:prstGeom prst="rect">
            <a:avLst/>
          </a:prstGeom>
        </p:spPr>
      </p:pic>
    </p:spTree>
    <p:extLst>
      <p:ext uri="{BB962C8B-B14F-4D97-AF65-F5344CB8AC3E}">
        <p14:creationId xmlns:p14="http://schemas.microsoft.com/office/powerpoint/2010/main" val="3362585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B5CC3-57B3-2C8B-60FF-CD3BE9FCB997}"/>
              </a:ext>
            </a:extLst>
          </p:cNvPr>
          <p:cNvSpPr>
            <a:spLocks noGrp="1"/>
          </p:cNvSpPr>
          <p:nvPr>
            <p:ph type="title"/>
          </p:nvPr>
        </p:nvSpPr>
        <p:spPr/>
        <p:txBody>
          <a:bodyPr/>
          <a:lstStyle/>
          <a:p>
            <a:r>
              <a:rPr lang="en-US" dirty="0"/>
              <a:t>Some examples of Data Security gone wrong</a:t>
            </a:r>
          </a:p>
        </p:txBody>
      </p:sp>
      <p:sp>
        <p:nvSpPr>
          <p:cNvPr id="3" name="Content Placeholder 2">
            <a:extLst>
              <a:ext uri="{FF2B5EF4-FFF2-40B4-BE49-F238E27FC236}">
                <a16:creationId xmlns:a16="http://schemas.microsoft.com/office/drawing/2014/main" id="{C3B38F50-43C5-440C-E44F-A9B443A9C631}"/>
              </a:ext>
            </a:extLst>
          </p:cNvPr>
          <p:cNvSpPr>
            <a:spLocks noGrp="1"/>
          </p:cNvSpPr>
          <p:nvPr>
            <p:ph idx="1"/>
          </p:nvPr>
        </p:nvSpPr>
        <p:spPr>
          <a:xfrm>
            <a:off x="2857684" y="1999755"/>
            <a:ext cx="8946541" cy="4195481"/>
          </a:xfrm>
        </p:spPr>
        <p:txBody>
          <a:bodyPr vert="horz" lIns="91440" tIns="45720" rIns="91440" bIns="45720" rtlCol="0" anchor="t">
            <a:normAutofit fontScale="92500" lnSpcReduction="10000"/>
          </a:bodyPr>
          <a:lstStyle/>
          <a:p>
            <a:pPr>
              <a:buClr>
                <a:srgbClr val="8AD0D6"/>
              </a:buClr>
            </a:pPr>
            <a:r>
              <a:rPr lang="en-US" dirty="0"/>
              <a:t>Any data breach is data security gone wrong, it's impossible to be perfect, but some mistakes are so silly the company should be embarrassed</a:t>
            </a:r>
          </a:p>
          <a:p>
            <a:pPr lvl="1">
              <a:buClr>
                <a:srgbClr val="8AD0D6"/>
              </a:buClr>
              <a:buFont typeface="Courier New" charset="2"/>
              <a:buChar char="o"/>
            </a:pPr>
            <a:r>
              <a:rPr lang="en-US" err="1"/>
              <a:t>Lifelock</a:t>
            </a:r>
            <a:r>
              <a:rPr lang="en-US" dirty="0"/>
              <a:t> CEO posted their social security number to billboards to show off their product which was supposed to protect your identity. Identity was then stolen 13 times in one year</a:t>
            </a:r>
          </a:p>
          <a:p>
            <a:pPr lvl="1">
              <a:buClr>
                <a:srgbClr val="8AD0D6"/>
              </a:buClr>
              <a:buFont typeface="Courier New" charset="2"/>
              <a:buChar char="o"/>
            </a:pPr>
            <a:r>
              <a:rPr lang="en-US" err="1"/>
              <a:t>LogicMonitor</a:t>
            </a:r>
            <a:r>
              <a:rPr lang="en-US" dirty="0"/>
              <a:t> a data security company had multiple customers breached because poor passwords were given and used without requiring the password to be changed, and also assigned as the admin so there were accounts with FULL access to systems with a username of "admin" and a password of "Welcome@123"</a:t>
            </a:r>
          </a:p>
          <a:p>
            <a:pPr lvl="1">
              <a:buClr>
                <a:srgbClr val="8AD0D6"/>
              </a:buClr>
              <a:buFont typeface="Courier New" charset="2"/>
              <a:buChar char="o"/>
            </a:pPr>
            <a:r>
              <a:rPr lang="en-US" dirty="0"/>
              <a:t>IoT (Internet of Things) cameras that had a HARDCODED unable to be changed username/password that were very simple to crack (think admin/admin) and then these cameras were put in devices all over the world for multiple companies such as doorbells, baby monitors, etc.</a:t>
            </a:r>
          </a:p>
        </p:txBody>
      </p:sp>
      <p:pic>
        <p:nvPicPr>
          <p:cNvPr id="4" name="Picture 3" descr="top pic is aquaman and says &quot;What you think healthcare data security is like&quot; bottom pic is large dude in speedo with a rake and says &quot;what it's actually like&quot;">
            <a:extLst>
              <a:ext uri="{FF2B5EF4-FFF2-40B4-BE49-F238E27FC236}">
                <a16:creationId xmlns:a16="http://schemas.microsoft.com/office/drawing/2014/main" id="{FE4118AD-C5FE-F866-D00D-28F32F098ACB}"/>
              </a:ext>
            </a:extLst>
          </p:cNvPr>
          <p:cNvPicPr>
            <a:picLocks noChangeAspect="1"/>
          </p:cNvPicPr>
          <p:nvPr/>
        </p:nvPicPr>
        <p:blipFill>
          <a:blip r:embed="rId2"/>
          <a:stretch>
            <a:fillRect/>
          </a:stretch>
        </p:blipFill>
        <p:spPr>
          <a:xfrm>
            <a:off x="303028" y="2639390"/>
            <a:ext cx="2743200" cy="3209544"/>
          </a:xfrm>
          <a:prstGeom prst="rect">
            <a:avLst/>
          </a:prstGeom>
        </p:spPr>
      </p:pic>
    </p:spTree>
    <p:extLst>
      <p:ext uri="{BB962C8B-B14F-4D97-AF65-F5344CB8AC3E}">
        <p14:creationId xmlns:p14="http://schemas.microsoft.com/office/powerpoint/2010/main" val="2162714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6DFB4-9780-72B0-9451-5D5CD5A757A7}"/>
              </a:ext>
            </a:extLst>
          </p:cNvPr>
          <p:cNvSpPr>
            <a:spLocks noGrp="1"/>
          </p:cNvSpPr>
          <p:nvPr>
            <p:ph type="title"/>
          </p:nvPr>
        </p:nvSpPr>
        <p:spPr/>
        <p:txBody>
          <a:bodyPr/>
          <a:lstStyle/>
          <a:p>
            <a:r>
              <a:rPr lang="en-US" dirty="0"/>
              <a:t>Current Best Practices for Data security overview</a:t>
            </a:r>
          </a:p>
        </p:txBody>
      </p:sp>
      <p:sp>
        <p:nvSpPr>
          <p:cNvPr id="3" name="Content Placeholder 2">
            <a:extLst>
              <a:ext uri="{FF2B5EF4-FFF2-40B4-BE49-F238E27FC236}">
                <a16:creationId xmlns:a16="http://schemas.microsoft.com/office/drawing/2014/main" id="{55C84BBA-D898-FA65-40BC-0E7BE493C6FB}"/>
              </a:ext>
            </a:extLst>
          </p:cNvPr>
          <p:cNvSpPr>
            <a:spLocks noGrp="1"/>
          </p:cNvSpPr>
          <p:nvPr>
            <p:ph idx="1"/>
          </p:nvPr>
        </p:nvSpPr>
        <p:spPr>
          <a:xfrm>
            <a:off x="3522219" y="1911151"/>
            <a:ext cx="8317448" cy="4230922"/>
          </a:xfrm>
        </p:spPr>
        <p:txBody>
          <a:bodyPr vert="horz" lIns="91440" tIns="45720" rIns="91440" bIns="45720" rtlCol="0" anchor="t">
            <a:normAutofit/>
          </a:bodyPr>
          <a:lstStyle/>
          <a:p>
            <a:r>
              <a:rPr lang="en-US" dirty="0">
                <a:ea typeface="+mj-lt"/>
                <a:cs typeface="+mj-lt"/>
              </a:rPr>
              <a:t>Cyber "hygiene" such as strong passwords, updates, using MFA, and being cautious of what links you click and websites you visit are common suggestions for people and companies</a:t>
            </a:r>
          </a:p>
          <a:p>
            <a:pPr>
              <a:buClr>
                <a:srgbClr val="8AD0D6"/>
              </a:buClr>
            </a:pPr>
            <a:r>
              <a:rPr lang="en-US" dirty="0">
                <a:ea typeface="+mj-lt"/>
                <a:cs typeface="+mj-lt"/>
              </a:rPr>
              <a:t>Data security is entwined with cybersecurity because data is digital now, and almost everyone and everything is connected to the internet</a:t>
            </a:r>
          </a:p>
          <a:p>
            <a:pPr>
              <a:buClr>
                <a:srgbClr val="8AD0D6"/>
              </a:buClr>
            </a:pPr>
            <a:r>
              <a:rPr lang="en-US" dirty="0">
                <a:ea typeface="+mj-lt"/>
                <a:cs typeface="+mj-lt"/>
                <a:hlinkClick r:id="rId2"/>
              </a:rPr>
              <a:t>https://www.cisa.gov/topics/cybersecurity-best-practices</a:t>
            </a:r>
            <a:r>
              <a:rPr lang="en-US" dirty="0">
                <a:ea typeface="+mj-lt"/>
                <a:cs typeface="+mj-lt"/>
              </a:rPr>
              <a:t> is a resource the US government keeps up with for publishing best practices</a:t>
            </a:r>
          </a:p>
          <a:p>
            <a:pPr>
              <a:buClr>
                <a:srgbClr val="8AD0D6"/>
              </a:buClr>
            </a:pPr>
            <a:r>
              <a:rPr lang="en-US" dirty="0">
                <a:ea typeface="+mj-lt"/>
                <a:cs typeface="+mj-lt"/>
                <a:hlinkClick r:id="rId3"/>
              </a:rPr>
              <a:t>https://www.nist.gov/itl/voting/security-best-practices</a:t>
            </a:r>
            <a:r>
              <a:rPr lang="en-US" dirty="0">
                <a:ea typeface="+mj-lt"/>
                <a:cs typeface="+mj-lt"/>
              </a:rPr>
              <a:t> is a framework for cyber security, run by the US government, but works a lot with educators and researchers to keep up to date</a:t>
            </a:r>
            <a:endParaRPr lang="en-US" dirty="0"/>
          </a:p>
        </p:txBody>
      </p:sp>
      <p:pic>
        <p:nvPicPr>
          <p:cNvPr id="4" name="Picture 3" descr="image of a cartoon wrestling ring that says &quot;In this corner we have firewalls, encryption, AV etc, and in this corner we have Dave&quot; and Dave wears a shirt that says &quot;human error&quot;">
            <a:extLst>
              <a:ext uri="{FF2B5EF4-FFF2-40B4-BE49-F238E27FC236}">
                <a16:creationId xmlns:a16="http://schemas.microsoft.com/office/drawing/2014/main" id="{19FE7692-2954-5195-B31A-07CA983BC8AA}"/>
              </a:ext>
            </a:extLst>
          </p:cNvPr>
          <p:cNvPicPr>
            <a:picLocks noChangeAspect="1"/>
          </p:cNvPicPr>
          <p:nvPr/>
        </p:nvPicPr>
        <p:blipFill>
          <a:blip r:embed="rId4"/>
          <a:stretch>
            <a:fillRect/>
          </a:stretch>
        </p:blipFill>
        <p:spPr>
          <a:xfrm>
            <a:off x="170121" y="3071037"/>
            <a:ext cx="3354572" cy="1672855"/>
          </a:xfrm>
          <a:prstGeom prst="rect">
            <a:avLst/>
          </a:prstGeom>
        </p:spPr>
      </p:pic>
    </p:spTree>
    <p:extLst>
      <p:ext uri="{BB962C8B-B14F-4D97-AF65-F5344CB8AC3E}">
        <p14:creationId xmlns:p14="http://schemas.microsoft.com/office/powerpoint/2010/main" val="1215504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B2E0-3A4D-2224-8A09-1E262D85AFD0}"/>
              </a:ext>
            </a:extLst>
          </p:cNvPr>
          <p:cNvSpPr>
            <a:spLocks noGrp="1"/>
          </p:cNvSpPr>
          <p:nvPr>
            <p:ph type="title"/>
          </p:nvPr>
        </p:nvSpPr>
        <p:spPr/>
        <p:txBody>
          <a:bodyPr/>
          <a:lstStyle/>
          <a:p>
            <a:r>
              <a:rPr lang="en-US" dirty="0"/>
              <a:t>Reputable sources for more info, and trendsetters  in Data Security</a:t>
            </a:r>
          </a:p>
        </p:txBody>
      </p:sp>
      <p:sp>
        <p:nvSpPr>
          <p:cNvPr id="3" name="Content Placeholder 2">
            <a:extLst>
              <a:ext uri="{FF2B5EF4-FFF2-40B4-BE49-F238E27FC236}">
                <a16:creationId xmlns:a16="http://schemas.microsoft.com/office/drawing/2014/main" id="{A6A0F7D1-CF3D-4AF7-7285-EA8BDF31C445}"/>
              </a:ext>
            </a:extLst>
          </p:cNvPr>
          <p:cNvSpPr>
            <a:spLocks noGrp="1"/>
          </p:cNvSpPr>
          <p:nvPr>
            <p:ph idx="1"/>
          </p:nvPr>
        </p:nvSpPr>
        <p:spPr/>
        <p:txBody>
          <a:bodyPr vert="horz" lIns="91440" tIns="45720" rIns="91440" bIns="45720" rtlCol="0" anchor="t">
            <a:normAutofit fontScale="70000" lnSpcReduction="20000"/>
          </a:bodyPr>
          <a:lstStyle/>
          <a:p>
            <a:r>
              <a:rPr lang="en-US" dirty="0"/>
              <a:t>Government sites are a good place to start, see who they reference and where they direct, sites can be identified by the .gov top level domain</a:t>
            </a:r>
          </a:p>
          <a:p>
            <a:pPr lvl="1">
              <a:buClr>
                <a:srgbClr val="8AD0D6"/>
              </a:buClr>
              <a:buFont typeface="Courier New" charset="2"/>
              <a:buChar char="o"/>
            </a:pPr>
            <a:r>
              <a:rPr lang="en-US" dirty="0"/>
              <a:t>NIST and CISA are good places to start</a:t>
            </a:r>
          </a:p>
          <a:p>
            <a:pPr>
              <a:buClr>
                <a:srgbClr val="8AD0D6"/>
              </a:buClr>
            </a:pPr>
            <a:r>
              <a:rPr lang="en-US" dirty="0"/>
              <a:t>Try non-profits first, they can be identified by .org as their top level domain, they are likely to be less biased or trying to sell you anything</a:t>
            </a:r>
          </a:p>
          <a:p>
            <a:pPr lvl="1">
              <a:buClr>
                <a:srgbClr val="8AD0D6"/>
              </a:buClr>
              <a:buFont typeface="Courier New" charset="2"/>
              <a:buChar char="o"/>
            </a:pPr>
            <a:r>
              <a:rPr lang="en-US" dirty="0"/>
              <a:t>EFF is a nice place to start</a:t>
            </a:r>
          </a:p>
          <a:p>
            <a:pPr>
              <a:buClr>
                <a:srgbClr val="8AD0D6"/>
              </a:buClr>
            </a:pPr>
            <a:r>
              <a:rPr lang="en-US" dirty="0"/>
              <a:t>Both have the downside that because they aren't trying to get a profit, they might not have the money to fund research or update as frequently as you want</a:t>
            </a:r>
          </a:p>
          <a:p>
            <a:pPr>
              <a:buClr>
                <a:srgbClr val="8AD0D6"/>
              </a:buClr>
            </a:pPr>
            <a:r>
              <a:rPr lang="en-US" dirty="0"/>
              <a:t>Research papers written by researchers and published in reputable journals can be good too, but have the downside of being complex topics, and potentially out of touch with industry</a:t>
            </a:r>
          </a:p>
          <a:p>
            <a:pPr>
              <a:buClr>
                <a:srgbClr val="8AD0D6"/>
              </a:buClr>
            </a:pPr>
            <a:r>
              <a:rPr lang="en-US" dirty="0"/>
              <a:t>Well known conferences such as RSA and Black Hat should have requirements for speakers so they can be good places to look for info that has been vetted by experts in the industry</a:t>
            </a:r>
          </a:p>
          <a:p>
            <a:pPr>
              <a:buClr>
                <a:srgbClr val="8AD0D6"/>
              </a:buClr>
            </a:pPr>
            <a:r>
              <a:rPr lang="en-US" dirty="0"/>
              <a:t>Companies can have good resources, but look for "white papers", informational reports to help you understand ideas better, but be warned they might have an agenda</a:t>
            </a:r>
          </a:p>
        </p:txBody>
      </p:sp>
    </p:spTree>
    <p:extLst>
      <p:ext uri="{BB962C8B-B14F-4D97-AF65-F5344CB8AC3E}">
        <p14:creationId xmlns:p14="http://schemas.microsoft.com/office/powerpoint/2010/main" val="2210594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59B1B-A9E3-32C0-F8AC-902CD112AA1A}"/>
              </a:ext>
            </a:extLst>
          </p:cNvPr>
          <p:cNvSpPr>
            <a:spLocks noGrp="1"/>
          </p:cNvSpPr>
          <p:nvPr>
            <p:ph type="title"/>
          </p:nvPr>
        </p:nvSpPr>
        <p:spPr/>
        <p:txBody>
          <a:bodyPr/>
          <a:lstStyle/>
          <a:p>
            <a:r>
              <a:rPr lang="en-US" dirty="0"/>
              <a:t>Data security for big business vs small business</a:t>
            </a:r>
          </a:p>
        </p:txBody>
      </p:sp>
      <p:sp>
        <p:nvSpPr>
          <p:cNvPr id="3" name="Content Placeholder 2">
            <a:extLst>
              <a:ext uri="{FF2B5EF4-FFF2-40B4-BE49-F238E27FC236}">
                <a16:creationId xmlns:a16="http://schemas.microsoft.com/office/drawing/2014/main" id="{7E82D3EA-016F-BA14-3F59-BDE5D37EC828}"/>
              </a:ext>
            </a:extLst>
          </p:cNvPr>
          <p:cNvSpPr>
            <a:spLocks noGrp="1"/>
          </p:cNvSpPr>
          <p:nvPr>
            <p:ph idx="1"/>
          </p:nvPr>
        </p:nvSpPr>
        <p:spPr/>
        <p:txBody>
          <a:bodyPr vert="horz" lIns="91440" tIns="45720" rIns="91440" bIns="45720" rtlCol="0" anchor="t">
            <a:normAutofit fontScale="92500" lnSpcReduction="20000"/>
          </a:bodyPr>
          <a:lstStyle/>
          <a:p>
            <a:r>
              <a:rPr lang="en-US" dirty="0"/>
              <a:t>Big companies are more profitable targets with larger weak spots</a:t>
            </a:r>
          </a:p>
          <a:p>
            <a:pPr lvl="1">
              <a:buClr>
                <a:srgbClr val="8AD0D6"/>
              </a:buClr>
              <a:buFont typeface="Courier New" charset="2"/>
              <a:buChar char="o"/>
            </a:pPr>
            <a:r>
              <a:rPr lang="en-US" dirty="0"/>
              <a:t>Facebook or TikTok might have lots of places for data to be stolen, but it's unlikely their entire userbase will abandon them for it no matter how bad the issue is</a:t>
            </a:r>
          </a:p>
          <a:p>
            <a:pPr>
              <a:buClr>
                <a:srgbClr val="8AD0D6"/>
              </a:buClr>
            </a:pPr>
            <a:r>
              <a:rPr lang="en-US" dirty="0"/>
              <a:t>Small companies might go under the radar, but a hit will do more damage</a:t>
            </a:r>
          </a:p>
          <a:p>
            <a:pPr lvl="1">
              <a:buClr>
                <a:srgbClr val="8AD0D6"/>
              </a:buClr>
              <a:buFont typeface="Courier New" charset="2"/>
              <a:buChar char="o"/>
            </a:pPr>
            <a:r>
              <a:rPr lang="en-US" dirty="0"/>
              <a:t>Local company might have worse practices such as storing plain text data because they don't have the resources to protect it, but if word gets out in a community that a business made poor choices it can sink faster</a:t>
            </a:r>
          </a:p>
          <a:p>
            <a:pPr>
              <a:buClr>
                <a:srgbClr val="8AD0D6"/>
              </a:buClr>
            </a:pPr>
            <a:r>
              <a:rPr lang="en-US" dirty="0"/>
              <a:t>Big companies have the capacity to collect, store and process more data</a:t>
            </a:r>
          </a:p>
          <a:p>
            <a:pPr>
              <a:buClr>
                <a:srgbClr val="8AD0D6"/>
              </a:buClr>
            </a:pPr>
            <a:r>
              <a:rPr lang="en-US" dirty="0"/>
              <a:t>Smaller companies likely have less resources to spend on protecting what they do have, or the ability to hire someone to help them (security professionals are both hard to find and expensive)</a:t>
            </a:r>
          </a:p>
        </p:txBody>
      </p:sp>
    </p:spTree>
    <p:extLst>
      <p:ext uri="{BB962C8B-B14F-4D97-AF65-F5344CB8AC3E}">
        <p14:creationId xmlns:p14="http://schemas.microsoft.com/office/powerpoint/2010/main" val="17977937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vt:lpstr>
      <vt:lpstr>Week 12</vt:lpstr>
      <vt:lpstr>What is Data Security</vt:lpstr>
      <vt:lpstr>Data Security vs. Data Privacy </vt:lpstr>
      <vt:lpstr>Why Data security is important</vt:lpstr>
      <vt:lpstr>Why companies don't like Data Security</vt:lpstr>
      <vt:lpstr>Some examples of Data Security gone wrong</vt:lpstr>
      <vt:lpstr>Current Best Practices for Data security overview</vt:lpstr>
      <vt:lpstr>Reputable sources for more info, and trendsetters  in Data Security</vt:lpstr>
      <vt:lpstr>Data security for big business vs small business</vt:lpstr>
      <vt:lpstr>Top Threats to data security</vt:lpstr>
      <vt:lpstr>Why Backups are important for Data Security</vt:lpstr>
      <vt:lpstr>How data erasure isn't what you think </vt:lpstr>
      <vt:lpstr>Why you should care about Data Security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501</cp:revision>
  <dcterms:created xsi:type="dcterms:W3CDTF">2023-11-28T15:25:24Z</dcterms:created>
  <dcterms:modified xsi:type="dcterms:W3CDTF">2024-03-24T22:58:45Z</dcterms:modified>
</cp:coreProperties>
</file>