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64" r:id="rId5"/>
    <p:sldId id="258" r:id="rId6"/>
    <p:sldId id="265" r:id="rId7"/>
    <p:sldId id="260" r:id="rId8"/>
    <p:sldId id="266" r:id="rId9"/>
    <p:sldId id="259" r:id="rId10"/>
    <p:sldId id="261"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D26168-9878-4EDF-AEF6-B7E76CBD212C}" v="4781" dt="2024-03-18T14:29:32.9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21637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1964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1455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01017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47369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63028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56157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51412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8054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99614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50975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49770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3/18/2024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57277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3/18/2024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71590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3/18/2024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44370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3/18/2024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06174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76098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3/18/2024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65969090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13</a:t>
            </a:r>
          </a:p>
        </p:txBody>
      </p:sp>
      <p:sp>
        <p:nvSpPr>
          <p:cNvPr id="3" name="Subtitle 2"/>
          <p:cNvSpPr>
            <a:spLocks noGrp="1"/>
          </p:cNvSpPr>
          <p:nvPr>
            <p:ph type="subTitle" idx="1"/>
          </p:nvPr>
        </p:nvSpPr>
        <p:spPr/>
        <p:txBody>
          <a:bodyPr/>
          <a:lstStyle/>
          <a:p>
            <a:r>
              <a:rPr lang="en-US" dirty="0"/>
              <a:t>Data privacy laws and regulations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25E4-0FE6-1BE1-D3A4-3675CAA21666}"/>
              </a:ext>
            </a:extLst>
          </p:cNvPr>
          <p:cNvSpPr>
            <a:spLocks noGrp="1"/>
          </p:cNvSpPr>
          <p:nvPr>
            <p:ph type="title"/>
          </p:nvPr>
        </p:nvSpPr>
        <p:spPr/>
        <p:txBody>
          <a:bodyPr/>
          <a:lstStyle/>
          <a:p>
            <a:r>
              <a:rPr lang="en-US" dirty="0"/>
              <a:t>Other examples of Data Privacy laws and regs around the world</a:t>
            </a:r>
          </a:p>
        </p:txBody>
      </p:sp>
      <p:sp>
        <p:nvSpPr>
          <p:cNvPr id="3" name="Content Placeholder 2">
            <a:extLst>
              <a:ext uri="{FF2B5EF4-FFF2-40B4-BE49-F238E27FC236}">
                <a16:creationId xmlns:a16="http://schemas.microsoft.com/office/drawing/2014/main" id="{B5726B3A-61A3-8530-5179-B9B88DA3FDF7}"/>
              </a:ext>
            </a:extLst>
          </p:cNvPr>
          <p:cNvSpPr>
            <a:spLocks noGrp="1"/>
          </p:cNvSpPr>
          <p:nvPr>
            <p:ph idx="1"/>
          </p:nvPr>
        </p:nvSpPr>
        <p:spPr/>
        <p:txBody>
          <a:bodyPr vert="horz" lIns="91440" tIns="45720" rIns="91440" bIns="45720" rtlCol="0" anchor="t">
            <a:normAutofit lnSpcReduction="10000"/>
          </a:bodyPr>
          <a:lstStyle/>
          <a:p>
            <a:r>
              <a:rPr lang="en-US" dirty="0"/>
              <a:t>Canada – CPPA which is currently going through draft  but has failed before. Currently there are two laws, one for federal gov't and one for business (PIPEDA) but that's for specific business in specific areas only</a:t>
            </a:r>
          </a:p>
          <a:p>
            <a:pPr>
              <a:buClr>
                <a:srgbClr val="8AD0D6"/>
              </a:buClr>
            </a:pPr>
            <a:r>
              <a:rPr lang="en-US" dirty="0"/>
              <a:t>New Zealand - Updated from the 2011 laws to include breach notification and restrictions on data transfer across borders</a:t>
            </a:r>
          </a:p>
          <a:p>
            <a:pPr>
              <a:buClr>
                <a:srgbClr val="8AD0D6"/>
              </a:buClr>
            </a:pPr>
            <a:r>
              <a:rPr lang="en-US" dirty="0"/>
              <a:t>Thailand - PDPA follows GDPR guidelines, it's the first law specifically for data protection in Thailand</a:t>
            </a:r>
          </a:p>
          <a:p>
            <a:pPr>
              <a:buClr>
                <a:srgbClr val="8AD0D6"/>
              </a:buClr>
            </a:pPr>
            <a:r>
              <a:rPr lang="en-US" dirty="0"/>
              <a:t>China - PIPL is the newest, but there were others such as Data Security Law (DSL) and Cybersecurity Law (CSL) this is another that is closer to GDPR</a:t>
            </a:r>
          </a:p>
          <a:p>
            <a:pPr>
              <a:buClr>
                <a:srgbClr val="8AD0D6"/>
              </a:buClr>
            </a:pPr>
            <a:r>
              <a:rPr lang="en-US" dirty="0"/>
              <a:t>India - DPDP which is again similar to GDPR,  however it doesn't cover businesses outside India even if they monitor data within India</a:t>
            </a:r>
          </a:p>
        </p:txBody>
      </p:sp>
    </p:spTree>
    <p:extLst>
      <p:ext uri="{BB962C8B-B14F-4D97-AF65-F5344CB8AC3E}">
        <p14:creationId xmlns:p14="http://schemas.microsoft.com/office/powerpoint/2010/main" val="1287326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FBE91-C04D-7B6C-5833-035D11C17B7E}"/>
              </a:ext>
            </a:extLst>
          </p:cNvPr>
          <p:cNvSpPr>
            <a:spLocks noGrp="1"/>
          </p:cNvSpPr>
          <p:nvPr>
            <p:ph type="title"/>
          </p:nvPr>
        </p:nvSpPr>
        <p:spPr/>
        <p:txBody>
          <a:bodyPr/>
          <a:lstStyle/>
          <a:p>
            <a:r>
              <a:rPr lang="en-US" dirty="0"/>
              <a:t>Current trends in Data Privacy</a:t>
            </a:r>
          </a:p>
        </p:txBody>
      </p:sp>
      <p:sp>
        <p:nvSpPr>
          <p:cNvPr id="3" name="Content Placeholder 2">
            <a:extLst>
              <a:ext uri="{FF2B5EF4-FFF2-40B4-BE49-F238E27FC236}">
                <a16:creationId xmlns:a16="http://schemas.microsoft.com/office/drawing/2014/main" id="{7B66A43D-5C10-E786-4FBE-C7D26F5BEFBA}"/>
              </a:ext>
            </a:extLst>
          </p:cNvPr>
          <p:cNvSpPr>
            <a:spLocks noGrp="1"/>
          </p:cNvSpPr>
          <p:nvPr>
            <p:ph idx="1"/>
          </p:nvPr>
        </p:nvSpPr>
        <p:spPr>
          <a:xfrm>
            <a:off x="4736102" y="1716221"/>
            <a:ext cx="5313751" cy="4532178"/>
          </a:xfrm>
        </p:spPr>
        <p:txBody>
          <a:bodyPr vert="horz" lIns="91440" tIns="45720" rIns="91440" bIns="45720" rtlCol="0" anchor="t">
            <a:normAutofit fontScale="85000" lnSpcReduction="20000"/>
          </a:bodyPr>
          <a:lstStyle/>
          <a:p>
            <a:r>
              <a:rPr lang="en-US" dirty="0"/>
              <a:t>Lots of countries are modeling their laws on the GDPR which will give more strict limits on data privacy and penalties for failing to follow the laws</a:t>
            </a:r>
          </a:p>
          <a:p>
            <a:pPr>
              <a:buClr>
                <a:srgbClr val="8AD0D6"/>
              </a:buClr>
            </a:pPr>
            <a:r>
              <a:rPr lang="en-US" dirty="0"/>
              <a:t>International standards are becoming more strict as to what is considered personal data, if anonymized or pseudonymized counts as personal data in regards to the laws</a:t>
            </a:r>
          </a:p>
          <a:p>
            <a:pPr>
              <a:buClr>
                <a:srgbClr val="8AD0D6"/>
              </a:buClr>
            </a:pPr>
            <a:r>
              <a:rPr lang="en-US" dirty="0"/>
              <a:t>Laws are being updated more frequently to cover the rapidly changing landscape, such as including social media data</a:t>
            </a:r>
          </a:p>
          <a:p>
            <a:pPr>
              <a:buClr>
                <a:srgbClr val="8AD0D6"/>
              </a:buClr>
            </a:pPr>
            <a:r>
              <a:rPr lang="en-US" dirty="0"/>
              <a:t>There is still an issue with Consumer Apathy, not enough people care or understand data privacy importance, so it's hard in places like the USA where laws are not only slow to be passed, but also tend to favor corporations over people</a:t>
            </a:r>
          </a:p>
        </p:txBody>
      </p:sp>
      <p:pic>
        <p:nvPicPr>
          <p:cNvPr id="4" name="Picture 3" descr="Meme of Jack from the Shining that says &quot;Dear user, we've updated our privacy policy&quot;">
            <a:extLst>
              <a:ext uri="{FF2B5EF4-FFF2-40B4-BE49-F238E27FC236}">
                <a16:creationId xmlns:a16="http://schemas.microsoft.com/office/drawing/2014/main" id="{B2B1FF36-EE40-254B-8D51-3F7CA8B00857}"/>
              </a:ext>
            </a:extLst>
          </p:cNvPr>
          <p:cNvPicPr>
            <a:picLocks noChangeAspect="1"/>
          </p:cNvPicPr>
          <p:nvPr/>
        </p:nvPicPr>
        <p:blipFill>
          <a:blip r:embed="rId2"/>
          <a:stretch>
            <a:fillRect/>
          </a:stretch>
        </p:blipFill>
        <p:spPr>
          <a:xfrm>
            <a:off x="649198" y="2452981"/>
            <a:ext cx="4082017" cy="2305051"/>
          </a:xfrm>
          <a:prstGeom prst="rect">
            <a:avLst/>
          </a:prstGeom>
        </p:spPr>
      </p:pic>
    </p:spTree>
    <p:extLst>
      <p:ext uri="{BB962C8B-B14F-4D97-AF65-F5344CB8AC3E}">
        <p14:creationId xmlns:p14="http://schemas.microsoft.com/office/powerpoint/2010/main" val="4036722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A45-1372-6D06-ECD5-39A5967623A8}"/>
              </a:ext>
            </a:extLst>
          </p:cNvPr>
          <p:cNvSpPr>
            <a:spLocks noGrp="1"/>
          </p:cNvSpPr>
          <p:nvPr>
            <p:ph type="title"/>
          </p:nvPr>
        </p:nvSpPr>
        <p:spPr/>
        <p:txBody>
          <a:bodyPr/>
          <a:lstStyle/>
          <a:p>
            <a:r>
              <a:rPr lang="en-US" dirty="0"/>
              <a:t>What are data Privacy Laws and Regulations</a:t>
            </a:r>
          </a:p>
        </p:txBody>
      </p:sp>
      <p:sp>
        <p:nvSpPr>
          <p:cNvPr id="3" name="Content Placeholder 2">
            <a:extLst>
              <a:ext uri="{FF2B5EF4-FFF2-40B4-BE49-F238E27FC236}">
                <a16:creationId xmlns:a16="http://schemas.microsoft.com/office/drawing/2014/main" id="{AACD6750-CF1D-B13D-3ACC-8E9857EBDCBE}"/>
              </a:ext>
            </a:extLst>
          </p:cNvPr>
          <p:cNvSpPr>
            <a:spLocks noGrp="1"/>
          </p:cNvSpPr>
          <p:nvPr>
            <p:ph idx="1"/>
          </p:nvPr>
        </p:nvSpPr>
        <p:spPr>
          <a:xfrm>
            <a:off x="1103312" y="2052918"/>
            <a:ext cx="7180637" cy="4195481"/>
          </a:xfrm>
        </p:spPr>
        <p:txBody>
          <a:bodyPr vert="horz" lIns="91440" tIns="45720" rIns="91440" bIns="45720" rtlCol="0" anchor="t">
            <a:normAutofit fontScale="92500"/>
          </a:bodyPr>
          <a:lstStyle/>
          <a:p>
            <a:r>
              <a:rPr lang="en-US" dirty="0"/>
              <a:t>Different countries have different expectations of privacy in regards to data and have written their laws accordingly</a:t>
            </a:r>
          </a:p>
          <a:p>
            <a:pPr>
              <a:buClr>
                <a:srgbClr val="8AD0D6"/>
              </a:buClr>
            </a:pPr>
            <a:r>
              <a:rPr lang="en-US" dirty="0"/>
              <a:t>There might also be other regulations in addition to the laws in regards to data so that there are more consumer protections in place, regulations are the interpretation and implementation of the laws</a:t>
            </a:r>
          </a:p>
          <a:p>
            <a:pPr>
              <a:buClr>
                <a:srgbClr val="8AD0D6"/>
              </a:buClr>
            </a:pPr>
            <a:r>
              <a:rPr lang="en-US" dirty="0"/>
              <a:t>There may also be other guidance, standards and/or policies in place in addition to the laws and regulations</a:t>
            </a:r>
          </a:p>
          <a:p>
            <a:pPr>
              <a:buClr>
                <a:srgbClr val="8AD0D6"/>
              </a:buClr>
            </a:pPr>
            <a:r>
              <a:rPr lang="en-US" dirty="0"/>
              <a:t>These things are in place to help regulate how data is used, saved, and deleted. There are different repercussions for each category if you fail to follow them</a:t>
            </a:r>
          </a:p>
        </p:txBody>
      </p:sp>
      <p:pic>
        <p:nvPicPr>
          <p:cNvPr id="4" name="Picture 3" descr="Meme of Fry from Futurama that says &quot;Not sure if I'm the consumer or the product&quot;">
            <a:extLst>
              <a:ext uri="{FF2B5EF4-FFF2-40B4-BE49-F238E27FC236}">
                <a16:creationId xmlns:a16="http://schemas.microsoft.com/office/drawing/2014/main" id="{D89A68D3-082F-410A-AAA8-AD0E77C0DF0D}"/>
              </a:ext>
            </a:extLst>
          </p:cNvPr>
          <p:cNvPicPr>
            <a:picLocks noChangeAspect="1"/>
          </p:cNvPicPr>
          <p:nvPr/>
        </p:nvPicPr>
        <p:blipFill>
          <a:blip r:embed="rId2"/>
          <a:stretch>
            <a:fillRect/>
          </a:stretch>
        </p:blipFill>
        <p:spPr>
          <a:xfrm>
            <a:off x="8310336" y="2501371"/>
            <a:ext cx="3288090" cy="2447925"/>
          </a:xfrm>
          <a:prstGeom prst="rect">
            <a:avLst/>
          </a:prstGeom>
        </p:spPr>
      </p:pic>
    </p:spTree>
    <p:extLst>
      <p:ext uri="{BB962C8B-B14F-4D97-AF65-F5344CB8AC3E}">
        <p14:creationId xmlns:p14="http://schemas.microsoft.com/office/powerpoint/2010/main" val="475122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5D3FA-6F29-9AD5-82D4-0DBF0EFC30BA}"/>
              </a:ext>
            </a:extLst>
          </p:cNvPr>
          <p:cNvSpPr>
            <a:spLocks noGrp="1"/>
          </p:cNvSpPr>
          <p:nvPr>
            <p:ph type="title"/>
          </p:nvPr>
        </p:nvSpPr>
        <p:spPr/>
        <p:txBody>
          <a:bodyPr/>
          <a:lstStyle/>
          <a:p>
            <a:r>
              <a:rPr lang="en-US" dirty="0"/>
              <a:t>Why Data privacy is Important</a:t>
            </a:r>
          </a:p>
        </p:txBody>
      </p:sp>
      <p:sp>
        <p:nvSpPr>
          <p:cNvPr id="3" name="Content Placeholder 2">
            <a:extLst>
              <a:ext uri="{FF2B5EF4-FFF2-40B4-BE49-F238E27FC236}">
                <a16:creationId xmlns:a16="http://schemas.microsoft.com/office/drawing/2014/main" id="{FD0ACAE9-8B8D-A3BB-CC9D-02012DEF3308}"/>
              </a:ext>
            </a:extLst>
          </p:cNvPr>
          <p:cNvSpPr>
            <a:spLocks noGrp="1"/>
          </p:cNvSpPr>
          <p:nvPr>
            <p:ph idx="1"/>
          </p:nvPr>
        </p:nvSpPr>
        <p:spPr>
          <a:xfrm>
            <a:off x="1103312" y="2052918"/>
            <a:ext cx="6554216" cy="4195481"/>
          </a:xfrm>
        </p:spPr>
        <p:txBody>
          <a:bodyPr vert="horz" lIns="91440" tIns="45720" rIns="91440" bIns="45720" rtlCol="0" anchor="t">
            <a:normAutofit fontScale="92500" lnSpcReduction="20000"/>
          </a:bodyPr>
          <a:lstStyle/>
          <a:p>
            <a:r>
              <a:rPr lang="en-US" dirty="0"/>
              <a:t>Your data shares a surprisingly large amount about you that you may or may not want to be shared</a:t>
            </a:r>
          </a:p>
          <a:p>
            <a:pPr>
              <a:buClr>
                <a:srgbClr val="8AD0D6"/>
              </a:buClr>
            </a:pPr>
            <a:r>
              <a:rPr lang="en-US" dirty="0"/>
              <a:t>Privacy for your data is important because companies that make profits off your data are not going to lead the charge in protecting their product</a:t>
            </a:r>
          </a:p>
          <a:p>
            <a:pPr>
              <a:buClr>
                <a:srgbClr val="8AD0D6"/>
              </a:buClr>
            </a:pPr>
            <a:r>
              <a:rPr lang="en-US" dirty="0"/>
              <a:t>Some data is more sensitive than others, however data can offer more inferences about you then you might expect.</a:t>
            </a:r>
          </a:p>
          <a:p>
            <a:pPr lvl="1">
              <a:buClr>
                <a:srgbClr val="8AD0D6"/>
              </a:buClr>
              <a:buFont typeface="Courier New" charset="2"/>
              <a:buChar char="o"/>
            </a:pPr>
            <a:r>
              <a:rPr lang="en-US" dirty="0"/>
              <a:t>For example, HIPAA covers medical data, but it doesn't cover Google searches, so if someone could get location history and see you were at the doctors, and then see your search history, they could probably make very accurate guesses as to your medical file without ever seeing it.</a:t>
            </a:r>
          </a:p>
        </p:txBody>
      </p:sp>
      <p:pic>
        <p:nvPicPr>
          <p:cNvPr id="4" name="Picture 3" descr="meme with a person that is labelled as &quot;Google&quot; a butterfly landing on their hand that says &quot;user data&quot; and the bottom of the pic has the words &quot;Is this money&quot;">
            <a:extLst>
              <a:ext uri="{FF2B5EF4-FFF2-40B4-BE49-F238E27FC236}">
                <a16:creationId xmlns:a16="http://schemas.microsoft.com/office/drawing/2014/main" id="{76E7CBB1-0CC8-1BD7-A1A5-062C9A61A8A3}"/>
              </a:ext>
            </a:extLst>
          </p:cNvPr>
          <p:cNvPicPr>
            <a:picLocks noChangeAspect="1"/>
          </p:cNvPicPr>
          <p:nvPr/>
        </p:nvPicPr>
        <p:blipFill>
          <a:blip r:embed="rId2"/>
          <a:stretch>
            <a:fillRect/>
          </a:stretch>
        </p:blipFill>
        <p:spPr>
          <a:xfrm>
            <a:off x="7742663" y="2358384"/>
            <a:ext cx="3237171" cy="2922625"/>
          </a:xfrm>
          <a:prstGeom prst="rect">
            <a:avLst/>
          </a:prstGeom>
        </p:spPr>
      </p:pic>
    </p:spTree>
    <p:extLst>
      <p:ext uri="{BB962C8B-B14F-4D97-AF65-F5344CB8AC3E}">
        <p14:creationId xmlns:p14="http://schemas.microsoft.com/office/powerpoint/2010/main" val="102461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004C9-9A8B-A7D3-8B29-36AA81AE188F}"/>
              </a:ext>
            </a:extLst>
          </p:cNvPr>
          <p:cNvSpPr>
            <a:spLocks noGrp="1"/>
          </p:cNvSpPr>
          <p:nvPr>
            <p:ph type="title"/>
          </p:nvPr>
        </p:nvSpPr>
        <p:spPr/>
        <p:txBody>
          <a:bodyPr/>
          <a:lstStyle/>
          <a:p>
            <a:r>
              <a:rPr lang="en-US" dirty="0"/>
              <a:t>Why some places don't have Data Privacy</a:t>
            </a:r>
          </a:p>
        </p:txBody>
      </p:sp>
      <p:sp>
        <p:nvSpPr>
          <p:cNvPr id="3" name="Content Placeholder 2">
            <a:extLst>
              <a:ext uri="{FF2B5EF4-FFF2-40B4-BE49-F238E27FC236}">
                <a16:creationId xmlns:a16="http://schemas.microsoft.com/office/drawing/2014/main" id="{CDC59273-70BD-5853-A4EF-96FC76C755D2}"/>
              </a:ext>
            </a:extLst>
          </p:cNvPr>
          <p:cNvSpPr>
            <a:spLocks noGrp="1"/>
          </p:cNvSpPr>
          <p:nvPr>
            <p:ph idx="1"/>
          </p:nvPr>
        </p:nvSpPr>
        <p:spPr/>
        <p:txBody>
          <a:bodyPr vert="horz" lIns="91440" tIns="45720" rIns="91440" bIns="45720" rtlCol="0" anchor="t">
            <a:normAutofit/>
          </a:bodyPr>
          <a:lstStyle/>
          <a:p>
            <a:r>
              <a:rPr lang="en-US" dirty="0"/>
              <a:t>Some countries don't have data privacy laws because the law makers don't understand the importance</a:t>
            </a:r>
          </a:p>
          <a:p>
            <a:pPr>
              <a:buClr>
                <a:srgbClr val="8AD0D6"/>
              </a:buClr>
            </a:pPr>
            <a:r>
              <a:rPr lang="en-US" dirty="0"/>
              <a:t>Some don't have them because the country is more in favor of capitalism then consumer protection</a:t>
            </a:r>
          </a:p>
          <a:p>
            <a:pPr>
              <a:buClr>
                <a:srgbClr val="8AD0D6"/>
              </a:buClr>
            </a:pPr>
            <a:r>
              <a:rPr lang="en-US" dirty="0"/>
              <a:t>Some places/industries don't have data privacy laws in place because laws take a long time to create, and the industry is changing too quickly for regulations to keep up</a:t>
            </a:r>
          </a:p>
          <a:p>
            <a:pPr>
              <a:buClr>
                <a:srgbClr val="8AD0D6"/>
              </a:buClr>
            </a:pPr>
            <a:r>
              <a:rPr lang="en-US" dirty="0"/>
              <a:t>There is also disagreement within the countries about how much should be protected which can lead to some places have stronger laws than others even within the same country.</a:t>
            </a:r>
          </a:p>
        </p:txBody>
      </p:sp>
    </p:spTree>
    <p:extLst>
      <p:ext uri="{BB962C8B-B14F-4D97-AF65-F5344CB8AC3E}">
        <p14:creationId xmlns:p14="http://schemas.microsoft.com/office/powerpoint/2010/main" val="3087446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A239-98CF-7E3B-8952-B2AAA8CE025A}"/>
              </a:ext>
            </a:extLst>
          </p:cNvPr>
          <p:cNvSpPr>
            <a:spLocks noGrp="1"/>
          </p:cNvSpPr>
          <p:nvPr>
            <p:ph type="title"/>
          </p:nvPr>
        </p:nvSpPr>
        <p:spPr/>
        <p:txBody>
          <a:bodyPr/>
          <a:lstStyle/>
          <a:p>
            <a:r>
              <a:rPr lang="en-US" dirty="0"/>
              <a:t>How the laws and regulations are decided</a:t>
            </a:r>
          </a:p>
        </p:txBody>
      </p:sp>
      <p:sp>
        <p:nvSpPr>
          <p:cNvPr id="3" name="Content Placeholder 2">
            <a:extLst>
              <a:ext uri="{FF2B5EF4-FFF2-40B4-BE49-F238E27FC236}">
                <a16:creationId xmlns:a16="http://schemas.microsoft.com/office/drawing/2014/main" id="{42EB8531-C9C8-5CBE-F884-B0726F3CA62B}"/>
              </a:ext>
            </a:extLst>
          </p:cNvPr>
          <p:cNvSpPr>
            <a:spLocks noGrp="1"/>
          </p:cNvSpPr>
          <p:nvPr>
            <p:ph idx="1"/>
          </p:nvPr>
        </p:nvSpPr>
        <p:spPr>
          <a:xfrm>
            <a:off x="1103312" y="2052918"/>
            <a:ext cx="7271913" cy="4195481"/>
          </a:xfrm>
        </p:spPr>
        <p:txBody>
          <a:bodyPr vert="horz" lIns="91440" tIns="45720" rIns="91440" bIns="45720" rtlCol="0" anchor="t">
            <a:normAutofit fontScale="92500" lnSpcReduction="20000"/>
          </a:bodyPr>
          <a:lstStyle/>
          <a:p>
            <a:r>
              <a:rPr lang="en-US" dirty="0"/>
              <a:t>This will depend on the type of government that is in charge</a:t>
            </a:r>
          </a:p>
          <a:p>
            <a:pPr>
              <a:buClr>
                <a:srgbClr val="8AD0D6"/>
              </a:buClr>
            </a:pPr>
            <a:r>
              <a:rPr lang="en-US" dirty="0"/>
              <a:t>In the USA the branches of government will decide on the laws and interpretation of the laws at the country level and then also at the state level.  It is possible to have laws for data for the entire country, or just singular states.  Yes this makes it harder to implement and harder for companies to deal with</a:t>
            </a:r>
          </a:p>
          <a:p>
            <a:pPr>
              <a:buClr>
                <a:srgbClr val="8AD0D6"/>
              </a:buClr>
            </a:pPr>
            <a:r>
              <a:rPr lang="en-US" dirty="0"/>
              <a:t>In the EU the countries have banded together to decide on the laws that will affect any EU citizen (GDPR is the name of the law and was a huge deal when it first came out) </a:t>
            </a:r>
          </a:p>
          <a:p>
            <a:pPr>
              <a:buClr>
                <a:srgbClr val="8AD0D6"/>
              </a:buClr>
            </a:pPr>
            <a:r>
              <a:rPr lang="en-US" dirty="0"/>
              <a:t>If the country is run more by a person then a government, that person could decide what laws if any are in place to regulate data, such as Russia</a:t>
            </a:r>
          </a:p>
        </p:txBody>
      </p:sp>
      <p:pic>
        <p:nvPicPr>
          <p:cNvPr id="4" name="Picture 3" descr="A medieval drawing of a person pointing at a scroll &quot;Behold! The codex of privacy hath been ammended&quot;&#10;">
            <a:extLst>
              <a:ext uri="{FF2B5EF4-FFF2-40B4-BE49-F238E27FC236}">
                <a16:creationId xmlns:a16="http://schemas.microsoft.com/office/drawing/2014/main" id="{13A24CA1-DA7A-146A-1499-CA669FE64E95}"/>
              </a:ext>
            </a:extLst>
          </p:cNvPr>
          <p:cNvPicPr>
            <a:picLocks noChangeAspect="1"/>
          </p:cNvPicPr>
          <p:nvPr/>
        </p:nvPicPr>
        <p:blipFill>
          <a:blip r:embed="rId2"/>
          <a:stretch>
            <a:fillRect/>
          </a:stretch>
        </p:blipFill>
        <p:spPr>
          <a:xfrm>
            <a:off x="8574363" y="2649393"/>
            <a:ext cx="3149897" cy="2353562"/>
          </a:xfrm>
          <a:prstGeom prst="rect">
            <a:avLst/>
          </a:prstGeom>
        </p:spPr>
      </p:pic>
    </p:spTree>
    <p:extLst>
      <p:ext uri="{BB962C8B-B14F-4D97-AF65-F5344CB8AC3E}">
        <p14:creationId xmlns:p14="http://schemas.microsoft.com/office/powerpoint/2010/main" val="3178715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E2110-E61E-B329-559B-AE1716617E27}"/>
              </a:ext>
            </a:extLst>
          </p:cNvPr>
          <p:cNvSpPr>
            <a:spLocks noGrp="1"/>
          </p:cNvSpPr>
          <p:nvPr>
            <p:ph type="title"/>
          </p:nvPr>
        </p:nvSpPr>
        <p:spPr/>
        <p:txBody>
          <a:bodyPr/>
          <a:lstStyle/>
          <a:p>
            <a:r>
              <a:rPr lang="en-US" dirty="0"/>
              <a:t>How GDPR changed the landscape of data privacy</a:t>
            </a:r>
          </a:p>
        </p:txBody>
      </p:sp>
      <p:sp>
        <p:nvSpPr>
          <p:cNvPr id="3" name="Content Placeholder 2">
            <a:extLst>
              <a:ext uri="{FF2B5EF4-FFF2-40B4-BE49-F238E27FC236}">
                <a16:creationId xmlns:a16="http://schemas.microsoft.com/office/drawing/2014/main" id="{01899822-32CC-6732-018B-E6522F448B36}"/>
              </a:ext>
            </a:extLst>
          </p:cNvPr>
          <p:cNvSpPr>
            <a:spLocks noGrp="1"/>
          </p:cNvSpPr>
          <p:nvPr>
            <p:ph idx="1"/>
          </p:nvPr>
        </p:nvSpPr>
        <p:spPr>
          <a:xfrm>
            <a:off x="1103312" y="2052918"/>
            <a:ext cx="7156728" cy="4195481"/>
          </a:xfrm>
        </p:spPr>
        <p:txBody>
          <a:bodyPr vert="horz" lIns="91440" tIns="45720" rIns="91440" bIns="45720" rtlCol="0" anchor="t">
            <a:normAutofit fontScale="85000" lnSpcReduction="20000"/>
          </a:bodyPr>
          <a:lstStyle/>
          <a:p>
            <a:r>
              <a:rPr lang="en-US" dirty="0"/>
              <a:t>GDPR was made in 2016 and implemented in 2018</a:t>
            </a:r>
          </a:p>
          <a:p>
            <a:pPr>
              <a:buClr>
                <a:srgbClr val="8AD0D6"/>
              </a:buClr>
            </a:pPr>
            <a:r>
              <a:rPr lang="en-US" dirty="0"/>
              <a:t>It was made by the European Parliament and Council of the European Union</a:t>
            </a:r>
          </a:p>
          <a:p>
            <a:pPr>
              <a:buClr>
                <a:srgbClr val="8AD0D6"/>
              </a:buClr>
            </a:pPr>
            <a:r>
              <a:rPr lang="en-US" dirty="0"/>
              <a:t>GDPR was one of the first data privacy laws passed that covered not just the broad range of EU citizens, but also was very stringent about what was and was not allowed, but also included penalties if it was not followed</a:t>
            </a:r>
          </a:p>
          <a:p>
            <a:pPr>
              <a:buClr>
                <a:srgbClr val="8AD0D6"/>
              </a:buClr>
            </a:pPr>
            <a:r>
              <a:rPr lang="en-US" sz="2100" dirty="0">
                <a:ea typeface="+mj-lt"/>
                <a:cs typeface="+mj-lt"/>
              </a:rPr>
              <a:t>"GDPR's seven principles are: lawfulness, fairness and transparency; purpose limitation; data minimization; accuracy; storage limitation; integrity and confidentiality (security); and accountability."</a:t>
            </a:r>
            <a:endParaRPr lang="en-US" dirty="0"/>
          </a:p>
          <a:p>
            <a:pPr>
              <a:buClr>
                <a:srgbClr val="8AD0D6"/>
              </a:buClr>
            </a:pPr>
            <a:r>
              <a:rPr lang="en-US" dirty="0"/>
              <a:t>Lots of laws just said "do this or else" but didn't specify the "or else" so there wasn't as much incentive to follow the law</a:t>
            </a:r>
          </a:p>
          <a:p>
            <a:pPr>
              <a:buClr>
                <a:srgbClr val="8AD0D6"/>
              </a:buClr>
            </a:pPr>
            <a:r>
              <a:rPr lang="en-US" dirty="0"/>
              <a:t>There was also a lack of people to enforce laws before GDPR specified who does the enforcement and how</a:t>
            </a:r>
          </a:p>
        </p:txBody>
      </p:sp>
      <p:pic>
        <p:nvPicPr>
          <p:cNvPr id="4" name="Picture 3" descr="Joke time:&#10;-Do you know a good GDPR consultant?&#10;-Yes&#10;-Can you give me their email address?&#10;-No">
            <a:extLst>
              <a:ext uri="{FF2B5EF4-FFF2-40B4-BE49-F238E27FC236}">
                <a16:creationId xmlns:a16="http://schemas.microsoft.com/office/drawing/2014/main" id="{E1CD6F60-67EC-7C5D-8611-05538633E6D2}"/>
              </a:ext>
            </a:extLst>
          </p:cNvPr>
          <p:cNvPicPr>
            <a:picLocks noChangeAspect="1"/>
          </p:cNvPicPr>
          <p:nvPr/>
        </p:nvPicPr>
        <p:blipFill>
          <a:blip r:embed="rId2"/>
          <a:stretch>
            <a:fillRect/>
          </a:stretch>
        </p:blipFill>
        <p:spPr>
          <a:xfrm>
            <a:off x="8101788" y="2905569"/>
            <a:ext cx="4016005" cy="2101260"/>
          </a:xfrm>
          <a:prstGeom prst="rect">
            <a:avLst/>
          </a:prstGeom>
        </p:spPr>
      </p:pic>
    </p:spTree>
    <p:extLst>
      <p:ext uri="{BB962C8B-B14F-4D97-AF65-F5344CB8AC3E}">
        <p14:creationId xmlns:p14="http://schemas.microsoft.com/office/powerpoint/2010/main" val="94760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E0A5C-6AA4-B995-A35D-F464C9F22E3F}"/>
              </a:ext>
            </a:extLst>
          </p:cNvPr>
          <p:cNvSpPr>
            <a:spLocks noGrp="1"/>
          </p:cNvSpPr>
          <p:nvPr>
            <p:ph type="title"/>
          </p:nvPr>
        </p:nvSpPr>
        <p:spPr/>
        <p:txBody>
          <a:bodyPr/>
          <a:lstStyle/>
          <a:p>
            <a:r>
              <a:rPr lang="en-US" dirty="0"/>
              <a:t>Data Privacy and the EU</a:t>
            </a:r>
          </a:p>
        </p:txBody>
      </p:sp>
      <p:sp>
        <p:nvSpPr>
          <p:cNvPr id="3" name="Content Placeholder 2">
            <a:extLst>
              <a:ext uri="{FF2B5EF4-FFF2-40B4-BE49-F238E27FC236}">
                <a16:creationId xmlns:a16="http://schemas.microsoft.com/office/drawing/2014/main" id="{4183B463-E155-DCAB-975C-1D71464A3EC3}"/>
              </a:ext>
            </a:extLst>
          </p:cNvPr>
          <p:cNvSpPr>
            <a:spLocks noGrp="1"/>
          </p:cNvSpPr>
          <p:nvPr>
            <p:ph idx="1"/>
          </p:nvPr>
        </p:nvSpPr>
        <p:spPr/>
        <p:txBody>
          <a:bodyPr vert="horz" lIns="91440" tIns="45720" rIns="91440" bIns="45720" rtlCol="0" anchor="t">
            <a:normAutofit fontScale="92500" lnSpcReduction="20000"/>
          </a:bodyPr>
          <a:lstStyle/>
          <a:p>
            <a:r>
              <a:rPr lang="en-US" dirty="0"/>
              <a:t>Because the law was passed by the EU it covers any country that is a part of the EU. (The UK added their own after Brexit)</a:t>
            </a:r>
          </a:p>
          <a:p>
            <a:pPr>
              <a:buClr>
                <a:srgbClr val="8AD0D6"/>
              </a:buClr>
            </a:pPr>
            <a:r>
              <a:rPr lang="en-US" dirty="0"/>
              <a:t>GDPR as written is LONG there is not only a bunch of details about what can and can't be done, but it also includes a lot of language on what fines can be placed</a:t>
            </a:r>
          </a:p>
          <a:p>
            <a:pPr>
              <a:buClr>
                <a:srgbClr val="8AD0D6"/>
              </a:buClr>
            </a:pPr>
            <a:r>
              <a:rPr lang="en-US" dirty="0"/>
              <a:t>GDPR covers personal data, but also has extra protections in place for "sensitive data" such as religion, biometrics, health, and even sexual orientation</a:t>
            </a:r>
          </a:p>
          <a:p>
            <a:pPr>
              <a:buClr>
                <a:srgbClr val="8AD0D6"/>
              </a:buClr>
            </a:pPr>
            <a:r>
              <a:rPr lang="en-US" dirty="0"/>
              <a:t>Any data that can be traced back to you is considered personal, even if it's pseudonymized</a:t>
            </a:r>
          </a:p>
          <a:p>
            <a:pPr>
              <a:buClr>
                <a:srgbClr val="8AD0D6"/>
              </a:buClr>
            </a:pPr>
            <a:r>
              <a:rPr lang="en-US" dirty="0"/>
              <a:t>Any business that is in the EU, or has information about EU citizens falls under GDPR</a:t>
            </a:r>
          </a:p>
          <a:p>
            <a:pPr>
              <a:buClr>
                <a:srgbClr val="8AD0D6"/>
              </a:buClr>
            </a:pPr>
            <a:r>
              <a:rPr lang="en-US" sz="1700" dirty="0">
                <a:ea typeface="+mj-lt"/>
                <a:cs typeface="+mj-lt"/>
              </a:rPr>
              <a:t>GDPR fines were designed to be a costly way of penalizing companies that didn't follow the laws set forth. They are flexible and scalable so they are painful but possible to pay</a:t>
            </a:r>
            <a:endParaRPr lang="en-US" dirty="0"/>
          </a:p>
          <a:p>
            <a:pPr>
              <a:buClr>
                <a:srgbClr val="8AD0D6"/>
              </a:buClr>
            </a:pPr>
            <a:endParaRPr lang="en-US" dirty="0"/>
          </a:p>
        </p:txBody>
      </p:sp>
    </p:spTree>
    <p:extLst>
      <p:ext uri="{BB962C8B-B14F-4D97-AF65-F5344CB8AC3E}">
        <p14:creationId xmlns:p14="http://schemas.microsoft.com/office/powerpoint/2010/main" val="2456408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C6CE9-217C-A4F5-FE0C-A9D698BF6FB6}"/>
              </a:ext>
            </a:extLst>
          </p:cNvPr>
          <p:cNvSpPr>
            <a:spLocks noGrp="1"/>
          </p:cNvSpPr>
          <p:nvPr>
            <p:ph type="title"/>
          </p:nvPr>
        </p:nvSpPr>
        <p:spPr/>
        <p:txBody>
          <a:bodyPr/>
          <a:lstStyle/>
          <a:p>
            <a:r>
              <a:rPr lang="en-US" dirty="0"/>
              <a:t>Some examples of GDPR fines</a:t>
            </a:r>
          </a:p>
        </p:txBody>
      </p:sp>
      <p:sp>
        <p:nvSpPr>
          <p:cNvPr id="3" name="Content Placeholder 2">
            <a:extLst>
              <a:ext uri="{FF2B5EF4-FFF2-40B4-BE49-F238E27FC236}">
                <a16:creationId xmlns:a16="http://schemas.microsoft.com/office/drawing/2014/main" id="{B21163D8-E39A-B3C5-1CF4-22163BF4AB37}"/>
              </a:ext>
            </a:extLst>
          </p:cNvPr>
          <p:cNvSpPr>
            <a:spLocks noGrp="1"/>
          </p:cNvSpPr>
          <p:nvPr>
            <p:ph idx="1"/>
          </p:nvPr>
        </p:nvSpPr>
        <p:spPr/>
        <p:txBody>
          <a:bodyPr vert="horz" lIns="91440" tIns="45720" rIns="91440" bIns="45720" rtlCol="0" anchor="t">
            <a:normAutofit fontScale="85000" lnSpcReduction="20000"/>
          </a:bodyPr>
          <a:lstStyle/>
          <a:p>
            <a:r>
              <a:rPr lang="en-US" dirty="0">
                <a:ea typeface="+mj-lt"/>
                <a:cs typeface="+mj-lt"/>
              </a:rPr>
              <a:t>Meta – €1.2 billion (Ireland)</a:t>
            </a:r>
          </a:p>
          <a:p>
            <a:pPr lvl="1">
              <a:buClr>
                <a:srgbClr val="8AD0D6"/>
              </a:buClr>
              <a:buFont typeface="Courier New" charset="2"/>
              <a:buChar char="o"/>
            </a:pPr>
            <a:r>
              <a:rPr lang="en-US" dirty="0">
                <a:ea typeface="+mj-lt"/>
                <a:cs typeface="+mj-lt"/>
              </a:rPr>
              <a:t>2023 fine because of a data transfer of European  data to the US without protections from US government, also included suspension of user data transfers for 6 months</a:t>
            </a:r>
          </a:p>
          <a:p>
            <a:pPr>
              <a:buClr>
                <a:srgbClr val="8AD0D6"/>
              </a:buClr>
            </a:pPr>
            <a:r>
              <a:rPr lang="en-US" dirty="0">
                <a:ea typeface="+mj-lt"/>
                <a:cs typeface="+mj-lt"/>
              </a:rPr>
              <a:t>Meta – €390 million (Ireland)</a:t>
            </a:r>
          </a:p>
          <a:p>
            <a:pPr lvl="1">
              <a:buClr>
                <a:srgbClr val="8AD0D6"/>
              </a:buClr>
              <a:buFont typeface="Courier New" charset="2"/>
              <a:buChar char="o"/>
            </a:pPr>
            <a:r>
              <a:rPr lang="en-US" dirty="0">
                <a:ea typeface="+mj-lt"/>
                <a:cs typeface="+mj-lt"/>
              </a:rPr>
              <a:t>2023 set of two fines for Facebook and Instagram regarding informed consent</a:t>
            </a:r>
          </a:p>
          <a:p>
            <a:pPr>
              <a:buClr>
                <a:srgbClr val="8AD0D6"/>
              </a:buClr>
            </a:pPr>
            <a:r>
              <a:rPr lang="en-US" dirty="0">
                <a:ea typeface="+mj-lt"/>
                <a:cs typeface="+mj-lt"/>
              </a:rPr>
              <a:t>TikTok – €345 million (Ireland)</a:t>
            </a:r>
          </a:p>
          <a:p>
            <a:pPr lvl="1">
              <a:buClr>
                <a:srgbClr val="8AD0D6"/>
              </a:buClr>
              <a:buFont typeface="Courier New" charset="2"/>
              <a:buChar char="o"/>
            </a:pPr>
            <a:r>
              <a:rPr lang="en-US" dirty="0">
                <a:ea typeface="+mj-lt"/>
                <a:cs typeface="+mj-lt"/>
              </a:rPr>
              <a:t>2020 fine regarding children's data, included processing data correctly, age verification issues, and videos that were public by default, and comments enabled by default</a:t>
            </a:r>
          </a:p>
          <a:p>
            <a:pPr>
              <a:buClr>
                <a:srgbClr val="8AD0D6"/>
              </a:buClr>
            </a:pPr>
            <a:r>
              <a:rPr lang="en-US" dirty="0">
                <a:ea typeface="+mj-lt"/>
                <a:cs typeface="+mj-lt"/>
              </a:rPr>
              <a:t>Criteo – €40 million (France)</a:t>
            </a:r>
          </a:p>
          <a:p>
            <a:pPr lvl="1">
              <a:buClr>
                <a:srgbClr val="8AD0D6"/>
              </a:buClr>
              <a:buFont typeface="Courier New" charset="2"/>
              <a:buChar char="o"/>
            </a:pPr>
            <a:r>
              <a:rPr lang="en-US" dirty="0">
                <a:ea typeface="+mj-lt"/>
                <a:cs typeface="+mj-lt"/>
              </a:rPr>
              <a:t>Fine was in regards to targeted advertisements</a:t>
            </a:r>
          </a:p>
          <a:p>
            <a:pPr>
              <a:buClr>
                <a:srgbClr val="8AD0D6"/>
              </a:buClr>
            </a:pPr>
            <a:r>
              <a:rPr lang="en-US" dirty="0">
                <a:ea typeface="+mj-lt"/>
                <a:cs typeface="+mj-lt"/>
              </a:rPr>
              <a:t>TikTok – €14.5 million (UK)</a:t>
            </a:r>
          </a:p>
          <a:p>
            <a:pPr lvl="1">
              <a:buClr>
                <a:srgbClr val="8AD0D6"/>
              </a:buClr>
              <a:buFont typeface="Courier New" charset="2"/>
              <a:buChar char="o"/>
            </a:pPr>
            <a:r>
              <a:rPr lang="en-US" dirty="0"/>
              <a:t>Fine was for children being allowed to create accounts without parental consent for collection and processing of data, or notification of how data was being used and collected</a:t>
            </a:r>
          </a:p>
        </p:txBody>
      </p:sp>
    </p:spTree>
    <p:extLst>
      <p:ext uri="{BB962C8B-B14F-4D97-AF65-F5344CB8AC3E}">
        <p14:creationId xmlns:p14="http://schemas.microsoft.com/office/powerpoint/2010/main" val="531594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1866-CAAD-5119-D23E-FCDF3FA4CF79}"/>
              </a:ext>
            </a:extLst>
          </p:cNvPr>
          <p:cNvSpPr>
            <a:spLocks noGrp="1"/>
          </p:cNvSpPr>
          <p:nvPr>
            <p:ph type="title"/>
          </p:nvPr>
        </p:nvSpPr>
        <p:spPr/>
        <p:txBody>
          <a:bodyPr/>
          <a:lstStyle/>
          <a:p>
            <a:r>
              <a:rPr lang="en-US" dirty="0"/>
              <a:t>Data Privacy and the USA</a:t>
            </a:r>
          </a:p>
        </p:txBody>
      </p:sp>
      <p:sp>
        <p:nvSpPr>
          <p:cNvPr id="3" name="Content Placeholder 2">
            <a:extLst>
              <a:ext uri="{FF2B5EF4-FFF2-40B4-BE49-F238E27FC236}">
                <a16:creationId xmlns:a16="http://schemas.microsoft.com/office/drawing/2014/main" id="{1A8DD89A-BC2C-8B7D-5809-2BE3E7D1853F}"/>
              </a:ext>
            </a:extLst>
          </p:cNvPr>
          <p:cNvSpPr>
            <a:spLocks noGrp="1"/>
          </p:cNvSpPr>
          <p:nvPr>
            <p:ph idx="1"/>
          </p:nvPr>
        </p:nvSpPr>
        <p:spPr>
          <a:xfrm>
            <a:off x="1103312" y="2052918"/>
            <a:ext cx="6120053" cy="4195481"/>
          </a:xfrm>
        </p:spPr>
        <p:txBody>
          <a:bodyPr vert="horz" lIns="91440" tIns="45720" rIns="91440" bIns="45720" rtlCol="0" anchor="t">
            <a:normAutofit fontScale="70000" lnSpcReduction="20000"/>
          </a:bodyPr>
          <a:lstStyle/>
          <a:p>
            <a:r>
              <a:rPr lang="en-US" dirty="0"/>
              <a:t>There are both federal and state laws to protect data, it's not comprehensive like it is in the EU</a:t>
            </a:r>
          </a:p>
          <a:p>
            <a:pPr>
              <a:buClr>
                <a:srgbClr val="8AD0D6"/>
              </a:buClr>
            </a:pPr>
            <a:r>
              <a:rPr lang="en-US" dirty="0"/>
              <a:t>Most states have unregulated data collection and use</a:t>
            </a:r>
          </a:p>
          <a:p>
            <a:pPr>
              <a:buClr>
                <a:srgbClr val="8AD0D6"/>
              </a:buClr>
            </a:pPr>
            <a:r>
              <a:rPr lang="en-US" dirty="0"/>
              <a:t>There is a privacy act of 1974 that covers some data collection and use, but it's for the federal government</a:t>
            </a:r>
          </a:p>
          <a:p>
            <a:pPr>
              <a:buClr>
                <a:srgbClr val="8AD0D6"/>
              </a:buClr>
            </a:pPr>
            <a:r>
              <a:rPr lang="en-US" dirty="0"/>
              <a:t>HIPAA is in place for healthcare, signed into law 1996, has limitations on what's a "covered entity"</a:t>
            </a:r>
          </a:p>
          <a:p>
            <a:pPr>
              <a:buClr>
                <a:srgbClr val="8AD0D6"/>
              </a:buClr>
            </a:pPr>
            <a:r>
              <a:rPr lang="en-US" dirty="0"/>
              <a:t>GLBA covers financial institutions, signed into law in 1998</a:t>
            </a:r>
          </a:p>
          <a:p>
            <a:pPr>
              <a:buClr>
                <a:srgbClr val="8AD0D6"/>
              </a:buClr>
            </a:pPr>
            <a:r>
              <a:rPr lang="en-US" dirty="0"/>
              <a:t>COPPA covers children's data, also signed 1998</a:t>
            </a:r>
          </a:p>
          <a:p>
            <a:pPr>
              <a:buClr>
                <a:srgbClr val="8AD0D6"/>
              </a:buClr>
            </a:pPr>
            <a:r>
              <a:rPr lang="en-US" dirty="0"/>
              <a:t>CA has the most strict data privacy law currently in the USA, the CCPA, was modeled after GDPR</a:t>
            </a:r>
          </a:p>
          <a:p>
            <a:pPr>
              <a:buClr>
                <a:srgbClr val="8AD0D6"/>
              </a:buClr>
            </a:pPr>
            <a:r>
              <a:rPr lang="en-US" dirty="0"/>
              <a:t>Some states have laws signed into place like CA, MA laws are stuck in committee</a:t>
            </a:r>
          </a:p>
          <a:p>
            <a:pPr>
              <a:buClr>
                <a:srgbClr val="8AD0D6"/>
              </a:buClr>
            </a:pPr>
            <a:r>
              <a:rPr lang="en-US" dirty="0"/>
              <a:t>But these laws tend to be behind the times and  not updated to cover newer issues and trends such as social media or AI</a:t>
            </a:r>
          </a:p>
        </p:txBody>
      </p:sp>
      <p:pic>
        <p:nvPicPr>
          <p:cNvPr id="4" name="Picture 3" descr="Meme of a cat that says &quot;I can haz ur data, i promis not 2 abuze&quot;">
            <a:extLst>
              <a:ext uri="{FF2B5EF4-FFF2-40B4-BE49-F238E27FC236}">
                <a16:creationId xmlns:a16="http://schemas.microsoft.com/office/drawing/2014/main" id="{BBF5732B-3771-6D72-9341-066942F7B385}"/>
              </a:ext>
            </a:extLst>
          </p:cNvPr>
          <p:cNvPicPr>
            <a:picLocks noChangeAspect="1"/>
          </p:cNvPicPr>
          <p:nvPr/>
        </p:nvPicPr>
        <p:blipFill>
          <a:blip r:embed="rId2"/>
          <a:stretch>
            <a:fillRect/>
          </a:stretch>
        </p:blipFill>
        <p:spPr>
          <a:xfrm>
            <a:off x="7284631" y="1410143"/>
            <a:ext cx="3771900" cy="4533900"/>
          </a:xfrm>
          <a:prstGeom prst="rect">
            <a:avLst/>
          </a:prstGeom>
        </p:spPr>
      </p:pic>
    </p:spTree>
    <p:extLst>
      <p:ext uri="{BB962C8B-B14F-4D97-AF65-F5344CB8AC3E}">
        <p14:creationId xmlns:p14="http://schemas.microsoft.com/office/powerpoint/2010/main" val="3835040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vt:lpstr>
      <vt:lpstr>Week 13</vt:lpstr>
      <vt:lpstr>What are data Privacy Laws and Regulations</vt:lpstr>
      <vt:lpstr>Why Data privacy is Important</vt:lpstr>
      <vt:lpstr>Why some places don't have Data Privacy</vt:lpstr>
      <vt:lpstr>How the laws and regulations are decided</vt:lpstr>
      <vt:lpstr>How GDPR changed the landscape of data privacy</vt:lpstr>
      <vt:lpstr>Data Privacy and the EU</vt:lpstr>
      <vt:lpstr>Some examples of GDPR fines</vt:lpstr>
      <vt:lpstr>Data Privacy and the USA</vt:lpstr>
      <vt:lpstr>Other examples of Data Privacy laws and regs around the world</vt:lpstr>
      <vt:lpstr>Current trends in Data Privacy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481</cp:revision>
  <dcterms:created xsi:type="dcterms:W3CDTF">2023-11-28T15:25:24Z</dcterms:created>
  <dcterms:modified xsi:type="dcterms:W3CDTF">2024-03-18T14:42:20Z</dcterms:modified>
</cp:coreProperties>
</file>