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C8C4F-1A6B-4251-996D-95D433A4C612}" v="65" dt="2022-09-02T18:08:05.241"/>
    <p1510:client id="{3BA85422-8248-4B90-AE7A-93D887B9CFFA}" v="5" dt="2020-07-23T19:17:54.859"/>
    <p1510:client id="{A8682F5C-B081-4591-9F6B-D2123E5F3750}" v="8" dt="2019-08-30T22:05:57.617"/>
    <p1510:client id="{EA4A0B6B-08B1-4935-92AA-C20C000287FA}" v="4" dt="2020-07-30T00:08:3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6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4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7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3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6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5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3339-765E-4263-BF7C-45604279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Admin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4669-AAB8-456C-937D-73C7C260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Sudo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Su</a:t>
            </a:r>
            <a:r>
              <a:rPr lang="en-US" sz="1400" dirty="0"/>
              <a:t> will switch user to root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Sudo Run single command with root privilege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!!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Wheel group vs </a:t>
            </a:r>
            <a:r>
              <a:rPr lang="en-US" sz="1400" dirty="0" err="1"/>
              <a:t>sudoers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Wheel is as if you have root access – legacy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Sudoers</a:t>
            </a:r>
            <a:r>
              <a:rPr lang="en-US" sz="1400" dirty="0"/>
              <a:t> add to group to give access 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Sudoers</a:t>
            </a:r>
            <a:r>
              <a:rPr lang="en-US" sz="1400" dirty="0"/>
              <a:t> has more control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root</a:t>
            </a:r>
          </a:p>
        </p:txBody>
      </p:sp>
      <p:pic>
        <p:nvPicPr>
          <p:cNvPr id="5" name="Picture 5" descr="Meme of baby Groot saying &amp;#34;I am ROOT&amp;#34; after he had to use sudo">
            <a:extLst>
              <a:ext uri="{FF2B5EF4-FFF2-40B4-BE49-F238E27FC236}">
                <a16:creationId xmlns:a16="http://schemas.microsoft.com/office/drawing/2014/main" id="{A85F9D41-C2D4-4FC8-A351-A97900C3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262427"/>
            <a:ext cx="5451627" cy="37757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56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F463-7E06-4CE3-B81C-6BFD723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Frequently used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67E1-CD11-4551-B076-C23F5B42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j-lt"/>
                <a:cs typeface="+mj-lt"/>
              </a:rPr>
              <a:t>useradd</a:t>
            </a:r>
            <a:r>
              <a:rPr lang="en-US" dirty="0">
                <a:ea typeface="+mj-lt"/>
                <a:cs typeface="+mj-lt"/>
              </a:rPr>
              <a:t> command is used to create new accounts in Linux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usermod</a:t>
            </a:r>
            <a:r>
              <a:rPr lang="en-US" dirty="0">
                <a:ea typeface="+mj-lt"/>
                <a:cs typeface="+mj-lt"/>
              </a:rPr>
              <a:t> command used to modify the existing accounts in Linux</a:t>
            </a:r>
          </a:p>
          <a:p>
            <a:r>
              <a:rPr lang="en-US" dirty="0" err="1">
                <a:ea typeface="+mj-lt"/>
                <a:cs typeface="+mj-lt"/>
              </a:rPr>
              <a:t>userdel</a:t>
            </a:r>
            <a:r>
              <a:rPr lang="en-US" dirty="0">
                <a:ea typeface="+mj-lt"/>
                <a:cs typeface="+mj-lt"/>
              </a:rPr>
              <a:t> command is used to delete local account in Linux</a:t>
            </a:r>
          </a:p>
          <a:p>
            <a:r>
              <a:rPr lang="en-US" dirty="0">
                <a:ea typeface="+mj-lt"/>
                <a:cs typeface="+mj-lt"/>
              </a:rPr>
              <a:t>passwd command used assign password to local accounts or users.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change command is used to view &amp; modify users password expiry information</a:t>
            </a:r>
          </a:p>
          <a:p>
            <a:r>
              <a:rPr lang="en-US" dirty="0">
                <a:ea typeface="+mj-lt"/>
                <a:cs typeface="+mj-lt"/>
              </a:rPr>
              <a:t>groups username #shows groups for a user</a:t>
            </a:r>
          </a:p>
          <a:p>
            <a:r>
              <a:rPr lang="en-US" dirty="0" err="1">
                <a:ea typeface="+mj-lt"/>
                <a:cs typeface="+mj-lt"/>
              </a:rPr>
              <a:t>lastlog</a:t>
            </a:r>
            <a:r>
              <a:rPr lang="en-US" dirty="0">
                <a:ea typeface="+mj-lt"/>
                <a:cs typeface="+mj-lt"/>
              </a:rPr>
              <a:t> to see last login of users (including never logged in</a:t>
            </a:r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chpasswd</a:t>
            </a:r>
            <a:r>
              <a:rPr lang="en-US" dirty="0">
                <a:ea typeface="+mj-lt"/>
                <a:cs typeface="+mj-lt"/>
              </a:rPr>
              <a:t> for group password changes (</a:t>
            </a:r>
            <a:r>
              <a:rPr lang="en-US" dirty="0" err="1">
                <a:ea typeface="+mj-lt"/>
                <a:cs typeface="+mj-lt"/>
              </a:rPr>
              <a:t>chpasswd</a:t>
            </a:r>
            <a:r>
              <a:rPr lang="en-US" dirty="0">
                <a:ea typeface="+mj-lt"/>
                <a:cs typeface="+mj-lt"/>
              </a:rPr>
              <a:t> &lt; </a:t>
            </a:r>
            <a:r>
              <a:rPr lang="en-US" dirty="0" err="1">
                <a:ea typeface="+mj-lt"/>
                <a:cs typeface="+mj-lt"/>
              </a:rPr>
              <a:t>passchangefile</a:t>
            </a:r>
            <a:r>
              <a:rPr lang="en-US" dirty="0">
                <a:ea typeface="+mj-lt"/>
                <a:cs typeface="+mj-lt"/>
              </a:rPr>
              <a:t> #username:password)</a:t>
            </a:r>
            <a:br>
              <a:rPr lang="en-US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1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9FCC-B68A-4801-8BD7-5701CE93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Useful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FCFD-A945-4EB4-8980-BE2E2A25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Bulk add users</a:t>
            </a:r>
          </a:p>
          <a:p>
            <a:r>
              <a:rPr lang="en-US" dirty="0"/>
              <a:t>Bulk delete users</a:t>
            </a:r>
          </a:p>
          <a:p>
            <a:pPr lvl="1"/>
            <a:r>
              <a:rPr lang="en-US" dirty="0"/>
              <a:t>With  or without file clean up</a:t>
            </a:r>
          </a:p>
          <a:p>
            <a:r>
              <a:rPr lang="en-US" dirty="0"/>
              <a:t>Disk usage monitoring</a:t>
            </a:r>
          </a:p>
          <a:p>
            <a:r>
              <a:rPr lang="en-US" dirty="0"/>
              <a:t>Listing accounts that never logged in</a:t>
            </a:r>
          </a:p>
          <a:p>
            <a:r>
              <a:rPr lang="en-US" dirty="0"/>
              <a:t>List files taken off the server (exfiltration)</a:t>
            </a:r>
          </a:p>
        </p:txBody>
      </p:sp>
      <p:pic>
        <p:nvPicPr>
          <p:cNvPr id="4" name="Picture 4" descr="MOst interesting man in the world meme saying &amp;#34;I don&amp;#39;t always reboot servers but when I do Its&amp;#34;  ">
            <a:extLst>
              <a:ext uri="{FF2B5EF4-FFF2-40B4-BE49-F238E27FC236}">
                <a16:creationId xmlns:a16="http://schemas.microsoft.com/office/drawing/2014/main" id="{E3B1BAF8-4503-4B3E-8BF3-90FB4894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8" b="19950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00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0A83E-6F2F-465F-B8F1-65EB39A1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Users, can't live with 'em, can't live without 'em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Fry from Futurama meme says &amp;#34;Not sure if bad computer or stupid user&amp;#34;">
            <a:extLst>
              <a:ext uri="{FF2B5EF4-FFF2-40B4-BE49-F238E27FC236}">
                <a16:creationId xmlns:a16="http://schemas.microsoft.com/office/drawing/2014/main" id="{03F127A5-7A21-4193-8E6D-88893CD5A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55392" y="1081281"/>
            <a:ext cx="6275584" cy="47006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16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55B0-E7EB-4DF5-B989-C2DF5F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64F5-1526-40B1-838C-07478F0E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someone is hired/fired  what is the procedure? Make a script </a:t>
            </a:r>
          </a:p>
          <a:p>
            <a:r>
              <a:rPr lang="en-US" dirty="0"/>
              <a:t>Document EVERYTHING and keep your documentation up to date</a:t>
            </a:r>
          </a:p>
          <a:p>
            <a:r>
              <a:rPr lang="en-US" dirty="0"/>
              <a:t>Lock admin/root accounts unless absolutely needed (</a:t>
            </a:r>
            <a:r>
              <a:rPr lang="en-US" dirty="0" err="1"/>
              <a:t>sudo</a:t>
            </a:r>
            <a:r>
              <a:rPr lang="en-US" dirty="0"/>
              <a:t> instead)</a:t>
            </a:r>
          </a:p>
          <a:p>
            <a:r>
              <a:rPr lang="en-US" dirty="0"/>
              <a:t>Allow remote access on an as needed basis </a:t>
            </a:r>
          </a:p>
          <a:p>
            <a:r>
              <a:rPr lang="en-US" dirty="0"/>
              <a:t>Backup everything </a:t>
            </a:r>
          </a:p>
          <a:p>
            <a:pPr lvl="1"/>
            <a:r>
              <a:rPr lang="en-US" dirty="0"/>
              <a:t>onsite vs offsite options</a:t>
            </a:r>
          </a:p>
          <a:p>
            <a:r>
              <a:rPr lang="en-US" dirty="0"/>
              <a:t>Single sign on (SSO) vs multiple accounts/passwords</a:t>
            </a:r>
          </a:p>
          <a:p>
            <a:r>
              <a:rPr lang="en-US" dirty="0"/>
              <a:t>Multi Factor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7C64-0355-4FE6-A277-1D2E56A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Security and Least Privilege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E735-4FC0-4FEF-9D8A-4A63FB3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principle of Least Privilege </a:t>
            </a:r>
            <a:endParaRPr lang="en-US"/>
          </a:p>
          <a:p>
            <a:pPr lvl="1"/>
            <a:r>
              <a:rPr lang="en-US" dirty="0"/>
              <a:t>Better stability and security</a:t>
            </a:r>
          </a:p>
          <a:p>
            <a:pPr lvl="1"/>
            <a:r>
              <a:rPr lang="en-US" dirty="0"/>
              <a:t>Be careful and polite, can lead to antagonistic encounters with users</a:t>
            </a:r>
          </a:p>
          <a:p>
            <a:r>
              <a:rPr lang="en-US" dirty="0"/>
              <a:t>Root vs </a:t>
            </a:r>
            <a:r>
              <a:rPr lang="en-US" dirty="0" err="1"/>
              <a:t>sudo</a:t>
            </a:r>
            <a:endParaRPr lang="en-US" dirty="0"/>
          </a:p>
          <a:p>
            <a:r>
              <a:rPr lang="en-US" dirty="0"/>
              <a:t>Disk usage</a:t>
            </a:r>
          </a:p>
          <a:p>
            <a:pPr lvl="1"/>
            <a:r>
              <a:rPr lang="en-US" dirty="0"/>
              <a:t>Is the user using an odd amount for their needs?</a:t>
            </a:r>
          </a:p>
          <a:p>
            <a:r>
              <a:rPr lang="en-US" dirty="0"/>
              <a:t>Tools like fail2ban</a:t>
            </a:r>
          </a:p>
          <a:p>
            <a:pPr lvl="1"/>
            <a:r>
              <a:rPr lang="en-US" dirty="0"/>
              <a:t>Bans login after unsuccessful attempts</a:t>
            </a:r>
          </a:p>
        </p:txBody>
      </p:sp>
    </p:spTree>
    <p:extLst>
      <p:ext uri="{BB962C8B-B14F-4D97-AF65-F5344CB8AC3E}">
        <p14:creationId xmlns:p14="http://schemas.microsoft.com/office/powerpoint/2010/main" val="53813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0D35-E1F9-4CAD-8C52-60522E8E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4D55-2F22-4D97-AFE1-AE32545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Multi factor authentication</a:t>
            </a:r>
          </a:p>
          <a:p>
            <a:r>
              <a:rPr lang="en-US" dirty="0"/>
              <a:t>Password length</a:t>
            </a:r>
          </a:p>
          <a:p>
            <a:r>
              <a:rPr lang="en-US" dirty="0"/>
              <a:t>Special Characters</a:t>
            </a:r>
          </a:p>
          <a:p>
            <a:r>
              <a:rPr lang="en-US" dirty="0"/>
              <a:t>Password ageing and frequency of changing </a:t>
            </a:r>
            <a:r>
              <a:rPr lang="en-US" dirty="0">
                <a:ea typeface="+mj-lt"/>
                <a:cs typeface="+mj-lt"/>
              </a:rPr>
              <a:t>(No longer recommended)</a:t>
            </a:r>
          </a:p>
          <a:p>
            <a:r>
              <a:rPr lang="en-US" dirty="0">
                <a:ea typeface="+mj-lt"/>
                <a:cs typeface="+mj-lt"/>
              </a:rPr>
              <a:t>Restrict using old passwords</a:t>
            </a:r>
          </a:p>
          <a:p>
            <a:pPr lvl="1"/>
            <a:r>
              <a:rPr lang="en-US" dirty="0">
                <a:ea typeface="+mj-lt"/>
                <a:cs typeface="+mj-lt"/>
              </a:rPr>
              <a:t>Some places started checking to see if password was stolen before allowing it to be used</a:t>
            </a:r>
          </a:p>
          <a:p>
            <a:pPr lvl="1"/>
            <a:r>
              <a:rPr lang="en-US" dirty="0">
                <a:ea typeface="+mj-lt"/>
                <a:cs typeface="+mj-lt"/>
              </a:rPr>
              <a:t>https://haveibeenpwned.com/</a:t>
            </a:r>
          </a:p>
          <a:p>
            <a:r>
              <a:rPr lang="en-US" dirty="0">
                <a:ea typeface="+mj-lt"/>
                <a:cs typeface="+mj-lt"/>
              </a:rPr>
              <a:t>You can also consider things like calculating how long it would take to break a password before allowing it's use 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https://web.archive.org/web/20210518064200/http://www.mandylionlabs.com/PRCCalc/BruteForceCalc.htm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3587-6246-45BA-B0D3-2F9BCECD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Types of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9131-26FA-405E-8A26-4339009C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System accounts</a:t>
            </a:r>
          </a:p>
          <a:p>
            <a:pPr lvl="1"/>
            <a:r>
              <a:rPr lang="en-US"/>
              <a:t>For example, Apache for Web</a:t>
            </a:r>
          </a:p>
          <a:p>
            <a:pPr lvl="1"/>
            <a:r>
              <a:rPr lang="en-US"/>
              <a:t>Daemons (Background processes)</a:t>
            </a:r>
            <a:endParaRPr lang="en-US" dirty="0"/>
          </a:p>
          <a:p>
            <a:r>
              <a:rPr lang="en-US"/>
              <a:t>User accounts</a:t>
            </a:r>
          </a:p>
          <a:p>
            <a:r>
              <a:rPr lang="en-US"/>
              <a:t>Admin and root accounts</a:t>
            </a:r>
          </a:p>
          <a:p>
            <a:r>
              <a:rPr lang="en-US"/>
              <a:t>Linux was by default a multi user system</a:t>
            </a:r>
            <a:endParaRPr lang="en-US" dirty="0"/>
          </a:p>
        </p:txBody>
      </p:sp>
      <p:pic>
        <p:nvPicPr>
          <p:cNvPr id="4" name="Picture 4" descr="System admin meme joking about how friends see you, vs public vs reality">
            <a:extLst>
              <a:ext uri="{FF2B5EF4-FFF2-40B4-BE49-F238E27FC236}">
                <a16:creationId xmlns:a16="http://schemas.microsoft.com/office/drawing/2014/main" id="{3BCA930C-8724-44B0-80F6-A2B82B94B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809" y="2052213"/>
            <a:ext cx="4573841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58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0852-019C-4393-9229-F14BEC48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7B85-05F8-4218-929F-B203006A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/etc/passwd - user acct info : user:password:UID:GID:comment:shell</a:t>
            </a:r>
            <a:endParaRPr lang="en-US"/>
          </a:p>
          <a:p>
            <a:r>
              <a:rPr lang="en-US">
                <a:ea typeface="+mj-lt"/>
                <a:cs typeface="+mj-lt"/>
              </a:rPr>
              <a:t>/etc/shadow - encrypted passwords (* for system nonlogin, ! for no login like root)</a:t>
            </a:r>
          </a:p>
          <a:p>
            <a:r>
              <a:rPr lang="en-US">
                <a:ea typeface="+mj-lt"/>
                <a:cs typeface="+mj-lt"/>
              </a:rPr>
              <a:t>/etc/group - Groups and their users (wheel special group)</a:t>
            </a:r>
          </a:p>
          <a:p>
            <a:r>
              <a:rPr lang="en-US">
                <a:ea typeface="+mj-lt"/>
                <a:cs typeface="+mj-lt"/>
              </a:rPr>
              <a:t>/etc/login.defs (defaults for users)</a:t>
            </a:r>
          </a:p>
          <a:p>
            <a:r>
              <a:rPr lang="en-US">
                <a:ea typeface="+mj-lt"/>
                <a:cs typeface="+mj-lt"/>
              </a:rPr>
              <a:t>/etc/adduser.conf (systems using adduser instead of useradd)</a:t>
            </a:r>
          </a:p>
          <a:p>
            <a:r>
              <a:rPr lang="en-US">
                <a:ea typeface="+mj-lt"/>
                <a:cs typeface="+mj-lt"/>
              </a:rPr>
              <a:t>/etc/sudoers</a:t>
            </a:r>
          </a:p>
          <a:p>
            <a:r>
              <a:rPr lang="en-US">
                <a:ea typeface="+mj-lt"/>
                <a:cs typeface="+mj-lt"/>
              </a:rPr>
              <a:t>/etc/motd (login message) (Message of the Day)</a:t>
            </a:r>
          </a:p>
          <a:p>
            <a:r>
              <a:rPr lang="en-US">
                <a:ea typeface="+mj-lt"/>
                <a:cs typeface="+mj-lt"/>
              </a:rPr>
              <a:t>/etc/skel (Starting directory setup)</a:t>
            </a:r>
            <a:br>
              <a:rPr lang="en-US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690-9AA8-4762-ABF7-F3A5D1B6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06AC-BFEB-401E-92E8-86707B45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 find those files in your system</a:t>
            </a:r>
          </a:p>
          <a:p>
            <a:r>
              <a:rPr lang="en-US" dirty="0"/>
              <a:t>Add their location to your documentation</a:t>
            </a:r>
          </a:p>
        </p:txBody>
      </p:sp>
      <p:pic>
        <p:nvPicPr>
          <p:cNvPr id="4" name="Picture 4" descr="Meme of upset woman saying &amp;#34;Message box told me to contact sys admin, am the sys admin.&amp;#34;">
            <a:extLst>
              <a:ext uri="{FF2B5EF4-FFF2-40B4-BE49-F238E27FC236}">
                <a16:creationId xmlns:a16="http://schemas.microsoft.com/office/drawing/2014/main" id="{E5DD7D11-29F7-4B65-8A8D-0DB4C561C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3" r="8101" b="-1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95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F867-8253-49D4-9555-EA49B8DA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E446-7114-47B6-8991-5737C2AE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Users identified by UID</a:t>
            </a:r>
          </a:p>
          <a:p>
            <a:r>
              <a:rPr lang="en-US" dirty="0"/>
              <a:t>Group by GUID </a:t>
            </a:r>
          </a:p>
          <a:p>
            <a:r>
              <a:rPr lang="en-US" dirty="0"/>
              <a:t>Both GID and UID default to sequential numbering</a:t>
            </a:r>
          </a:p>
          <a:p>
            <a:pPr>
              <a:buClr>
                <a:srgbClr val="8AD0D6"/>
              </a:buClr>
            </a:pPr>
            <a:r>
              <a:rPr lang="en-US"/>
              <a:t>User names and why names are important to think about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Why we use groups on servers</a:t>
            </a:r>
          </a:p>
          <a:p>
            <a:r>
              <a:rPr lang="en-US" dirty="0"/>
              <a:t>Home directory (Where is yours? Is everyone's the same?)</a:t>
            </a:r>
          </a:p>
          <a:p>
            <a:r>
              <a:rPr lang="en-US" dirty="0"/>
              <a:t>Shells</a:t>
            </a:r>
          </a:p>
          <a:p>
            <a:pPr lvl="1"/>
            <a:r>
              <a:rPr lang="en-US" dirty="0"/>
              <a:t>Different jobs might want different shells, (Dev might want C shell)</a:t>
            </a:r>
          </a:p>
          <a:p>
            <a:r>
              <a:rPr lang="en-US" dirty="0"/>
              <a:t>Passwords move to 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  <a:p>
            <a:pPr lvl="1"/>
            <a:r>
              <a:rPr lang="en-US" dirty="0"/>
              <a:t>Special symbols in the password file</a:t>
            </a:r>
          </a:p>
          <a:p>
            <a:pPr lvl="4"/>
            <a:r>
              <a:rPr lang="en-US" dirty="0">
                <a:ea typeface="+mj-lt"/>
                <a:cs typeface="+mj-lt"/>
              </a:rPr>
              <a:t>*= </a:t>
            </a:r>
            <a:r>
              <a:rPr lang="en-US" dirty="0" err="1">
                <a:ea typeface="+mj-lt"/>
                <a:cs typeface="+mj-lt"/>
              </a:rPr>
              <a:t>nologin</a:t>
            </a:r>
            <a:r>
              <a:rPr lang="en-US" dirty="0">
                <a:ea typeface="+mj-lt"/>
                <a:cs typeface="+mj-lt"/>
              </a:rPr>
              <a:t> acct</a:t>
            </a:r>
          </a:p>
          <a:p>
            <a:pPr lvl="4"/>
            <a:r>
              <a:rPr lang="en-US" dirty="0">
                <a:ea typeface="+mj-lt"/>
                <a:cs typeface="+mj-lt"/>
              </a:rPr>
              <a:t>!= </a:t>
            </a:r>
            <a:r>
              <a:rPr lang="en-US" dirty="0" err="1">
                <a:ea typeface="+mj-lt"/>
                <a:cs typeface="+mj-lt"/>
              </a:rPr>
              <a:t>dissallows</a:t>
            </a:r>
            <a:r>
              <a:rPr lang="en-US" dirty="0">
                <a:ea typeface="+mj-lt"/>
                <a:cs typeface="+mj-lt"/>
              </a:rPr>
              <a:t> login</a:t>
            </a:r>
          </a:p>
          <a:p>
            <a:pPr lvl="4"/>
            <a:r>
              <a:rPr lang="en-US" dirty="0">
                <a:ea typeface="+mj-lt"/>
                <a:cs typeface="+mj-lt"/>
              </a:rPr>
              <a:t>Can also use a false shell or </a:t>
            </a:r>
            <a:r>
              <a:rPr lang="en-US" dirty="0" err="1">
                <a:ea typeface="+mj-lt"/>
                <a:cs typeface="+mj-lt"/>
              </a:rPr>
              <a:t>nologin</a:t>
            </a:r>
            <a:r>
              <a:rPr lang="en-US" dirty="0">
                <a:ea typeface="+mj-lt"/>
                <a:cs typeface="+mj-lt"/>
              </a:rPr>
              <a:t> to prevent access without deleting accounts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7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Linux Administration</vt:lpstr>
      <vt:lpstr>Users, can't live with 'em, can't live without 'em</vt:lpstr>
      <vt:lpstr>Best Practices</vt:lpstr>
      <vt:lpstr>User Security and Least Privilege </vt:lpstr>
      <vt:lpstr>Password management</vt:lpstr>
      <vt:lpstr>Types of Accounts</vt:lpstr>
      <vt:lpstr>Key files</vt:lpstr>
      <vt:lpstr>Activity</vt:lpstr>
      <vt:lpstr>Users and Groups</vt:lpstr>
      <vt:lpstr>Admin accounts</vt:lpstr>
      <vt:lpstr>Frequently used commands</vt:lpstr>
      <vt:lpstr>Useful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320</cp:revision>
  <dcterms:created xsi:type="dcterms:W3CDTF">2013-07-15T20:26:40Z</dcterms:created>
  <dcterms:modified xsi:type="dcterms:W3CDTF">2022-09-02T18:28:48Z</dcterms:modified>
</cp:coreProperties>
</file>