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5" r:id="rId3"/>
    <p:sldId id="257" r:id="rId4"/>
    <p:sldId id="258" r:id="rId5"/>
    <p:sldId id="259" r:id="rId6"/>
    <p:sldId id="267" r:id="rId7"/>
    <p:sldId id="260" r:id="rId8"/>
    <p:sldId id="268" r:id="rId9"/>
    <p:sldId id="262" r:id="rId10"/>
    <p:sldId id="263" r:id="rId11"/>
    <p:sldId id="264" r:id="rId12"/>
    <p:sldId id="261"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B47865-C209-475E-AD6B-7424AC677ED0}" v="9" dt="2024-09-24T00:55:06.216"/>
    <p1510:client id="{A033B4DA-D756-40CA-AA89-0D1A1905606E}" v="5222" dt="2024-09-24T00:45:52.519"/>
    <p1510:client id="{C302FA73-1ABF-4D93-A50F-FA9F979B8617}" v="147" dt="2024-09-24T15:19:44.8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2294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3023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65656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825973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13348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66685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71848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5023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73414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95500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9381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7649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9/25/2024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4038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9/25/2024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38773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9328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5921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5651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19176035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Week 5</a:t>
            </a:r>
          </a:p>
        </p:txBody>
      </p:sp>
      <p:sp>
        <p:nvSpPr>
          <p:cNvPr id="3" name="Subtitle 2"/>
          <p:cNvSpPr>
            <a:spLocks noGrp="1"/>
          </p:cNvSpPr>
          <p:nvPr>
            <p:ph type="subTitle" idx="1"/>
          </p:nvPr>
        </p:nvSpPr>
        <p:spPr/>
        <p:txBody>
          <a:bodyPr/>
          <a:lstStyle/>
          <a:p>
            <a:r>
              <a:rPr lang="en-US"/>
              <a:t>Query optimization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EF10-8BB4-B215-69C2-4F38BF05335E}"/>
              </a:ext>
            </a:extLst>
          </p:cNvPr>
          <p:cNvSpPr>
            <a:spLocks noGrp="1"/>
          </p:cNvSpPr>
          <p:nvPr>
            <p:ph type="title"/>
          </p:nvPr>
        </p:nvSpPr>
        <p:spPr/>
        <p:txBody>
          <a:bodyPr/>
          <a:lstStyle/>
          <a:p>
            <a:r>
              <a:rPr lang="en-US"/>
              <a:t>Types of indexes</a:t>
            </a:r>
          </a:p>
        </p:txBody>
      </p:sp>
      <p:sp>
        <p:nvSpPr>
          <p:cNvPr id="3" name="Content Placeholder 2">
            <a:extLst>
              <a:ext uri="{FF2B5EF4-FFF2-40B4-BE49-F238E27FC236}">
                <a16:creationId xmlns:a16="http://schemas.microsoft.com/office/drawing/2014/main" id="{8FC611ED-55E5-2A8C-0FA2-C7E65513E10B}"/>
              </a:ext>
            </a:extLst>
          </p:cNvPr>
          <p:cNvSpPr>
            <a:spLocks noGrp="1"/>
          </p:cNvSpPr>
          <p:nvPr>
            <p:ph idx="1"/>
          </p:nvPr>
        </p:nvSpPr>
        <p:spPr>
          <a:xfrm>
            <a:off x="1103312" y="2052918"/>
            <a:ext cx="6491208" cy="4195481"/>
          </a:xfrm>
        </p:spPr>
        <p:txBody>
          <a:bodyPr vert="horz" lIns="91440" tIns="45720" rIns="91440" bIns="45720" rtlCol="0" anchor="t">
            <a:normAutofit/>
          </a:bodyPr>
          <a:lstStyle/>
          <a:p>
            <a:pPr>
              <a:buClr>
                <a:srgbClr val="8AD0D6"/>
              </a:buClr>
            </a:pPr>
            <a:r>
              <a:rPr lang="en-US"/>
              <a:t>Different types of indexes may have both pros and cons</a:t>
            </a:r>
          </a:p>
          <a:p>
            <a:pPr>
              <a:buClr>
                <a:srgbClr val="8AD0D6"/>
              </a:buClr>
            </a:pPr>
            <a:r>
              <a:rPr lang="en-US"/>
              <a:t>Different types of indexes will use different data structures  internally</a:t>
            </a:r>
          </a:p>
          <a:p>
            <a:pPr>
              <a:buClr>
                <a:srgbClr val="8AD0D6"/>
              </a:buClr>
            </a:pPr>
            <a:r>
              <a:rPr lang="en-US"/>
              <a:t>Mostly the databases will make this choice for you, you don't have to pick which one is used</a:t>
            </a:r>
          </a:p>
          <a:p>
            <a:pPr>
              <a:buClr>
                <a:srgbClr val="8AD0D6"/>
              </a:buClr>
            </a:pPr>
            <a:r>
              <a:rPr lang="en-US"/>
              <a:t>Some examples of types include clustered index, hash index, bitmap index and filtered index</a:t>
            </a:r>
          </a:p>
          <a:p>
            <a:pPr lvl="1">
              <a:buClr>
                <a:srgbClr val="8AD0D6"/>
              </a:buClr>
              <a:buFont typeface="Courier New" charset="2"/>
              <a:buChar char="o"/>
            </a:pPr>
            <a:r>
              <a:rPr lang="en-US"/>
              <a:t>There are a lot more types, some are only available on some systems or in some databases (such as bitmap only available on Oracle)</a:t>
            </a:r>
          </a:p>
        </p:txBody>
      </p:sp>
      <p:pic>
        <p:nvPicPr>
          <p:cNvPr id="4" name="Picture 3" descr="A comic of 2 people and a dog, person 1 asks if dog bites, person 2 says &quot;no but it can hurt you in other ways&quot; dog says &quot;Array indexing starts at 1&quot; Person 1 cries.">
            <a:extLst>
              <a:ext uri="{FF2B5EF4-FFF2-40B4-BE49-F238E27FC236}">
                <a16:creationId xmlns:a16="http://schemas.microsoft.com/office/drawing/2014/main" id="{0D456888-4A93-9EA4-2A1C-4858C145D827}"/>
              </a:ext>
            </a:extLst>
          </p:cNvPr>
          <p:cNvPicPr>
            <a:picLocks noChangeAspect="1"/>
          </p:cNvPicPr>
          <p:nvPr/>
        </p:nvPicPr>
        <p:blipFill>
          <a:blip r:embed="rId2"/>
          <a:stretch>
            <a:fillRect/>
          </a:stretch>
        </p:blipFill>
        <p:spPr>
          <a:xfrm>
            <a:off x="7606660" y="2055171"/>
            <a:ext cx="3928532" cy="3783227"/>
          </a:xfrm>
          <a:prstGeom prst="rect">
            <a:avLst/>
          </a:prstGeom>
        </p:spPr>
      </p:pic>
    </p:spTree>
    <p:extLst>
      <p:ext uri="{BB962C8B-B14F-4D97-AF65-F5344CB8AC3E}">
        <p14:creationId xmlns:p14="http://schemas.microsoft.com/office/powerpoint/2010/main" val="2868598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AFDB-ECF9-283C-08DB-43AF6742DDE5}"/>
              </a:ext>
            </a:extLst>
          </p:cNvPr>
          <p:cNvSpPr>
            <a:spLocks noGrp="1"/>
          </p:cNvSpPr>
          <p:nvPr>
            <p:ph type="title"/>
          </p:nvPr>
        </p:nvSpPr>
        <p:spPr/>
        <p:txBody>
          <a:bodyPr/>
          <a:lstStyle/>
          <a:p>
            <a:r>
              <a:rPr lang="en-US"/>
              <a:t>Index implementation</a:t>
            </a:r>
          </a:p>
        </p:txBody>
      </p:sp>
      <p:sp>
        <p:nvSpPr>
          <p:cNvPr id="3" name="Content Placeholder 2">
            <a:extLst>
              <a:ext uri="{FF2B5EF4-FFF2-40B4-BE49-F238E27FC236}">
                <a16:creationId xmlns:a16="http://schemas.microsoft.com/office/drawing/2014/main" id="{B6B4305B-319C-EA4A-A741-808EB1486DDA}"/>
              </a:ext>
            </a:extLst>
          </p:cNvPr>
          <p:cNvSpPr>
            <a:spLocks noGrp="1"/>
          </p:cNvSpPr>
          <p:nvPr>
            <p:ph idx="1"/>
          </p:nvPr>
        </p:nvSpPr>
        <p:spPr/>
        <p:txBody>
          <a:bodyPr vert="horz" lIns="91440" tIns="45720" rIns="91440" bIns="45720" rtlCol="0" anchor="t">
            <a:normAutofit/>
          </a:bodyPr>
          <a:lstStyle/>
          <a:p>
            <a:r>
              <a:rPr lang="en-US"/>
              <a:t>Indexes will use data structures, the different databases will likely have different names for each data structure</a:t>
            </a:r>
          </a:p>
          <a:p>
            <a:pPr>
              <a:buClr>
                <a:srgbClr val="8AD0D6"/>
              </a:buClr>
            </a:pPr>
            <a:r>
              <a:rPr lang="en-US"/>
              <a:t>Some popular ways to implement indexes are hashes and trees (self-balanced binary search trees and B+ trees specifically)</a:t>
            </a:r>
          </a:p>
          <a:p>
            <a:pPr>
              <a:buClr>
                <a:srgbClr val="8AD0D6"/>
              </a:buClr>
            </a:pPr>
            <a:r>
              <a:rPr lang="en-US"/>
              <a:t>Most databases will create an index based on a primary key</a:t>
            </a:r>
          </a:p>
          <a:p>
            <a:pPr lvl="1">
              <a:buClr>
                <a:srgbClr val="8AD0D6"/>
              </a:buClr>
              <a:buFont typeface="Courier New" charset="2"/>
              <a:buChar char="o"/>
            </a:pPr>
            <a:r>
              <a:rPr lang="en-US"/>
              <a:t>Some databases might also create an index for foreign keys</a:t>
            </a:r>
          </a:p>
          <a:p>
            <a:pPr>
              <a:buClr>
                <a:srgbClr val="8AD0D6"/>
              </a:buClr>
            </a:pPr>
            <a:r>
              <a:rPr lang="en-US"/>
              <a:t>There is a concept of a covering index, where what you need is actually in the index and you don't need to go find the record (The library card has the info, you don't need the book)</a:t>
            </a:r>
          </a:p>
          <a:p>
            <a:pPr>
              <a:buClr>
                <a:srgbClr val="8AD0D6"/>
              </a:buClr>
            </a:pPr>
            <a:r>
              <a:rPr lang="en-US"/>
              <a:t>There are no standards for how indexes are created</a:t>
            </a:r>
          </a:p>
        </p:txBody>
      </p:sp>
      <p:pic>
        <p:nvPicPr>
          <p:cNvPr id="4" name="Picture 3" descr="The design vs implementation top pic is GoT dragon and says &quot;The design&quot; bottom pic is dino from Google and says &quot;The implementation&quot;">
            <a:extLst>
              <a:ext uri="{FF2B5EF4-FFF2-40B4-BE49-F238E27FC236}">
                <a16:creationId xmlns:a16="http://schemas.microsoft.com/office/drawing/2014/main" id="{1A64E2E3-F1F9-AD42-13D9-15F61B80436A}"/>
              </a:ext>
            </a:extLst>
          </p:cNvPr>
          <p:cNvPicPr>
            <a:picLocks noChangeAspect="1"/>
          </p:cNvPicPr>
          <p:nvPr/>
        </p:nvPicPr>
        <p:blipFill>
          <a:blip r:embed="rId2"/>
          <a:stretch>
            <a:fillRect/>
          </a:stretch>
        </p:blipFill>
        <p:spPr>
          <a:xfrm>
            <a:off x="9666817" y="2376488"/>
            <a:ext cx="2171700" cy="2105025"/>
          </a:xfrm>
          <a:prstGeom prst="rect">
            <a:avLst/>
          </a:prstGeom>
        </p:spPr>
      </p:pic>
    </p:spTree>
    <p:extLst>
      <p:ext uri="{BB962C8B-B14F-4D97-AF65-F5344CB8AC3E}">
        <p14:creationId xmlns:p14="http://schemas.microsoft.com/office/powerpoint/2010/main" val="812645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9F474-7789-FF13-78C5-E22C9692EE06}"/>
              </a:ext>
            </a:extLst>
          </p:cNvPr>
          <p:cNvSpPr>
            <a:spLocks noGrp="1"/>
          </p:cNvSpPr>
          <p:nvPr>
            <p:ph type="title"/>
          </p:nvPr>
        </p:nvSpPr>
        <p:spPr/>
        <p:txBody>
          <a:bodyPr/>
          <a:lstStyle/>
          <a:p>
            <a:r>
              <a:rPr lang="en-US"/>
              <a:t>How to tell if it is an improvement</a:t>
            </a:r>
          </a:p>
        </p:txBody>
      </p:sp>
      <p:sp>
        <p:nvSpPr>
          <p:cNvPr id="3" name="Content Placeholder 2">
            <a:extLst>
              <a:ext uri="{FF2B5EF4-FFF2-40B4-BE49-F238E27FC236}">
                <a16:creationId xmlns:a16="http://schemas.microsoft.com/office/drawing/2014/main" id="{5A22A7A9-55D1-FC70-DBB3-DED5CA187E8C}"/>
              </a:ext>
            </a:extLst>
          </p:cNvPr>
          <p:cNvSpPr>
            <a:spLocks noGrp="1"/>
          </p:cNvSpPr>
          <p:nvPr>
            <p:ph idx="1"/>
          </p:nvPr>
        </p:nvSpPr>
        <p:spPr>
          <a:xfrm>
            <a:off x="5347228" y="1714252"/>
            <a:ext cx="6110208" cy="4523564"/>
          </a:xfrm>
        </p:spPr>
        <p:txBody>
          <a:bodyPr vert="horz" lIns="91440" tIns="45720" rIns="91440" bIns="45720" rtlCol="0" anchor="t">
            <a:normAutofit fontScale="77500" lnSpcReduction="20000"/>
          </a:bodyPr>
          <a:lstStyle/>
          <a:p>
            <a:pPr>
              <a:buClr>
                <a:srgbClr val="8AD0D6"/>
              </a:buClr>
            </a:pPr>
            <a:r>
              <a:rPr lang="en-US"/>
              <a:t>The cost of your query and alternative plans for your query is a hard problem to solve</a:t>
            </a:r>
          </a:p>
          <a:p>
            <a:pPr>
              <a:buClr>
                <a:srgbClr val="8AD0D6"/>
              </a:buClr>
            </a:pPr>
            <a:r>
              <a:rPr lang="en-US"/>
              <a:t>At this point in time, hardware isn't usually the issue, disk space is cheap, and adding more servers isn't always the answer.  </a:t>
            </a:r>
          </a:p>
          <a:p>
            <a:pPr lvl="1">
              <a:buClr>
                <a:srgbClr val="8AD0D6"/>
              </a:buClr>
              <a:buFont typeface="Courier New" charset="2"/>
              <a:buChar char="o"/>
            </a:pPr>
            <a:r>
              <a:rPr lang="en-US"/>
              <a:t>You can't bake a loaf of bread faster with more ovens</a:t>
            </a:r>
          </a:p>
          <a:p>
            <a:pPr>
              <a:buClr>
                <a:srgbClr val="8AD0D6"/>
              </a:buClr>
            </a:pPr>
            <a:r>
              <a:rPr lang="en-US"/>
              <a:t>There can be clear metrics such as "users complained about load times less this month" or "Users complained A LOT about how slow their shopping was"</a:t>
            </a:r>
          </a:p>
          <a:p>
            <a:pPr>
              <a:buClr>
                <a:srgbClr val="8AD0D6"/>
              </a:buClr>
            </a:pPr>
            <a:r>
              <a:rPr lang="en-US"/>
              <a:t>How long the query takes to run can be variable enough it may not be the best indicator of improvements</a:t>
            </a:r>
          </a:p>
          <a:p>
            <a:pPr>
              <a:buClr>
                <a:srgbClr val="8AD0D6"/>
              </a:buClr>
            </a:pPr>
            <a:r>
              <a:rPr lang="en-US"/>
              <a:t>Consider other metrics to also look for such as CPU use, or I/O</a:t>
            </a:r>
          </a:p>
          <a:p>
            <a:pPr>
              <a:buClr>
                <a:srgbClr val="8AD0D6"/>
              </a:buClr>
            </a:pPr>
            <a:r>
              <a:rPr lang="en-US"/>
              <a:t>Another metric you could consider is how understandable your query and plan is to future people</a:t>
            </a:r>
          </a:p>
          <a:p>
            <a:pPr>
              <a:buClr>
                <a:srgbClr val="8AD0D6"/>
              </a:buClr>
            </a:pPr>
            <a:endParaRPr lang="en-US"/>
          </a:p>
        </p:txBody>
      </p:sp>
      <p:pic>
        <p:nvPicPr>
          <p:cNvPr id="4" name="Picture 3" descr="dino asking questions says &quot;using wrong database, wonder why don't find data&quot;">
            <a:extLst>
              <a:ext uri="{FF2B5EF4-FFF2-40B4-BE49-F238E27FC236}">
                <a16:creationId xmlns:a16="http://schemas.microsoft.com/office/drawing/2014/main" id="{6181D960-CEE5-4F62-DE05-0552C2F23648}"/>
              </a:ext>
            </a:extLst>
          </p:cNvPr>
          <p:cNvPicPr>
            <a:picLocks noChangeAspect="1"/>
          </p:cNvPicPr>
          <p:nvPr/>
        </p:nvPicPr>
        <p:blipFill>
          <a:blip r:embed="rId2"/>
          <a:stretch>
            <a:fillRect/>
          </a:stretch>
        </p:blipFill>
        <p:spPr>
          <a:xfrm>
            <a:off x="801687" y="1479020"/>
            <a:ext cx="4556125" cy="4524375"/>
          </a:xfrm>
          <a:prstGeom prst="rect">
            <a:avLst/>
          </a:prstGeom>
        </p:spPr>
      </p:pic>
    </p:spTree>
    <p:extLst>
      <p:ext uri="{BB962C8B-B14F-4D97-AF65-F5344CB8AC3E}">
        <p14:creationId xmlns:p14="http://schemas.microsoft.com/office/powerpoint/2010/main" val="2888895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1B1E-0384-EEDC-F86C-7F4ECF981F85}"/>
              </a:ext>
            </a:extLst>
          </p:cNvPr>
          <p:cNvSpPr>
            <a:spLocks noGrp="1"/>
          </p:cNvSpPr>
          <p:nvPr>
            <p:ph type="title"/>
          </p:nvPr>
        </p:nvSpPr>
        <p:spPr/>
        <p:txBody>
          <a:bodyPr/>
          <a:lstStyle/>
          <a:p>
            <a:r>
              <a:rPr lang="en-US"/>
              <a:t>Other considerations</a:t>
            </a:r>
          </a:p>
        </p:txBody>
      </p:sp>
      <p:sp>
        <p:nvSpPr>
          <p:cNvPr id="3" name="Content Placeholder 2">
            <a:extLst>
              <a:ext uri="{FF2B5EF4-FFF2-40B4-BE49-F238E27FC236}">
                <a16:creationId xmlns:a16="http://schemas.microsoft.com/office/drawing/2014/main" id="{DA627DB2-AA68-46EA-9852-73DC29B1C1EE}"/>
              </a:ext>
            </a:extLst>
          </p:cNvPr>
          <p:cNvSpPr>
            <a:spLocks noGrp="1"/>
          </p:cNvSpPr>
          <p:nvPr>
            <p:ph idx="1"/>
          </p:nvPr>
        </p:nvSpPr>
        <p:spPr>
          <a:xfrm>
            <a:off x="1103312" y="2031752"/>
            <a:ext cx="7676541" cy="4216647"/>
          </a:xfrm>
        </p:spPr>
        <p:txBody>
          <a:bodyPr vert="horz" lIns="91440" tIns="45720" rIns="91440" bIns="45720" rtlCol="0" anchor="t">
            <a:normAutofit/>
          </a:bodyPr>
          <a:lstStyle/>
          <a:p>
            <a:r>
              <a:rPr lang="en-US"/>
              <a:t>One thing to consider is the amount of time saved by what you're doing, is this a onetime cost to save a lot of time later, or is the a large cost upfront for a thing you don't do very often</a:t>
            </a:r>
          </a:p>
          <a:p>
            <a:pPr>
              <a:buClr>
                <a:srgbClr val="8AD0D6"/>
              </a:buClr>
            </a:pPr>
            <a:r>
              <a:rPr lang="en-US"/>
              <a:t>Another thing to think about is "what is reasonable" Is this query actually possible to run in the requested time, or is this request not in the bounds of reality</a:t>
            </a:r>
          </a:p>
          <a:p>
            <a:pPr>
              <a:buClr>
                <a:srgbClr val="8AD0D6"/>
              </a:buClr>
            </a:pPr>
            <a:r>
              <a:rPr lang="en-US"/>
              <a:t>Is the slowness of the query something outside of your control? Is there another option? Such as running reports off hours, or creating less reports because they are being sent to the cabinet of no return anyway?</a:t>
            </a:r>
          </a:p>
        </p:txBody>
      </p:sp>
      <p:pic>
        <p:nvPicPr>
          <p:cNvPr id="4" name="Picture 3" descr="Jeff Goldblum from Jurassic Park says &quot;You were so preoccupied with whether you could, you never stopped to think if you should&quot;">
            <a:extLst>
              <a:ext uri="{FF2B5EF4-FFF2-40B4-BE49-F238E27FC236}">
                <a16:creationId xmlns:a16="http://schemas.microsoft.com/office/drawing/2014/main" id="{5165FFD9-EBDE-55EA-D5F7-73C2A0FB9637}"/>
              </a:ext>
            </a:extLst>
          </p:cNvPr>
          <p:cNvPicPr>
            <a:picLocks noChangeAspect="1"/>
          </p:cNvPicPr>
          <p:nvPr/>
        </p:nvPicPr>
        <p:blipFill>
          <a:blip r:embed="rId2"/>
          <a:stretch>
            <a:fillRect/>
          </a:stretch>
        </p:blipFill>
        <p:spPr>
          <a:xfrm>
            <a:off x="8682567" y="2898654"/>
            <a:ext cx="2743200" cy="1484026"/>
          </a:xfrm>
          <a:prstGeom prst="rect">
            <a:avLst/>
          </a:prstGeom>
        </p:spPr>
      </p:pic>
    </p:spTree>
    <p:extLst>
      <p:ext uri="{BB962C8B-B14F-4D97-AF65-F5344CB8AC3E}">
        <p14:creationId xmlns:p14="http://schemas.microsoft.com/office/powerpoint/2010/main" val="369858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C200-93A1-0834-40EC-706989E83A2B}"/>
              </a:ext>
            </a:extLst>
          </p:cNvPr>
          <p:cNvSpPr>
            <a:spLocks noGrp="1"/>
          </p:cNvSpPr>
          <p:nvPr>
            <p:ph type="title"/>
          </p:nvPr>
        </p:nvSpPr>
        <p:spPr/>
        <p:txBody>
          <a:bodyPr/>
          <a:lstStyle/>
          <a:p>
            <a:r>
              <a:rPr lang="en-US"/>
              <a:t>Query plans and times</a:t>
            </a:r>
          </a:p>
        </p:txBody>
      </p:sp>
      <p:sp>
        <p:nvSpPr>
          <p:cNvPr id="3" name="Content Placeholder 2">
            <a:extLst>
              <a:ext uri="{FF2B5EF4-FFF2-40B4-BE49-F238E27FC236}">
                <a16:creationId xmlns:a16="http://schemas.microsoft.com/office/drawing/2014/main" id="{5C0F7181-D3B9-EF1B-2893-F1417897C145}"/>
              </a:ext>
            </a:extLst>
          </p:cNvPr>
          <p:cNvSpPr>
            <a:spLocks noGrp="1"/>
          </p:cNvSpPr>
          <p:nvPr>
            <p:ph idx="1"/>
          </p:nvPr>
        </p:nvSpPr>
        <p:spPr>
          <a:xfrm>
            <a:off x="3999384" y="1775886"/>
            <a:ext cx="6050469" cy="4472513"/>
          </a:xfrm>
        </p:spPr>
        <p:txBody>
          <a:bodyPr vert="horz" lIns="91440" tIns="45720" rIns="91440" bIns="45720" rtlCol="0" anchor="t">
            <a:normAutofit/>
          </a:bodyPr>
          <a:lstStyle/>
          <a:p>
            <a:r>
              <a:rPr lang="en-US"/>
              <a:t>Each query has a time that it takes to run</a:t>
            </a:r>
          </a:p>
          <a:p>
            <a:pPr>
              <a:buClr>
                <a:srgbClr val="8AD0D6"/>
              </a:buClr>
            </a:pPr>
            <a:r>
              <a:rPr lang="en-US"/>
              <a:t>Each query has a plan, this is the steps the database is using to figure out the results to give you for the query</a:t>
            </a:r>
          </a:p>
          <a:p>
            <a:pPr>
              <a:buClr>
                <a:srgbClr val="8AD0D6"/>
              </a:buClr>
            </a:pPr>
            <a:r>
              <a:rPr lang="en-US"/>
              <a:t>Each query can have different amounts of time needed to run based on  how it's put together</a:t>
            </a:r>
          </a:p>
          <a:p>
            <a:pPr>
              <a:buClr>
                <a:srgbClr val="8AD0D6"/>
              </a:buClr>
            </a:pPr>
            <a:r>
              <a:rPr lang="en-US"/>
              <a:t>Some databases will come with a built in way to see the plan for your query, this will likely include things like  operator attributes and types</a:t>
            </a:r>
          </a:p>
        </p:txBody>
      </p:sp>
      <p:pic>
        <p:nvPicPr>
          <p:cNvPr id="4" name="Picture 3" descr="Ralph from Simpsons in an office chair.  Says &quot;When the query is still running and you need the data for a meeting in 15min&quot;">
            <a:extLst>
              <a:ext uri="{FF2B5EF4-FFF2-40B4-BE49-F238E27FC236}">
                <a16:creationId xmlns:a16="http://schemas.microsoft.com/office/drawing/2014/main" id="{AE01D859-2F90-07F3-B471-933A975DD60C}"/>
              </a:ext>
            </a:extLst>
          </p:cNvPr>
          <p:cNvPicPr>
            <a:picLocks noChangeAspect="1"/>
          </p:cNvPicPr>
          <p:nvPr/>
        </p:nvPicPr>
        <p:blipFill>
          <a:blip r:embed="rId2"/>
          <a:stretch>
            <a:fillRect/>
          </a:stretch>
        </p:blipFill>
        <p:spPr>
          <a:xfrm>
            <a:off x="1155221" y="1626439"/>
            <a:ext cx="2405332" cy="4266481"/>
          </a:xfrm>
          <a:prstGeom prst="rect">
            <a:avLst/>
          </a:prstGeom>
        </p:spPr>
      </p:pic>
    </p:spTree>
    <p:extLst>
      <p:ext uri="{BB962C8B-B14F-4D97-AF65-F5344CB8AC3E}">
        <p14:creationId xmlns:p14="http://schemas.microsoft.com/office/powerpoint/2010/main" val="318824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DDD40-2A1D-6425-2A3B-C1DFAF0EAADD}"/>
              </a:ext>
            </a:extLst>
          </p:cNvPr>
          <p:cNvSpPr>
            <a:spLocks noGrp="1"/>
          </p:cNvSpPr>
          <p:nvPr>
            <p:ph type="title"/>
          </p:nvPr>
        </p:nvSpPr>
        <p:spPr/>
        <p:txBody>
          <a:bodyPr/>
          <a:lstStyle/>
          <a:p>
            <a:r>
              <a:rPr lang="en-US"/>
              <a:t>What is Query Optimization</a:t>
            </a:r>
          </a:p>
        </p:txBody>
      </p:sp>
      <p:sp>
        <p:nvSpPr>
          <p:cNvPr id="3" name="Content Placeholder 2">
            <a:extLst>
              <a:ext uri="{FF2B5EF4-FFF2-40B4-BE49-F238E27FC236}">
                <a16:creationId xmlns:a16="http://schemas.microsoft.com/office/drawing/2014/main" id="{E71735C6-C837-2FC8-3F3B-A6AB52E0A2D0}"/>
              </a:ext>
            </a:extLst>
          </p:cNvPr>
          <p:cNvSpPr>
            <a:spLocks noGrp="1"/>
          </p:cNvSpPr>
          <p:nvPr>
            <p:ph idx="1"/>
          </p:nvPr>
        </p:nvSpPr>
        <p:spPr>
          <a:xfrm>
            <a:off x="1103312" y="2074084"/>
            <a:ext cx="7115625" cy="4174315"/>
          </a:xfrm>
        </p:spPr>
        <p:txBody>
          <a:bodyPr vert="horz" lIns="91440" tIns="45720" rIns="91440" bIns="45720" rtlCol="0" anchor="t">
            <a:normAutofit/>
          </a:bodyPr>
          <a:lstStyle/>
          <a:p>
            <a:r>
              <a:rPr lang="en-US"/>
              <a:t>Query optimization is a way to make a query more efficient</a:t>
            </a:r>
          </a:p>
          <a:p>
            <a:pPr>
              <a:buClr>
                <a:srgbClr val="8AD0D6"/>
              </a:buClr>
            </a:pPr>
            <a:r>
              <a:rPr lang="en-US"/>
              <a:t>Query optimization is really only useful for much more complex queries and large sets of data</a:t>
            </a:r>
          </a:p>
          <a:p>
            <a:pPr>
              <a:buClr>
                <a:srgbClr val="8AD0D6"/>
              </a:buClr>
            </a:pPr>
            <a:r>
              <a:rPr lang="en-US"/>
              <a:t>When we look at performance, and simple queries, there isn't much to be done, they are what they are</a:t>
            </a:r>
          </a:p>
          <a:p>
            <a:pPr>
              <a:buClr>
                <a:srgbClr val="8AD0D6"/>
              </a:buClr>
            </a:pPr>
            <a:r>
              <a:rPr lang="en-US"/>
              <a:t>You can change the queries slightly to improve time, but database tuning might not be enough</a:t>
            </a:r>
          </a:p>
          <a:p>
            <a:pPr>
              <a:buClr>
                <a:srgbClr val="8AD0D6"/>
              </a:buClr>
            </a:pPr>
            <a:r>
              <a:rPr lang="en-US"/>
              <a:t>Some databases come with build in optimizers, however!  do not trust them blindly! Make sure it actually works and does what it says on the tin</a:t>
            </a:r>
          </a:p>
        </p:txBody>
      </p:sp>
      <p:pic>
        <p:nvPicPr>
          <p:cNvPr id="4" name="Picture 3" descr="Top pic of Will Smith asking &quot;Can AI write efficient SQL queries&quot; Next Pic is AI asking &quot;can you&quot; Third pic is Smith crying.">
            <a:extLst>
              <a:ext uri="{FF2B5EF4-FFF2-40B4-BE49-F238E27FC236}">
                <a16:creationId xmlns:a16="http://schemas.microsoft.com/office/drawing/2014/main" id="{59B1A6D2-D0AA-69B3-A834-B6690352B059}"/>
              </a:ext>
            </a:extLst>
          </p:cNvPr>
          <p:cNvPicPr>
            <a:picLocks noChangeAspect="1"/>
          </p:cNvPicPr>
          <p:nvPr/>
        </p:nvPicPr>
        <p:blipFill>
          <a:blip r:embed="rId2"/>
          <a:stretch>
            <a:fillRect/>
          </a:stretch>
        </p:blipFill>
        <p:spPr>
          <a:xfrm>
            <a:off x="8224064" y="1854041"/>
            <a:ext cx="2696522" cy="4114799"/>
          </a:xfrm>
          <a:prstGeom prst="rect">
            <a:avLst/>
          </a:prstGeom>
        </p:spPr>
      </p:pic>
    </p:spTree>
    <p:extLst>
      <p:ext uri="{BB962C8B-B14F-4D97-AF65-F5344CB8AC3E}">
        <p14:creationId xmlns:p14="http://schemas.microsoft.com/office/powerpoint/2010/main" val="621875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CDE3-80E2-5A38-958F-5ACEA46B2AF0}"/>
              </a:ext>
            </a:extLst>
          </p:cNvPr>
          <p:cNvSpPr>
            <a:spLocks noGrp="1"/>
          </p:cNvSpPr>
          <p:nvPr>
            <p:ph type="title"/>
          </p:nvPr>
        </p:nvSpPr>
        <p:spPr/>
        <p:txBody>
          <a:bodyPr/>
          <a:lstStyle/>
          <a:p>
            <a:r>
              <a:rPr lang="en-US"/>
              <a:t>Why we need optimization</a:t>
            </a:r>
          </a:p>
        </p:txBody>
      </p:sp>
      <p:sp>
        <p:nvSpPr>
          <p:cNvPr id="3" name="Content Placeholder 2">
            <a:extLst>
              <a:ext uri="{FF2B5EF4-FFF2-40B4-BE49-F238E27FC236}">
                <a16:creationId xmlns:a16="http://schemas.microsoft.com/office/drawing/2014/main" id="{C1DA502A-8EA4-BC91-EF39-C7AC944AF27A}"/>
              </a:ext>
            </a:extLst>
          </p:cNvPr>
          <p:cNvSpPr>
            <a:spLocks noGrp="1"/>
          </p:cNvSpPr>
          <p:nvPr>
            <p:ph idx="1"/>
          </p:nvPr>
        </p:nvSpPr>
        <p:spPr>
          <a:xfrm>
            <a:off x="4405312" y="2010585"/>
            <a:ext cx="5644541" cy="4237814"/>
          </a:xfrm>
        </p:spPr>
        <p:txBody>
          <a:bodyPr vert="horz" lIns="91440" tIns="45720" rIns="91440" bIns="45720" rtlCol="0" anchor="t">
            <a:normAutofit/>
          </a:bodyPr>
          <a:lstStyle/>
          <a:p>
            <a:r>
              <a:rPr lang="en-US"/>
              <a:t>In the real world we have very large sets of data and very complex queries</a:t>
            </a:r>
          </a:p>
          <a:p>
            <a:pPr>
              <a:buClr>
                <a:srgbClr val="8AD0D6"/>
              </a:buClr>
            </a:pPr>
            <a:r>
              <a:rPr lang="en-US"/>
              <a:t>These datasets are not 10,000 records, they can be millions of records and that will make every second or even tenth of a second count if we have to go through each record</a:t>
            </a:r>
          </a:p>
          <a:p>
            <a:pPr>
              <a:buClr>
                <a:srgbClr val="8AD0D6"/>
              </a:buClr>
            </a:pPr>
            <a:r>
              <a:rPr lang="en-US"/>
              <a:t>Very complex queries have a lot of moving parts and can be put together in many ways to solve our problems</a:t>
            </a:r>
          </a:p>
        </p:txBody>
      </p:sp>
      <p:pic>
        <p:nvPicPr>
          <p:cNvPr id="4" name="Picture 3" descr="Pic of a skeleton, says &quot;optimizing SQL query on where clause.  I'll just wait here&quot;">
            <a:extLst>
              <a:ext uri="{FF2B5EF4-FFF2-40B4-BE49-F238E27FC236}">
                <a16:creationId xmlns:a16="http://schemas.microsoft.com/office/drawing/2014/main" id="{F425392B-7A91-8094-EFCB-8DDB27090F05}"/>
              </a:ext>
            </a:extLst>
          </p:cNvPr>
          <p:cNvPicPr>
            <a:picLocks noChangeAspect="1"/>
          </p:cNvPicPr>
          <p:nvPr/>
        </p:nvPicPr>
        <p:blipFill>
          <a:blip r:embed="rId2"/>
          <a:stretch>
            <a:fillRect/>
          </a:stretch>
        </p:blipFill>
        <p:spPr>
          <a:xfrm>
            <a:off x="1208088" y="1879072"/>
            <a:ext cx="2970741" cy="4031191"/>
          </a:xfrm>
          <a:prstGeom prst="rect">
            <a:avLst/>
          </a:prstGeom>
        </p:spPr>
      </p:pic>
    </p:spTree>
    <p:extLst>
      <p:ext uri="{BB962C8B-B14F-4D97-AF65-F5344CB8AC3E}">
        <p14:creationId xmlns:p14="http://schemas.microsoft.com/office/powerpoint/2010/main" val="1833805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81DF1-977F-70F6-A85C-B9D7444A97DF}"/>
              </a:ext>
            </a:extLst>
          </p:cNvPr>
          <p:cNvSpPr>
            <a:spLocks noGrp="1"/>
          </p:cNvSpPr>
          <p:nvPr>
            <p:ph type="title"/>
          </p:nvPr>
        </p:nvSpPr>
        <p:spPr/>
        <p:txBody>
          <a:bodyPr/>
          <a:lstStyle/>
          <a:p>
            <a:r>
              <a:rPr lang="en-US"/>
              <a:t>Ok, but where do we start</a:t>
            </a:r>
          </a:p>
        </p:txBody>
      </p:sp>
      <p:sp>
        <p:nvSpPr>
          <p:cNvPr id="3" name="Content Placeholder 2">
            <a:extLst>
              <a:ext uri="{FF2B5EF4-FFF2-40B4-BE49-F238E27FC236}">
                <a16:creationId xmlns:a16="http://schemas.microsoft.com/office/drawing/2014/main" id="{F5A64DB4-1AAF-F889-AA7B-CFC492DD153B}"/>
              </a:ext>
            </a:extLst>
          </p:cNvPr>
          <p:cNvSpPr>
            <a:spLocks noGrp="1"/>
          </p:cNvSpPr>
          <p:nvPr>
            <p:ph idx="1"/>
          </p:nvPr>
        </p:nvSpPr>
        <p:spPr>
          <a:xfrm>
            <a:off x="1103312" y="1883585"/>
            <a:ext cx="5284708" cy="4364814"/>
          </a:xfrm>
        </p:spPr>
        <p:txBody>
          <a:bodyPr vert="horz" lIns="91440" tIns="45720" rIns="91440" bIns="45720" rtlCol="0" anchor="t">
            <a:normAutofit/>
          </a:bodyPr>
          <a:lstStyle/>
          <a:p>
            <a:r>
              <a:rPr lang="en-US"/>
              <a:t>Indexes!</a:t>
            </a:r>
          </a:p>
          <a:p>
            <a:pPr lvl="1">
              <a:buClr>
                <a:srgbClr val="8AD0D6"/>
              </a:buClr>
              <a:buFont typeface="Courier New" charset="2"/>
              <a:buChar char="o"/>
            </a:pPr>
            <a:r>
              <a:rPr lang="en-US"/>
              <a:t>Front line defense for improvement</a:t>
            </a:r>
          </a:p>
          <a:p>
            <a:pPr>
              <a:buClr>
                <a:srgbClr val="8AD0D6"/>
              </a:buClr>
            </a:pPr>
            <a:r>
              <a:rPr lang="en-US" sz="1700"/>
              <a:t>What is an Index?</a:t>
            </a:r>
          </a:p>
          <a:p>
            <a:pPr lvl="1">
              <a:buClr>
                <a:srgbClr val="8AD0D6"/>
              </a:buClr>
              <a:buFont typeface="Courier New,monospace" charset="2"/>
              <a:buChar char="o"/>
            </a:pPr>
            <a:r>
              <a:rPr lang="en-US" sz="1500"/>
              <a:t>An index is a way to copy some columns of the data so that we can get the information faster instead of having to sort through the whole table</a:t>
            </a:r>
          </a:p>
          <a:p>
            <a:pPr lvl="1">
              <a:buClr>
                <a:srgbClr val="8AD0D6"/>
              </a:buClr>
              <a:buFont typeface="Courier New,monospace" charset="2"/>
              <a:buChar char="o"/>
            </a:pPr>
            <a:r>
              <a:rPr lang="en-US" sz="1500"/>
              <a:t>You can also think of it as a map to the table, or shortcuts to the data. Like a cheat code of a hidden level in Mario to get to the last world.</a:t>
            </a:r>
          </a:p>
          <a:p>
            <a:pPr lvl="1">
              <a:buClr>
                <a:srgbClr val="8AD0D6"/>
              </a:buClr>
              <a:buFont typeface="Courier New,monospace" charset="2"/>
              <a:buChar char="o"/>
            </a:pPr>
            <a:r>
              <a:rPr lang="en-US" sz="1500"/>
              <a:t>Indexes usually have a way to refer back to the original data using a key or direct link</a:t>
            </a:r>
          </a:p>
          <a:p>
            <a:pPr lvl="1">
              <a:buClr>
                <a:srgbClr val="8AD0D6"/>
              </a:buClr>
              <a:buFont typeface="Courier New,monospace" charset="2"/>
              <a:buChar char="o"/>
            </a:pPr>
            <a:r>
              <a:rPr lang="en-US" sz="1500"/>
              <a:t>Think of a library index</a:t>
            </a:r>
          </a:p>
          <a:p>
            <a:pPr lvl="1">
              <a:buClr>
                <a:srgbClr val="8AD0D6"/>
              </a:buClr>
              <a:buFont typeface="Courier New" charset="2"/>
              <a:buChar char="o"/>
            </a:pPr>
            <a:endParaRPr lang="en-US"/>
          </a:p>
          <a:p>
            <a:pPr marL="457200" lvl="1" indent="0">
              <a:buClr>
                <a:srgbClr val="8AD0D6"/>
              </a:buClr>
              <a:buNone/>
            </a:pPr>
            <a:endParaRPr lang="en-US"/>
          </a:p>
        </p:txBody>
      </p:sp>
      <p:pic>
        <p:nvPicPr>
          <p:cNvPr id="4" name="Picture 3" descr="Homer Simpsons says &quot;What to optimize?&quot;">
            <a:extLst>
              <a:ext uri="{FF2B5EF4-FFF2-40B4-BE49-F238E27FC236}">
                <a16:creationId xmlns:a16="http://schemas.microsoft.com/office/drawing/2014/main" id="{8523FF91-3546-043D-148C-8EBDE3538C77}"/>
              </a:ext>
            </a:extLst>
          </p:cNvPr>
          <p:cNvPicPr>
            <a:picLocks noChangeAspect="1"/>
          </p:cNvPicPr>
          <p:nvPr/>
        </p:nvPicPr>
        <p:blipFill>
          <a:blip r:embed="rId2"/>
          <a:stretch>
            <a:fillRect/>
          </a:stretch>
        </p:blipFill>
        <p:spPr>
          <a:xfrm>
            <a:off x="6386392" y="2327424"/>
            <a:ext cx="4556125" cy="3034241"/>
          </a:xfrm>
          <a:prstGeom prst="rect">
            <a:avLst/>
          </a:prstGeom>
        </p:spPr>
      </p:pic>
    </p:spTree>
    <p:extLst>
      <p:ext uri="{BB962C8B-B14F-4D97-AF65-F5344CB8AC3E}">
        <p14:creationId xmlns:p14="http://schemas.microsoft.com/office/powerpoint/2010/main" val="2347997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DD26C-4656-4494-F28F-B9F696E31769}"/>
              </a:ext>
            </a:extLst>
          </p:cNvPr>
          <p:cNvSpPr>
            <a:spLocks noGrp="1"/>
          </p:cNvSpPr>
          <p:nvPr>
            <p:ph type="title"/>
          </p:nvPr>
        </p:nvSpPr>
        <p:spPr/>
        <p:txBody>
          <a:bodyPr/>
          <a:lstStyle/>
          <a:p>
            <a:r>
              <a:rPr lang="en-US"/>
              <a:t>Index basics</a:t>
            </a:r>
          </a:p>
        </p:txBody>
      </p:sp>
      <p:sp>
        <p:nvSpPr>
          <p:cNvPr id="3" name="Content Placeholder 2">
            <a:extLst>
              <a:ext uri="{FF2B5EF4-FFF2-40B4-BE49-F238E27FC236}">
                <a16:creationId xmlns:a16="http://schemas.microsoft.com/office/drawing/2014/main" id="{ACA5B03D-8425-EFDD-7DDF-AA53AD424542}"/>
              </a:ext>
            </a:extLst>
          </p:cNvPr>
          <p:cNvSpPr>
            <a:spLocks noGrp="1"/>
          </p:cNvSpPr>
          <p:nvPr>
            <p:ph idx="1"/>
          </p:nvPr>
        </p:nvSpPr>
        <p:spPr>
          <a:xfrm>
            <a:off x="5188478" y="2042335"/>
            <a:ext cx="6343041" cy="4206064"/>
          </a:xfrm>
        </p:spPr>
        <p:txBody>
          <a:bodyPr vert="horz" lIns="91440" tIns="45720" rIns="91440" bIns="45720" rtlCol="0" anchor="t">
            <a:normAutofit fontScale="92500"/>
          </a:bodyPr>
          <a:lstStyle/>
          <a:p>
            <a:pPr>
              <a:buClr>
                <a:srgbClr val="8AD0D6"/>
              </a:buClr>
            </a:pPr>
            <a:r>
              <a:rPr lang="en-US" sz="1800"/>
              <a:t>How can we tell when an index might be useful?</a:t>
            </a:r>
            <a:endParaRPr lang="en-US"/>
          </a:p>
          <a:p>
            <a:pPr lvl="1">
              <a:buClr>
                <a:srgbClr val="8AD0D6"/>
              </a:buClr>
              <a:buFont typeface="Courier New" charset="2"/>
              <a:buChar char="o"/>
            </a:pPr>
            <a:r>
              <a:rPr lang="en-US" sz="1600"/>
              <a:t>If you look at your query plan and see a scan that goes over each record in sequence that might be a good place to have an index</a:t>
            </a:r>
          </a:p>
          <a:p>
            <a:pPr>
              <a:buClr>
                <a:srgbClr val="8AD0D6"/>
              </a:buClr>
            </a:pPr>
            <a:r>
              <a:rPr lang="en-US" sz="1800"/>
              <a:t>Indexes can be created on any column in a database</a:t>
            </a:r>
          </a:p>
          <a:p>
            <a:pPr>
              <a:buClr>
                <a:srgbClr val="8AD0D6"/>
              </a:buClr>
            </a:pPr>
            <a:r>
              <a:rPr lang="en-US" sz="1800"/>
              <a:t>Technically you can create indexes on multiple columns</a:t>
            </a:r>
          </a:p>
          <a:p>
            <a:pPr>
              <a:buClr>
                <a:srgbClr val="8AD0D6"/>
              </a:buClr>
            </a:pPr>
            <a:r>
              <a:rPr lang="en-US" sz="1800"/>
              <a:t>There is also a concept of a partial index or filtered index, where you can include part of the rows as well</a:t>
            </a:r>
            <a:endParaRPr lang="en-US"/>
          </a:p>
          <a:p>
            <a:pPr lvl="1">
              <a:buClr>
                <a:srgbClr val="8AD0D6"/>
              </a:buClr>
              <a:buFont typeface="Courier New,monospace" charset="2"/>
              <a:buChar char="o"/>
            </a:pPr>
            <a:r>
              <a:rPr lang="en-US"/>
              <a:t>For example, a partial index could be used when you need to track a shipment that is in the warehouse, but not ordered or shipped or delivered so you can focus your queries more.</a:t>
            </a:r>
          </a:p>
          <a:p>
            <a:pPr lvl="1">
              <a:buClr>
                <a:srgbClr val="8AD0D6"/>
              </a:buClr>
              <a:buFont typeface="Courier New,monospace" charset="2"/>
              <a:buChar char="o"/>
            </a:pPr>
            <a:endParaRPr lang="en-US" sz="1500"/>
          </a:p>
          <a:p>
            <a:pPr>
              <a:buClr>
                <a:srgbClr val="8AD0D6"/>
              </a:buClr>
            </a:pPr>
            <a:endParaRPr lang="en-US"/>
          </a:p>
        </p:txBody>
      </p:sp>
      <p:pic>
        <p:nvPicPr>
          <p:cNvPr id="4" name="Picture 3" descr="Person looking out window on beautiful view says  &quot;Intro to DB&quot; Person looking at sad wall of sad says &quot;DB in production&quot;">
            <a:extLst>
              <a:ext uri="{FF2B5EF4-FFF2-40B4-BE49-F238E27FC236}">
                <a16:creationId xmlns:a16="http://schemas.microsoft.com/office/drawing/2014/main" id="{E0A38A00-1C52-7BA2-F52E-69BAD10D5F49}"/>
              </a:ext>
            </a:extLst>
          </p:cNvPr>
          <p:cNvPicPr>
            <a:picLocks noChangeAspect="1"/>
          </p:cNvPicPr>
          <p:nvPr/>
        </p:nvPicPr>
        <p:blipFill>
          <a:blip r:embed="rId2"/>
          <a:stretch>
            <a:fillRect/>
          </a:stretch>
        </p:blipFill>
        <p:spPr>
          <a:xfrm>
            <a:off x="1109393" y="2055094"/>
            <a:ext cx="4235450" cy="3787775"/>
          </a:xfrm>
          <a:prstGeom prst="rect">
            <a:avLst/>
          </a:prstGeom>
        </p:spPr>
      </p:pic>
    </p:spTree>
    <p:extLst>
      <p:ext uri="{BB962C8B-B14F-4D97-AF65-F5344CB8AC3E}">
        <p14:creationId xmlns:p14="http://schemas.microsoft.com/office/powerpoint/2010/main" val="84558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4EB24-4AA7-9346-9FAE-4F1EFF225E93}"/>
              </a:ext>
            </a:extLst>
          </p:cNvPr>
          <p:cNvSpPr>
            <a:spLocks noGrp="1"/>
          </p:cNvSpPr>
          <p:nvPr>
            <p:ph type="title"/>
          </p:nvPr>
        </p:nvSpPr>
        <p:spPr/>
        <p:txBody>
          <a:bodyPr/>
          <a:lstStyle/>
          <a:p>
            <a:r>
              <a:rPr lang="en-US"/>
              <a:t>What kind of changes and improvements can we expect?</a:t>
            </a:r>
          </a:p>
        </p:txBody>
      </p:sp>
      <p:sp>
        <p:nvSpPr>
          <p:cNvPr id="3" name="Content Placeholder 2">
            <a:extLst>
              <a:ext uri="{FF2B5EF4-FFF2-40B4-BE49-F238E27FC236}">
                <a16:creationId xmlns:a16="http://schemas.microsoft.com/office/drawing/2014/main" id="{C450E59D-32CC-3E86-B350-641EB727A432}"/>
              </a:ext>
            </a:extLst>
          </p:cNvPr>
          <p:cNvSpPr>
            <a:spLocks noGrp="1"/>
          </p:cNvSpPr>
          <p:nvPr>
            <p:ph idx="1"/>
          </p:nvPr>
        </p:nvSpPr>
        <p:spPr/>
        <p:txBody>
          <a:bodyPr vert="horz" lIns="91440" tIns="45720" rIns="91440" bIns="45720" rtlCol="0" anchor="t">
            <a:normAutofit/>
          </a:bodyPr>
          <a:lstStyle/>
          <a:p>
            <a:r>
              <a:rPr lang="en-US"/>
              <a:t>Index creation time is dependent on the size of the table, this could be a few seconds or several hours</a:t>
            </a:r>
          </a:p>
          <a:p>
            <a:pPr>
              <a:buClr>
                <a:srgbClr val="8AD0D6"/>
              </a:buClr>
            </a:pPr>
            <a:r>
              <a:rPr lang="en-US"/>
              <a:t>If your query is using the index, there is a direct relationship between how long it takes for the index to be created and how much time you can save using them</a:t>
            </a:r>
          </a:p>
          <a:p>
            <a:pPr>
              <a:buClr>
                <a:srgbClr val="8AD0D6"/>
              </a:buClr>
            </a:pPr>
            <a:r>
              <a:rPr lang="en-US"/>
              <a:t>Indexes can take a lot of space</a:t>
            </a:r>
          </a:p>
          <a:p>
            <a:pPr>
              <a:buClr>
                <a:srgbClr val="8AD0D6"/>
              </a:buClr>
            </a:pPr>
            <a:r>
              <a:rPr lang="en-US"/>
              <a:t>Moves a sequential search to a tree search</a:t>
            </a:r>
          </a:p>
        </p:txBody>
      </p:sp>
      <p:pic>
        <p:nvPicPr>
          <p:cNvPr id="4" name="Picture 3" descr="Watson">
            <a:extLst>
              <a:ext uri="{FF2B5EF4-FFF2-40B4-BE49-F238E27FC236}">
                <a16:creationId xmlns:a16="http://schemas.microsoft.com/office/drawing/2014/main" id="{5B49D525-2559-0D06-0AE9-5C69CFD69E18}"/>
              </a:ext>
            </a:extLst>
          </p:cNvPr>
          <p:cNvPicPr>
            <a:picLocks noChangeAspect="1"/>
          </p:cNvPicPr>
          <p:nvPr/>
        </p:nvPicPr>
        <p:blipFill>
          <a:blip r:embed="rId2"/>
          <a:stretch>
            <a:fillRect/>
          </a:stretch>
        </p:blipFill>
        <p:spPr>
          <a:xfrm>
            <a:off x="7154174" y="3426434"/>
            <a:ext cx="4597878" cy="2017962"/>
          </a:xfrm>
          <a:prstGeom prst="rect">
            <a:avLst/>
          </a:prstGeom>
        </p:spPr>
      </p:pic>
      <p:sp>
        <p:nvSpPr>
          <p:cNvPr id="5" name="TextBox 4">
            <a:extLst>
              <a:ext uri="{FF2B5EF4-FFF2-40B4-BE49-F238E27FC236}">
                <a16:creationId xmlns:a16="http://schemas.microsoft.com/office/drawing/2014/main" id="{C0C36EA0-3DC1-1CD0-4902-0366A62B455E}"/>
              </a:ext>
            </a:extLst>
          </p:cNvPr>
          <p:cNvSpPr txBox="1"/>
          <p:nvPr/>
        </p:nvSpPr>
        <p:spPr>
          <a:xfrm>
            <a:off x="6840029" y="5576618"/>
            <a:ext cx="47427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rPr>
              <a:t>http://watson.latech.edu/WatsonRebootTest/ch05s3p2.html</a:t>
            </a:r>
            <a:endParaRPr lang="en-US"/>
          </a:p>
        </p:txBody>
      </p:sp>
    </p:spTree>
    <p:extLst>
      <p:ext uri="{BB962C8B-B14F-4D97-AF65-F5344CB8AC3E}">
        <p14:creationId xmlns:p14="http://schemas.microsoft.com/office/powerpoint/2010/main" val="3766602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9AB85-2F32-940B-97BC-1B0FA8D59456}"/>
              </a:ext>
            </a:extLst>
          </p:cNvPr>
          <p:cNvSpPr>
            <a:spLocks noGrp="1"/>
          </p:cNvSpPr>
          <p:nvPr>
            <p:ph type="title"/>
          </p:nvPr>
        </p:nvSpPr>
        <p:spPr/>
        <p:txBody>
          <a:bodyPr/>
          <a:lstStyle/>
          <a:p>
            <a:r>
              <a:rPr lang="en-US"/>
              <a:t>Sequential Search vs Binary Search</a:t>
            </a:r>
          </a:p>
        </p:txBody>
      </p:sp>
      <p:pic>
        <p:nvPicPr>
          <p:cNvPr id="5" name="Content Placeholder 4" descr="Lightbox">
            <a:extLst>
              <a:ext uri="{FF2B5EF4-FFF2-40B4-BE49-F238E27FC236}">
                <a16:creationId xmlns:a16="http://schemas.microsoft.com/office/drawing/2014/main" id="{351BC656-DCB8-F1C6-F1E0-48567E619D34}"/>
              </a:ext>
            </a:extLst>
          </p:cNvPr>
          <p:cNvPicPr>
            <a:picLocks noGrp="1" noChangeAspect="1"/>
          </p:cNvPicPr>
          <p:nvPr>
            <p:ph idx="1"/>
          </p:nvPr>
        </p:nvPicPr>
        <p:blipFill>
          <a:blip r:embed="rId2"/>
          <a:stretch>
            <a:fillRect/>
          </a:stretch>
        </p:blipFill>
        <p:spPr>
          <a:xfrm>
            <a:off x="1619506" y="1710332"/>
            <a:ext cx="8947150" cy="1979858"/>
          </a:xfrm>
        </p:spPr>
      </p:pic>
      <p:pic>
        <p:nvPicPr>
          <p:cNvPr id="6" name="Picture 5" descr="Lightbox">
            <a:extLst>
              <a:ext uri="{FF2B5EF4-FFF2-40B4-BE49-F238E27FC236}">
                <a16:creationId xmlns:a16="http://schemas.microsoft.com/office/drawing/2014/main" id="{DC1BF6AC-EB32-FB58-F07A-201C78F77424}"/>
              </a:ext>
            </a:extLst>
          </p:cNvPr>
          <p:cNvPicPr>
            <a:picLocks noChangeAspect="1"/>
          </p:cNvPicPr>
          <p:nvPr/>
        </p:nvPicPr>
        <p:blipFill>
          <a:blip r:embed="rId3"/>
          <a:stretch>
            <a:fillRect/>
          </a:stretch>
        </p:blipFill>
        <p:spPr>
          <a:xfrm>
            <a:off x="2413820" y="4193590"/>
            <a:ext cx="7352069" cy="2170205"/>
          </a:xfrm>
          <a:prstGeom prst="rect">
            <a:avLst/>
          </a:prstGeom>
        </p:spPr>
      </p:pic>
      <p:sp>
        <p:nvSpPr>
          <p:cNvPr id="7" name="TextBox 6">
            <a:extLst>
              <a:ext uri="{FF2B5EF4-FFF2-40B4-BE49-F238E27FC236}">
                <a16:creationId xmlns:a16="http://schemas.microsoft.com/office/drawing/2014/main" id="{84C7771B-B9B7-7879-9FC6-25A6DA050730}"/>
              </a:ext>
            </a:extLst>
          </p:cNvPr>
          <p:cNvSpPr txBox="1"/>
          <p:nvPr/>
        </p:nvSpPr>
        <p:spPr>
          <a:xfrm>
            <a:off x="196644" y="2335162"/>
            <a:ext cx="18189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Sequential</a:t>
            </a:r>
          </a:p>
        </p:txBody>
      </p:sp>
      <p:sp>
        <p:nvSpPr>
          <p:cNvPr id="8" name="TextBox 7">
            <a:extLst>
              <a:ext uri="{FF2B5EF4-FFF2-40B4-BE49-F238E27FC236}">
                <a16:creationId xmlns:a16="http://schemas.microsoft.com/office/drawing/2014/main" id="{432DF9A7-8654-5244-C934-7558D52497A6}"/>
              </a:ext>
            </a:extLst>
          </p:cNvPr>
          <p:cNvSpPr txBox="1"/>
          <p:nvPr/>
        </p:nvSpPr>
        <p:spPr>
          <a:xfrm>
            <a:off x="1229031" y="5100484"/>
            <a:ext cx="15731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Binary</a:t>
            </a:r>
          </a:p>
        </p:txBody>
      </p:sp>
      <p:sp>
        <p:nvSpPr>
          <p:cNvPr id="9" name="TextBox 8">
            <a:extLst>
              <a:ext uri="{FF2B5EF4-FFF2-40B4-BE49-F238E27FC236}">
                <a16:creationId xmlns:a16="http://schemas.microsoft.com/office/drawing/2014/main" id="{C4F39C82-EBD8-35E5-55B7-593C03632D2D}"/>
              </a:ext>
            </a:extLst>
          </p:cNvPr>
          <p:cNvSpPr txBox="1"/>
          <p:nvPr/>
        </p:nvSpPr>
        <p:spPr>
          <a:xfrm>
            <a:off x="2372033" y="6427839"/>
            <a:ext cx="92054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rPr>
              <a:t>https://www.geeksforgeeks.org/linear-search-vs-binary-search/</a:t>
            </a:r>
            <a:endParaRPr lang="en-US"/>
          </a:p>
        </p:txBody>
      </p:sp>
    </p:spTree>
    <p:extLst>
      <p:ext uri="{BB962C8B-B14F-4D97-AF65-F5344CB8AC3E}">
        <p14:creationId xmlns:p14="http://schemas.microsoft.com/office/powerpoint/2010/main" val="376841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A69B-0CC9-8A11-C6CE-E40D7BC740EE}"/>
              </a:ext>
            </a:extLst>
          </p:cNvPr>
          <p:cNvSpPr>
            <a:spLocks noGrp="1"/>
          </p:cNvSpPr>
          <p:nvPr>
            <p:ph type="title"/>
          </p:nvPr>
        </p:nvSpPr>
        <p:spPr/>
        <p:txBody>
          <a:bodyPr/>
          <a:lstStyle/>
          <a:p>
            <a:r>
              <a:rPr lang="en-US"/>
              <a:t>Warning: Multi-column indexes</a:t>
            </a:r>
          </a:p>
        </p:txBody>
      </p:sp>
      <p:sp>
        <p:nvSpPr>
          <p:cNvPr id="3" name="Content Placeholder 2">
            <a:extLst>
              <a:ext uri="{FF2B5EF4-FFF2-40B4-BE49-F238E27FC236}">
                <a16:creationId xmlns:a16="http://schemas.microsoft.com/office/drawing/2014/main" id="{16250220-32EE-7A59-5817-5479AC237E67}"/>
              </a:ext>
            </a:extLst>
          </p:cNvPr>
          <p:cNvSpPr>
            <a:spLocks noGrp="1"/>
          </p:cNvSpPr>
          <p:nvPr>
            <p:ph idx="1"/>
          </p:nvPr>
        </p:nvSpPr>
        <p:spPr>
          <a:xfrm>
            <a:off x="5188478" y="1523752"/>
            <a:ext cx="4861375" cy="4724647"/>
          </a:xfrm>
        </p:spPr>
        <p:txBody>
          <a:bodyPr vert="horz" lIns="91440" tIns="45720" rIns="91440" bIns="45720" rtlCol="0" anchor="t">
            <a:normAutofit lnSpcReduction="10000"/>
          </a:bodyPr>
          <a:lstStyle/>
          <a:p>
            <a:r>
              <a:rPr lang="en-US"/>
              <a:t>If you need a multi-column index, you should consider revising your schema instead</a:t>
            </a:r>
          </a:p>
          <a:p>
            <a:pPr>
              <a:buClr>
                <a:srgbClr val="8AD0D6"/>
              </a:buClr>
            </a:pPr>
            <a:r>
              <a:rPr lang="en-US"/>
              <a:t>Multi-column indexes can increase the time it takes to add new rows to the database</a:t>
            </a:r>
          </a:p>
          <a:p>
            <a:pPr>
              <a:buClr>
                <a:srgbClr val="8AD0D6"/>
              </a:buClr>
            </a:pPr>
            <a:r>
              <a:rPr lang="en-US"/>
              <a:t>If there isn't a lot of changes or writing happening to the database this might not be an issue</a:t>
            </a:r>
          </a:p>
          <a:p>
            <a:pPr>
              <a:buClr>
                <a:srgbClr val="8AD0D6"/>
              </a:buClr>
            </a:pPr>
            <a:r>
              <a:rPr lang="en-US"/>
              <a:t>If we continue the library index card example, this would be the cards sorted by author, and once we got the author, it was then sorted by title. </a:t>
            </a:r>
          </a:p>
        </p:txBody>
      </p:sp>
      <p:pic>
        <p:nvPicPr>
          <p:cNvPr id="4" name="Picture 3" descr="Meme of green skeleton and Batman from Batman Beyond.  first pic of my query says &quot; did you create indexes for this table&quot; second pic says &quot;yes for every single column&quot; third pic is of query again saying &quot;do you have any idea how little that narrows it down&quot;">
            <a:extLst>
              <a:ext uri="{FF2B5EF4-FFF2-40B4-BE49-F238E27FC236}">
                <a16:creationId xmlns:a16="http://schemas.microsoft.com/office/drawing/2014/main" id="{1F18A1BD-D396-7776-D0D0-08508D12F7DE}"/>
              </a:ext>
            </a:extLst>
          </p:cNvPr>
          <p:cNvPicPr>
            <a:picLocks noChangeAspect="1"/>
          </p:cNvPicPr>
          <p:nvPr/>
        </p:nvPicPr>
        <p:blipFill>
          <a:blip r:embed="rId2"/>
          <a:stretch>
            <a:fillRect/>
          </a:stretch>
        </p:blipFill>
        <p:spPr>
          <a:xfrm>
            <a:off x="918104" y="1521355"/>
            <a:ext cx="4259791" cy="4228041"/>
          </a:xfrm>
          <a:prstGeom prst="rect">
            <a:avLst/>
          </a:prstGeom>
        </p:spPr>
      </p:pic>
    </p:spTree>
    <p:extLst>
      <p:ext uri="{BB962C8B-B14F-4D97-AF65-F5344CB8AC3E}">
        <p14:creationId xmlns:p14="http://schemas.microsoft.com/office/powerpoint/2010/main" val="58928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Week 5</vt:lpstr>
      <vt:lpstr>Query plans and times</vt:lpstr>
      <vt:lpstr>What is Query Optimization</vt:lpstr>
      <vt:lpstr>Why we need optimization</vt:lpstr>
      <vt:lpstr>Ok, but where do we start</vt:lpstr>
      <vt:lpstr>Index basics</vt:lpstr>
      <vt:lpstr>What kind of changes and improvements can we expect?</vt:lpstr>
      <vt:lpstr>Sequential Search vs Binary Search</vt:lpstr>
      <vt:lpstr>Warning: Multi-column indexes</vt:lpstr>
      <vt:lpstr>Types of indexes</vt:lpstr>
      <vt:lpstr>Index implementation</vt:lpstr>
      <vt:lpstr>How to tell if it is an improvement</vt:lpstr>
      <vt:lpstr>Other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84</cp:revision>
  <dcterms:created xsi:type="dcterms:W3CDTF">2024-09-04T15:11:02Z</dcterms:created>
  <dcterms:modified xsi:type="dcterms:W3CDTF">2024-09-25T16:45:28Z</dcterms:modified>
</cp:coreProperties>
</file>