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9" r:id="rId10"/>
    <p:sldId id="270" r:id="rId11"/>
    <p:sldId id="266" r:id="rId12"/>
    <p:sldId id="271" r:id="rId13"/>
    <p:sldId id="262" r:id="rId14"/>
    <p:sldId id="263" r:id="rId15"/>
    <p:sldId id="264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F73E9-88C1-4A3F-9A76-7B0A28A1CA19}" v="14" dt="2020-02-07T18:34:31.474"/>
    <p1510:client id="{25EED2CB-789F-4644-9353-C9CEDCFDAE75}" v="8" dt="2020-11-13T18:07:19.974"/>
    <p1510:client id="{446DFD1A-082D-433D-92AA-541C31DBA45B}" v="3" dt="2022-05-27T16:37:00.933"/>
    <p1510:client id="{BFEDB599-F982-487E-9F93-D0E2FFD16C8A}" v="4407" dt="2020-02-24T01:43:02.037"/>
    <p1510:client id="{D34EE566-FF39-433A-B74A-F2328659068A}" v="463" dt="2020-02-14T15:51:55.181"/>
    <p1510:client id="{E809A2C4-5C57-49C9-8B8F-5C660D1E74FB}" v="40" dt="2020-01-17T18:19:55.404"/>
    <p1510:client id="{F980B1AB-F539-4FC9-8281-4BDE6CD0DC8D}" v="21" dt="2022-07-26T15:04:30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68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issues/coders/vulnerability-reporting-faq" TargetMode="External"/><Relationship Id="rId2" Type="http://schemas.openxmlformats.org/officeDocument/2006/relationships/hyperlink" Target="https://www.hackerone.com/blog/Attorneys-View-Vulnerability-Disclosu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one.com/hacker10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www.tripwire.com/state-of-security/security-data-protection/cyber-security/essential-bug-bounty-programs/" TargetMode="External"/><Relationship Id="rId4" Type="http://schemas.openxmlformats.org/officeDocument/2006/relationships/hyperlink" Target="https://www.bugcrowd.com/bug-bounty-li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google-hacking-database" TargetMode="External"/><Relationship Id="rId2" Type="http://schemas.openxmlformats.org/officeDocument/2006/relationships/hyperlink" Target="https://www.exploit-d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vd.nist.gov/vuln/search" TargetMode="External"/><Relationship Id="rId5" Type="http://schemas.openxmlformats.org/officeDocument/2006/relationships/hyperlink" Target="https://www.rapid7.com/db/?type=nexpose" TargetMode="External"/><Relationship Id="rId4" Type="http://schemas.openxmlformats.org/officeDocument/2006/relationships/hyperlink" Target="https://vuldb.com/?rec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ial-engineer.org/wp-content/uploads/2019/11/SECTF-DEFCON27-SECOM-2019.pdf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ve.mitr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5 CIS 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exploitation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20B6-9AAC-4105-85BB-4B57F77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9F71-A2CA-4886-ADCA-69479F89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CVE board notes and charter is public</a:t>
            </a:r>
          </a:p>
          <a:p>
            <a:r>
              <a:rPr lang="en-US">
                <a:ea typeface="+mj-lt"/>
                <a:cs typeface="+mj-lt"/>
              </a:rPr>
              <a:t>CVE numbering authorities (CNA) can distribute CVE IDs when a new one is found</a:t>
            </a:r>
          </a:p>
          <a:p>
            <a:r>
              <a:rPr lang="en-US">
                <a:ea typeface="+mj-lt"/>
                <a:cs typeface="+mj-lt"/>
              </a:rPr>
              <a:t>CVE IDs can be requested by finding your CNA</a:t>
            </a:r>
          </a:p>
          <a:p>
            <a:r>
              <a:rPr lang="en-US">
                <a:ea typeface="+mj-lt"/>
                <a:cs typeface="+mj-lt"/>
              </a:rPr>
              <a:t>How to report exploits</a:t>
            </a:r>
          </a:p>
          <a:p>
            <a:pPr lvl="1"/>
            <a:r>
              <a:rPr lang="en-US" sz="2000">
                <a:ea typeface="+mj-lt"/>
                <a:cs typeface="+mj-lt"/>
              </a:rPr>
              <a:t>Legal issues</a:t>
            </a:r>
          </a:p>
          <a:p>
            <a:pPr lvl="1"/>
            <a:r>
              <a:rPr lang="en-US" sz="2000">
                <a:ea typeface="+mj-lt"/>
                <a:cs typeface="+mj-lt"/>
                <a:hlinkClick r:id="rId2"/>
              </a:rPr>
              <a:t>https://www.hackerone.com/blog/Attorneys-View-Vulnerability-Disclosure</a:t>
            </a:r>
            <a:endParaRPr lang="en-US" sz="2000">
              <a:ea typeface="+mj-lt"/>
              <a:cs typeface="+mj-lt"/>
            </a:endParaRPr>
          </a:p>
          <a:p>
            <a:pPr lvl="1"/>
            <a:r>
              <a:rPr lang="en-US" sz="2000">
                <a:ea typeface="+mj-lt"/>
                <a:cs typeface="+mj-lt"/>
                <a:hlinkClick r:id="rId3"/>
              </a:rPr>
              <a:t>https://www.eff.org/issues/coders/vulnerability-reporting-faq</a:t>
            </a:r>
            <a:endParaRPr lang="en-US" sz="2000">
              <a:ea typeface="+mj-lt"/>
              <a:cs typeface="+mj-lt"/>
            </a:endParaRPr>
          </a:p>
          <a:p>
            <a:pPr lvl="1"/>
            <a:r>
              <a:rPr lang="en-US" sz="2000">
                <a:ea typeface="+mj-lt"/>
                <a:cs typeface="+mj-lt"/>
              </a:rPr>
              <a:t>Researchers vs accidental</a:t>
            </a:r>
          </a:p>
        </p:txBody>
      </p:sp>
    </p:spTree>
    <p:extLst>
      <p:ext uri="{BB962C8B-B14F-4D97-AF65-F5344CB8AC3E}">
        <p14:creationId xmlns:p14="http://schemas.microsoft.com/office/powerpoint/2010/main" val="31906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323F-139E-42B7-9C0F-6C7EE03E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Bounties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9694-BB17-4A65-AEF8-388FFF8C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PowerPoint by TheFluffy007 A.K.A. Jasmine Jackson in Learning Module for more Info</a:t>
            </a:r>
          </a:p>
          <a:p>
            <a:r>
              <a:rPr lang="en-US"/>
              <a:t>Bug Bounty Basics</a:t>
            </a:r>
          </a:p>
          <a:p>
            <a:pPr lvl="1"/>
            <a:r>
              <a:rPr lang="en-US"/>
              <a:t>Find a bug --&gt; Report--&gt;$$$</a:t>
            </a:r>
          </a:p>
          <a:p>
            <a:pPr lvl="1"/>
            <a:r>
              <a:rPr lang="en-US"/>
              <a:t>Some companies choose to work with Hackers rather than against them</a:t>
            </a:r>
          </a:p>
          <a:p>
            <a:pPr lvl="1"/>
            <a:r>
              <a:rPr lang="en-US"/>
              <a:t>Public bug bounty programs are starting to get more popular</a:t>
            </a:r>
          </a:p>
          <a:p>
            <a:pPr lvl="1"/>
            <a:r>
              <a:rPr lang="en-US"/>
              <a:t>Public bug bounties have 6x the amount of people working to find bugs then invite only, however almost 80% are private programs</a:t>
            </a:r>
          </a:p>
          <a:p>
            <a:pPr lvl="2"/>
            <a:r>
              <a:rPr lang="en-US"/>
              <a:t>Some companies start invite only/private until they are comfortable with the scary hackers</a:t>
            </a:r>
          </a:p>
          <a:p>
            <a:pPr lvl="1"/>
            <a:r>
              <a:rPr lang="en-US"/>
              <a:t>Vulnerability disclose policies – clear guidelines for reporting</a:t>
            </a:r>
          </a:p>
        </p:txBody>
      </p:sp>
    </p:spTree>
    <p:extLst>
      <p:ext uri="{BB962C8B-B14F-4D97-AF65-F5344CB8AC3E}">
        <p14:creationId xmlns:p14="http://schemas.microsoft.com/office/powerpoint/2010/main" val="231693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6607-C28D-4194-9E25-8E8CC1EF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1887-B2E8-464D-AD7A-32E61FC4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Go to one of the following bug bounty programs and explore.  Report your findings  to the class.  </a:t>
            </a:r>
          </a:p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  <a:hlinkClick r:id="rId3"/>
              </a:rPr>
              <a:t>https://www.hackerone.com/hacker101</a:t>
            </a:r>
          </a:p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  <a:hlinkClick r:id="rId4"/>
              </a:rPr>
              <a:t>https://www.bugcrowd.com/bug-bounty-list/</a:t>
            </a:r>
          </a:p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  <a:hlinkClick r:id="rId5"/>
              </a:rPr>
              <a:t>https://www.tripwire.com/state-of-security/security-data-protection/cyber-security/essential-bug-bounty-programs/</a:t>
            </a:r>
            <a:endParaRPr lang="en-US"/>
          </a:p>
        </p:txBody>
      </p:sp>
      <p:pic>
        <p:nvPicPr>
          <p:cNvPr id="4" name="Picture 4" descr="Meme from Storm troopers says &amp;#34;Let&amp;#39;s kill some bugs&amp;#34;">
            <a:extLst>
              <a:ext uri="{FF2B5EF4-FFF2-40B4-BE49-F238E27FC236}">
                <a16:creationId xmlns:a16="http://schemas.microsoft.com/office/drawing/2014/main" id="{A9A6974C-8C9E-4E33-9DB7-A256EC6FB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16" y="2521632"/>
            <a:ext cx="5451627" cy="32573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800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17D-9951-40D7-9678-14AFAD3B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Patch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117F-C6AB-45C5-BB78-320C26EB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This is a process companies use to update software, OS and applications</a:t>
            </a:r>
          </a:p>
          <a:p>
            <a:r>
              <a:rPr lang="en-US"/>
              <a:t>Patch management classifies and prioritizes vulnerabilities and bugs that are found</a:t>
            </a:r>
          </a:p>
          <a:p>
            <a:r>
              <a:rPr lang="en-US"/>
              <a:t>Patches usually comes from the vendor, but can also be public</a:t>
            </a:r>
          </a:p>
        </p:txBody>
      </p:sp>
      <p:pic>
        <p:nvPicPr>
          <p:cNvPr id="4" name="Picture 4" descr="Meme of Dr Evil says &amp;#34;Oh so you have a security program with no vulnerability management in place...&amp;#34;">
            <a:extLst>
              <a:ext uri="{FF2B5EF4-FFF2-40B4-BE49-F238E27FC236}">
                <a16:creationId xmlns:a16="http://schemas.microsoft.com/office/drawing/2014/main" id="{8B797396-2DA5-4602-A2C5-945C637F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18" y="2052213"/>
            <a:ext cx="5223822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80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030A-A00E-4B62-A576-590EBCC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Application 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BEAB-965D-4F21-8827-C15FDD34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Risky Applications</a:t>
            </a:r>
          </a:p>
          <a:p>
            <a:pPr lvl="1"/>
            <a:r>
              <a:rPr lang="en-US"/>
              <a:t>Browsers</a:t>
            </a:r>
          </a:p>
          <a:p>
            <a:pPr lvl="1"/>
            <a:r>
              <a:rPr lang="en-US"/>
              <a:t>PDF</a:t>
            </a:r>
          </a:p>
          <a:p>
            <a:pPr lvl="1"/>
            <a:r>
              <a:rPr lang="en-US"/>
              <a:t>Flash</a:t>
            </a:r>
          </a:p>
          <a:p>
            <a:pPr lvl="1"/>
            <a:r>
              <a:rPr lang="en-US"/>
              <a:t>Office apps (Macros)</a:t>
            </a:r>
          </a:p>
          <a:p>
            <a:r>
              <a:rPr lang="en-US"/>
              <a:t>Legacy applications</a:t>
            </a:r>
          </a:p>
        </p:txBody>
      </p:sp>
    </p:spTree>
    <p:extLst>
      <p:ext uri="{BB962C8B-B14F-4D97-AF65-F5344CB8AC3E}">
        <p14:creationId xmlns:p14="http://schemas.microsoft.com/office/powerpoint/2010/main" val="9167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25B3-15D0-4E17-9101-B050ABF5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Secure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61D8-6A11-4AF7-9341-2F45DA95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DevOps vs </a:t>
            </a:r>
            <a:r>
              <a:rPr lang="en-US" err="1"/>
              <a:t>DevSecOps</a:t>
            </a:r>
          </a:p>
          <a:p>
            <a:pPr lvl="1"/>
            <a:r>
              <a:rPr lang="en-US"/>
              <a:t>DevOps is when you can developers who automate manually done processes</a:t>
            </a:r>
          </a:p>
          <a:p>
            <a:pPr lvl="1"/>
            <a:r>
              <a:rPr lang="en-US" err="1"/>
              <a:t>DevSecOps</a:t>
            </a:r>
            <a:r>
              <a:rPr lang="en-US"/>
              <a:t> is when you actually care about the security of your operations and have security measures in your development process</a:t>
            </a:r>
          </a:p>
          <a:p>
            <a:pPr lvl="1"/>
            <a:r>
              <a:rPr lang="en-US" err="1"/>
              <a:t>DevSecOps</a:t>
            </a:r>
            <a:r>
              <a:rPr lang="en-US"/>
              <a:t> is still new because security can slow down development</a:t>
            </a:r>
          </a:p>
          <a:p>
            <a:endParaRPr lang="en-US"/>
          </a:p>
        </p:txBody>
      </p:sp>
      <p:pic>
        <p:nvPicPr>
          <p:cNvPr id="4" name="Picture 4" descr="Diagram of how to improve security through DevOps and DevSecOps">
            <a:extLst>
              <a:ext uri="{FF2B5EF4-FFF2-40B4-BE49-F238E27FC236}">
                <a16:creationId xmlns:a16="http://schemas.microsoft.com/office/drawing/2014/main" id="{F7A2E1CD-619E-430A-B763-3D076505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617035"/>
            <a:ext cx="5451627" cy="30665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08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587E-DBFE-4A87-9B1A-00890D2B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your code!  No, Really.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02E6-2060-4BA5-B3F7-BB5D16CC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57334" cy="39510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Tools to test your programs</a:t>
            </a:r>
          </a:p>
          <a:p>
            <a:pPr lvl="1"/>
            <a:r>
              <a:rPr lang="en-US">
                <a:ea typeface="+mj-lt"/>
                <a:cs typeface="+mj-lt"/>
              </a:rPr>
              <a:t>Most languages have tools to test your code</a:t>
            </a:r>
          </a:p>
          <a:p>
            <a:pPr lvl="1"/>
            <a:r>
              <a:rPr lang="en-US" err="1">
                <a:ea typeface="+mj-lt"/>
                <a:cs typeface="+mj-lt"/>
              </a:rPr>
              <a:t>Fuzzers</a:t>
            </a:r>
            <a:endParaRPr lang="en-US">
              <a:ea typeface="+mj-lt"/>
              <a:cs typeface="+mj-lt"/>
            </a:endParaRPr>
          </a:p>
          <a:p>
            <a:pPr lvl="2"/>
            <a:r>
              <a:rPr lang="en-US"/>
              <a:t>Black box testing technique</a:t>
            </a:r>
          </a:p>
          <a:p>
            <a:pPr lvl="2"/>
            <a:r>
              <a:rPr lang="en-US"/>
              <a:t>Uses malformed or semi-malformed data and injects it into your software using automation</a:t>
            </a:r>
          </a:p>
          <a:p>
            <a:pPr lvl="2"/>
            <a:r>
              <a:rPr lang="en-US"/>
              <a:t>For example, your program adds two numbers? Cool, what happens if I use very </a:t>
            </a:r>
            <a:r>
              <a:rPr lang="en-US" err="1"/>
              <a:t>very</a:t>
            </a:r>
            <a:r>
              <a:rPr lang="en-US"/>
              <a:t> large numbers? Small ones? Binary sequences? Chars or strings? Unsigned?</a:t>
            </a:r>
          </a:p>
        </p:txBody>
      </p:sp>
      <p:pic>
        <p:nvPicPr>
          <p:cNvPr id="4" name="Picture 4" descr="Darth Vader and person, says &quot;I find your lack of security testing disturbing&quot; ">
            <a:extLst>
              <a:ext uri="{FF2B5EF4-FFF2-40B4-BE49-F238E27FC236}">
                <a16:creationId xmlns:a16="http://schemas.microsoft.com/office/drawing/2014/main" id="{D3374DF8-2A1A-DA30-D9A5-80E66808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249" y="1928004"/>
            <a:ext cx="4166558" cy="41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4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7442-5AF9-4C28-A15C-9191A7E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7ACF-0ED7-48E6-A732-173F80D4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 an interesting exploit at one of the following links, tell the class what you found</a:t>
            </a:r>
          </a:p>
          <a:p>
            <a:r>
              <a:rPr lang="en-US" dirty="0">
                <a:ea typeface="+mj-lt"/>
                <a:cs typeface="+mj-lt"/>
                <a:hlinkClick r:id="rId2"/>
              </a:rPr>
              <a:t>https://www.exploit-db.com/</a:t>
            </a:r>
          </a:p>
          <a:p>
            <a:r>
              <a:rPr lang="en-US" dirty="0">
                <a:ea typeface="+mj-lt"/>
                <a:cs typeface="+mj-lt"/>
                <a:hlinkClick r:id="rId3"/>
              </a:rPr>
              <a:t>https://www.exploit-db.com/google-hacking-database</a:t>
            </a:r>
            <a:r>
              <a:rPr lang="en-US" dirty="0">
                <a:ea typeface="+mj-lt"/>
                <a:cs typeface="+mj-lt"/>
              </a:rPr>
              <a:t> </a:t>
            </a:r>
          </a:p>
          <a:p>
            <a:r>
              <a:rPr lang="en-US" dirty="0">
                <a:ea typeface="+mj-lt"/>
                <a:cs typeface="+mj-lt"/>
                <a:hlinkClick r:id="rId4"/>
              </a:rPr>
              <a:t>https://vuldb.com/?recent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  <a:hlinkClick r:id="rId5"/>
              </a:rPr>
              <a:t>https://www.rapid7.com/db/?type=nexpose</a:t>
            </a:r>
            <a:endParaRPr lang="en-US" dirty="0"/>
          </a:p>
          <a:p>
            <a:r>
              <a:rPr lang="en-US" dirty="0">
                <a:ea typeface="+mj-lt"/>
                <a:cs typeface="+mj-lt"/>
                <a:hlinkClick r:id="rId6"/>
              </a:rPr>
              <a:t>https://nvd.nist.gov/vuln/search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E93F-1311-40B6-A6EF-D97F8E46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exploitation?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684B-BF4E-401B-B6E2-9919C217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Recon shows us where the vulnerabilities are</a:t>
            </a:r>
          </a:p>
          <a:p>
            <a:r>
              <a:rPr lang="en-US"/>
              <a:t>Exploitation gives us access to systems/resources by taking advantage of those vulnerabilities</a:t>
            </a:r>
          </a:p>
          <a:p>
            <a:r>
              <a:rPr lang="en-US"/>
              <a:t>Exploitation is a precision thing, think scalpel not shotgun or smash and grab</a:t>
            </a:r>
          </a:p>
          <a:p>
            <a:r>
              <a:rPr lang="en-US"/>
              <a:t>We should have a high value target (or list of targets) we're aiming for</a:t>
            </a:r>
          </a:p>
          <a:p>
            <a:pPr lvl="1"/>
            <a:r>
              <a:rPr lang="en-US"/>
              <a:t>Look at the success probability and impact on the organization</a:t>
            </a:r>
          </a:p>
          <a:p>
            <a:pPr lvl="1"/>
            <a:r>
              <a:rPr lang="en-US"/>
              <a:t>Remember we're the good ones! If the attack takes down the system and the company loses money, we're not doing good.</a:t>
            </a:r>
          </a:p>
        </p:txBody>
      </p:sp>
    </p:spTree>
    <p:extLst>
      <p:ext uri="{BB962C8B-B14F-4D97-AF65-F5344CB8AC3E}">
        <p14:creationId xmlns:p14="http://schemas.microsoft.com/office/powerpoint/2010/main" val="11181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71F6-0ABF-4658-A5BB-F52E05E2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vs public 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9F62-0569-45EB-A71F-8694B31F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Public and known exploits can be taken advantage of using common tools</a:t>
            </a:r>
          </a:p>
          <a:p>
            <a:r>
              <a:rPr lang="en-US"/>
              <a:t>Tailored exploits and custom exploits can be created/found</a:t>
            </a:r>
          </a:p>
          <a:p>
            <a:pPr lvl="1"/>
            <a:r>
              <a:rPr lang="en-US"/>
              <a:t>Tailoring requires more skill, in depth programming and systems knowledge</a:t>
            </a:r>
          </a:p>
          <a:p>
            <a:pPr lvl="1"/>
            <a:r>
              <a:rPr lang="en-US"/>
              <a:t>Known exploit for XP SP2, can we get something similar to work on XP SP3?</a:t>
            </a:r>
          </a:p>
          <a:p>
            <a:pPr lvl="1"/>
            <a:r>
              <a:rPr lang="en-US"/>
              <a:t>Zero-day is a last resort.  Most malicious attackers aren't sophisticated enough for a zero-day</a:t>
            </a:r>
          </a:p>
          <a:p>
            <a:pPr lvl="1"/>
            <a:r>
              <a:rPr lang="en-US"/>
              <a:t>These need to be tested on your own systems that match the target systems as well as you can</a:t>
            </a:r>
          </a:p>
        </p:txBody>
      </p:sp>
    </p:spTree>
    <p:extLst>
      <p:ext uri="{BB962C8B-B14F-4D97-AF65-F5344CB8AC3E}">
        <p14:creationId xmlns:p14="http://schemas.microsoft.com/office/powerpoint/2010/main" val="358968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8976-3163-49FC-9D8C-E7183EEA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Examples of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557B-831D-468C-8DD0-E997B39E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People</a:t>
            </a:r>
          </a:p>
          <a:p>
            <a:pPr lvl="1"/>
            <a:r>
              <a:rPr lang="en-US"/>
              <a:t>Social engineering</a:t>
            </a:r>
          </a:p>
          <a:p>
            <a:pPr lvl="1"/>
            <a:r>
              <a:rPr lang="en-US"/>
              <a:t>Physical location</a:t>
            </a:r>
          </a:p>
          <a:p>
            <a:r>
              <a:rPr lang="en-US"/>
              <a:t>Operating Systems</a:t>
            </a:r>
          </a:p>
          <a:p>
            <a:r>
              <a:rPr lang="en-US"/>
              <a:t>Applications and common tools</a:t>
            </a:r>
          </a:p>
          <a:p>
            <a:r>
              <a:rPr lang="en-US"/>
              <a:t>Memory/buffer overflows and corruption</a:t>
            </a:r>
          </a:p>
          <a:p>
            <a:r>
              <a:rPr lang="en-US" err="1"/>
              <a:t>MitM</a:t>
            </a:r>
            <a:r>
              <a:rPr lang="en-US"/>
              <a:t> and </a:t>
            </a:r>
            <a:r>
              <a:rPr lang="en-US" err="1"/>
              <a:t>WiFi</a:t>
            </a:r>
            <a:r>
              <a:rPr lang="en-US"/>
              <a:t> proximity attacks</a:t>
            </a:r>
          </a:p>
          <a:p>
            <a:endParaRPr lang="en-US"/>
          </a:p>
        </p:txBody>
      </p:sp>
      <p:pic>
        <p:nvPicPr>
          <p:cNvPr id="4" name="Picture 4" descr="Meme of Fry from Futurama says &amp;#34;Not sure if exploitable or just normal crash&amp;#34;">
            <a:extLst>
              <a:ext uri="{FF2B5EF4-FFF2-40B4-BE49-F238E27FC236}">
                <a16:creationId xmlns:a16="http://schemas.microsoft.com/office/drawing/2014/main" id="{ACB460DA-EB33-43B1-835D-E2B8B634B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1" r="-2" b="-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28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03320-ADB2-4079-ACBC-DF2B2815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Exploiting People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Diagram of social engineering attacks">
            <a:extLst>
              <a:ext uri="{FF2B5EF4-FFF2-40B4-BE49-F238E27FC236}">
                <a16:creationId xmlns:a16="http://schemas.microsoft.com/office/drawing/2014/main" id="{DB978924-9A62-4C23-A962-B89333D1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653" y="2173189"/>
            <a:ext cx="6111247" cy="3302373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6B8D-1ABC-4071-A148-6C3E7271D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Layer 8</a:t>
            </a:r>
          </a:p>
          <a:p>
            <a:r>
              <a:rPr lang="en-US">
                <a:solidFill>
                  <a:srgbClr val="EBEBEB"/>
                </a:solidFill>
              </a:rPr>
              <a:t>Social engineering</a:t>
            </a:r>
          </a:p>
          <a:p>
            <a:r>
              <a:rPr lang="en-US">
                <a:solidFill>
                  <a:srgbClr val="EBEBEB"/>
                </a:solidFill>
              </a:rPr>
              <a:t>Phishing/vishing/smshing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Spear phishing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0AEC8-2504-45F2-8E10-E61ECE361971}"/>
              </a:ext>
            </a:extLst>
          </p:cNvPr>
          <p:cNvSpPr txBox="1"/>
          <p:nvPr/>
        </p:nvSpPr>
        <p:spPr>
          <a:xfrm>
            <a:off x="5730815" y="6047117"/>
            <a:ext cx="62225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https://www.sciencedirect.com/science/article/pii/S0167404816300268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5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cial Engineering red flags including who it comes from and where it&amp;#39;s going to, hyperlinks, dates, subjects, attachments and content.">
            <a:extLst>
              <a:ext uri="{FF2B5EF4-FFF2-40B4-BE49-F238E27FC236}">
                <a16:creationId xmlns:a16="http://schemas.microsoft.com/office/drawing/2014/main" id="{FB708817-AA9A-41AF-B89B-7E1DF96D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87" y="212338"/>
            <a:ext cx="8427603" cy="64242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5E839-1CF2-4A24-878F-90082832FB46}"/>
              </a:ext>
            </a:extLst>
          </p:cNvPr>
          <p:cNvSpPr txBox="1"/>
          <p:nvPr/>
        </p:nvSpPr>
        <p:spPr>
          <a:xfrm>
            <a:off x="9123872" y="3430439"/>
            <a:ext cx="238376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https://www.reddit.com/r/IAmA/comments/295uru/iama_professional_social_engineer_i_get_paid_to/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DFF6C-7B6F-4D40-A7D5-4DA9B2343B4E}"/>
              </a:ext>
            </a:extLst>
          </p:cNvPr>
          <p:cNvSpPr txBox="1"/>
          <p:nvPr/>
        </p:nvSpPr>
        <p:spPr>
          <a:xfrm>
            <a:off x="9036708" y="1402333"/>
            <a:ext cx="28007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https://www.social-engineer.org/wp-content/uploads/2019/11/SECTF-DEFCON27-SECOM-2019.pdf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3318-8830-4745-924F-025B7053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Demo/Activity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7B01-97FE-46C1-B381-3CEDD188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SET and other things we can do for social engineering</a:t>
            </a:r>
          </a:p>
          <a:p>
            <a:r>
              <a:rPr lang="en-US"/>
              <a:t>Everyone pick one thing to try in SET </a:t>
            </a:r>
          </a:p>
          <a:p>
            <a:r>
              <a:rPr lang="en-US" b="1"/>
              <a:t>DO NOT ACTUALLY SEND EMAILS OR INFECT ANYONE </a:t>
            </a:r>
            <a:endParaRPr lang="en-US"/>
          </a:p>
          <a:p>
            <a:r>
              <a:rPr lang="en-US"/>
              <a:t>Tell us what you did and how it went</a:t>
            </a:r>
          </a:p>
        </p:txBody>
      </p:sp>
      <p:pic>
        <p:nvPicPr>
          <p:cNvPr id="4" name="Picture 4" descr="Meme of a cat with an evil face says &amp;#34;I am the evil one! Don&amp;#39;t like my smile trick you!  Meowwww&amp;#34;">
            <a:extLst>
              <a:ext uri="{FF2B5EF4-FFF2-40B4-BE49-F238E27FC236}">
                <a16:creationId xmlns:a16="http://schemas.microsoft.com/office/drawing/2014/main" id="{C78B00C3-8691-45C0-AB2B-CA01169C9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8" r="15426" b="-1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73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056-78CD-47BB-96E5-00A6FA7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569C-96A6-4FDF-A465-25CB7947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Zero day exploitation</a:t>
            </a:r>
          </a:p>
          <a:p>
            <a:r>
              <a:rPr lang="en-US"/>
              <a:t>Pivoting</a:t>
            </a:r>
          </a:p>
          <a:p>
            <a:pPr lvl="1"/>
            <a:r>
              <a:rPr lang="en-US"/>
              <a:t>Use a compromised system to exploit others</a:t>
            </a:r>
          </a:p>
          <a:p>
            <a:pPr lvl="1"/>
            <a:r>
              <a:rPr lang="en-US"/>
              <a:t>I you compromise a printer on the network, use the printer to attack the computers to hide your trail and guard against restrictions such as firewalls</a:t>
            </a:r>
          </a:p>
          <a:p>
            <a:pPr lvl="1"/>
            <a:r>
              <a:rPr lang="en-US"/>
              <a:t>Also called Island Hopping</a:t>
            </a:r>
          </a:p>
          <a:p>
            <a:pPr lvl="1"/>
            <a:r>
              <a:rPr lang="en-US"/>
              <a:t>Proxy Pivoting is channeling all your traffic through your pivot point</a:t>
            </a:r>
          </a:p>
          <a:p>
            <a:pPr lvl="1"/>
            <a:r>
              <a:rPr lang="en-US"/>
              <a:t>VPN pivot directs traffic using an encrypted layer to tunnel into your target</a:t>
            </a:r>
          </a:p>
          <a:p>
            <a:pPr lvl="2"/>
            <a:r>
              <a:rPr lang="en-US"/>
              <a:t>Appears as if the attacker is in system</a:t>
            </a:r>
          </a:p>
          <a:p>
            <a:pPr lvl="3"/>
            <a:r>
              <a:rPr lang="en-US"/>
              <a:t>I'm calling from inside your house</a:t>
            </a:r>
          </a:p>
        </p:txBody>
      </p:sp>
    </p:spTree>
    <p:extLst>
      <p:ext uri="{BB962C8B-B14F-4D97-AF65-F5344CB8AC3E}">
        <p14:creationId xmlns:p14="http://schemas.microsoft.com/office/powerpoint/2010/main" val="24412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5672-F6E7-47B0-B520-42366A3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0C3F-33AB-4B14-821F-860A1481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40465"/>
            <a:ext cx="6660541" cy="390793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ea typeface="+mj-lt"/>
                <a:cs typeface="+mj-lt"/>
              </a:rPr>
              <a:t>Known exploits and classifications</a:t>
            </a:r>
          </a:p>
          <a:p>
            <a:pPr lvl="1"/>
            <a:r>
              <a:rPr lang="en-US">
                <a:ea typeface="+mj-lt"/>
                <a:cs typeface="+mj-lt"/>
              </a:rPr>
              <a:t>MITRE CVE classifications</a:t>
            </a:r>
          </a:p>
          <a:p>
            <a:pPr lvl="2"/>
            <a:r>
              <a:rPr lang="en-US">
                <a:ea typeface="+mj-lt"/>
                <a:cs typeface="+mj-lt"/>
                <a:hlinkClick r:id="rId2"/>
              </a:rPr>
              <a:t>https://cve.mitre.org/</a:t>
            </a:r>
            <a:endParaRPr lang="en-US">
              <a:ea typeface="+mj-lt"/>
              <a:cs typeface="+mj-lt"/>
            </a:endParaRPr>
          </a:p>
          <a:p>
            <a:pPr lvl="2"/>
            <a:r>
              <a:rPr lang="en-US">
                <a:ea typeface="+mj-lt"/>
                <a:cs typeface="+mj-lt"/>
              </a:rPr>
              <a:t>Trademarked by MITRE to have a free and open standard</a:t>
            </a:r>
          </a:p>
          <a:p>
            <a:pPr lvl="2"/>
            <a:r>
              <a:rPr lang="en-US">
                <a:ea typeface="+mj-lt"/>
                <a:cs typeface="+mj-lt"/>
              </a:rPr>
              <a:t>Sponsored by DHS and CISA (Cybersecurity and Infrastructure Security Agency)</a:t>
            </a:r>
          </a:p>
          <a:p>
            <a:pPr lvl="1"/>
            <a:r>
              <a:rPr lang="en-US">
                <a:ea typeface="+mj-lt"/>
                <a:cs typeface="+mj-lt"/>
              </a:rPr>
              <a:t>National Vulnerability Database (NVD)</a:t>
            </a:r>
          </a:p>
          <a:p>
            <a:r>
              <a:rPr lang="en-US">
                <a:ea typeface="+mj-lt"/>
                <a:cs typeface="+mj-lt"/>
              </a:rPr>
              <a:t>Exploits are scored using the Common Vulnerability scoring system to determine the risk</a:t>
            </a:r>
          </a:p>
          <a:p>
            <a:r>
              <a:rPr lang="en-US">
                <a:ea typeface="+mj-lt"/>
                <a:cs typeface="+mj-lt"/>
              </a:rPr>
              <a:t>The databases are used as reference for vulnerability scanners</a:t>
            </a:r>
          </a:p>
          <a:p>
            <a:endParaRPr lang="en-US"/>
          </a:p>
        </p:txBody>
      </p:sp>
      <p:pic>
        <p:nvPicPr>
          <p:cNvPr id="4" name="Picture 4" descr="Homer and Bart Simpson meme  Bart says &quot;This is the worst security disaster of the year&quot; Homer corrects &quot;This is the worst security disaster of the year SO FAR&quot;">
            <a:extLst>
              <a:ext uri="{FF2B5EF4-FFF2-40B4-BE49-F238E27FC236}">
                <a16:creationId xmlns:a16="http://schemas.microsoft.com/office/drawing/2014/main" id="{7FF91FB3-AC85-0D4A-E7EE-45C60760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570" y="2457975"/>
            <a:ext cx="3332671" cy="28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0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Week 5 CIS 215</vt:lpstr>
      <vt:lpstr>What is exploitation?</vt:lpstr>
      <vt:lpstr>Custom vs public exploits</vt:lpstr>
      <vt:lpstr>Examples of Exploitation</vt:lpstr>
      <vt:lpstr>Exploiting People</vt:lpstr>
      <vt:lpstr>PowerPoint Presentation</vt:lpstr>
      <vt:lpstr>Demo/Activity</vt:lpstr>
      <vt:lpstr>Exploits</vt:lpstr>
      <vt:lpstr>Exploit Classification</vt:lpstr>
      <vt:lpstr>Exploit Reporting</vt:lpstr>
      <vt:lpstr>Bug Bounties</vt:lpstr>
      <vt:lpstr>Activity</vt:lpstr>
      <vt:lpstr>Patch management</vt:lpstr>
      <vt:lpstr>Application exploits</vt:lpstr>
      <vt:lpstr>Secure programming</vt:lpstr>
      <vt:lpstr>Test your code!  No, Really.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CIS 153</dc:title>
  <dc:creator/>
  <cp:revision>29</cp:revision>
  <dcterms:created xsi:type="dcterms:W3CDTF">2012-07-27T01:16:44Z</dcterms:created>
  <dcterms:modified xsi:type="dcterms:W3CDTF">2022-07-26T15:04:46Z</dcterms:modified>
</cp:coreProperties>
</file>