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60" r:id="rId2"/>
  </p:sldMasterIdLst>
  <p:sldIdLst>
    <p:sldId id="277" r:id="rId3"/>
    <p:sldId id="276" r:id="rId4"/>
    <p:sldId id="275" r:id="rId5"/>
    <p:sldId id="274" r:id="rId6"/>
    <p:sldId id="273" r:id="rId7"/>
    <p:sldId id="272" r:id="rId8"/>
    <p:sldId id="271" r:id="rId9"/>
    <p:sldId id="270" r:id="rId10"/>
    <p:sldId id="269" r:id="rId11"/>
    <p:sldId id="268" r:id="rId12"/>
    <p:sldId id="267" r:id="rId13"/>
    <p:sldId id="266" r:id="rId14"/>
    <p:sldId id="265" r:id="rId15"/>
    <p:sldId id="264" r:id="rId16"/>
    <p:sldId id="263" r:id="rId17"/>
    <p:sldId id="262" r:id="rId18"/>
    <p:sldId id="261" r:id="rId19"/>
    <p:sldId id="260" r:id="rId20"/>
    <p:sldId id="259" r:id="rId21"/>
    <p:sldId id="258"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6EEE2-ABF4-479D-BCC7-10619551B69B}" v="230" dt="2022-08-03T15:39:36.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59566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840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1019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97245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65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76992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409587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7" name="Date Placeholder 4"/>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3261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936365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96884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13845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3685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65320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4742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93310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064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996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FA7AC5-6045-4418-8E60-F48788734473}" type="datetimeFigureOut">
              <a:rPr lang="en-US" smtClean="0"/>
              <a:t>8/3/2022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147709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guru99.com/learn-sql-injection-with-practical-example.html" TargetMode="External"/><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hyperlink" Target="https://www.veracode.com/blog/intro-appsec/sql-injection-attacks-and-how-prevent-them-infographic"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hack.me/" TargetMode="External"/><Relationship Id="rId1" Type="http://schemas.openxmlformats.org/officeDocument/2006/relationships/slideLayout" Target="../slideLayouts/slideLayout13.xml"/><Relationship Id="rId4" Type="http://schemas.openxmlformats.org/officeDocument/2006/relationships/hyperlink" Target="https://xkcd.com/32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eb.archive.org/web/20220802143442/https:/cheatsheetseries.owasp.org/cheatsheets/Cross_Site_Scripting_Prevention_Cheat_Sheet.html" TargetMode="External"/><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hyperlink" Target="https://cheatsheetseries.owasp.org/Glossary.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xss-game.appspot.com/" TargetMode="External"/><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owasp.org/www-community/attacks/csrf" TargetMode="External"/><Relationship Id="rId2" Type="http://schemas.openxmlformats.org/officeDocument/2006/relationships/hyperlink" Target="http://example.com?login=abcd&amp;pass=dcba&amp;attempt=3"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hyperlink" Target="https://www.hackthissite.org/regist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wasp.org/www-project-top-ten/" TargetMode="External"/><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6 CIS 215</a:t>
            </a:r>
          </a:p>
        </p:txBody>
      </p:sp>
      <p:sp>
        <p:nvSpPr>
          <p:cNvPr id="3" name="Subtitle 2"/>
          <p:cNvSpPr>
            <a:spLocks noGrp="1"/>
          </p:cNvSpPr>
          <p:nvPr>
            <p:ph type="subTitle" idx="1"/>
          </p:nvPr>
        </p:nvSpPr>
        <p:spPr/>
        <p:txBody>
          <a:bodyPr/>
          <a:lstStyle/>
          <a:p>
            <a:r>
              <a:rPr lang="en-US" dirty="0"/>
              <a:t>Web exploitation</a:t>
            </a:r>
          </a:p>
        </p:txBody>
      </p:sp>
    </p:spTree>
    <p:extLst>
      <p:ext uri="{BB962C8B-B14F-4D97-AF65-F5344CB8AC3E}">
        <p14:creationId xmlns:p14="http://schemas.microsoft.com/office/powerpoint/2010/main" val="158492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49B7-5E6E-41D9-AFD3-D32ED5CF7FA6}"/>
              </a:ext>
            </a:extLst>
          </p:cNvPr>
          <p:cNvSpPr>
            <a:spLocks noGrp="1"/>
          </p:cNvSpPr>
          <p:nvPr>
            <p:ph type="title"/>
          </p:nvPr>
        </p:nvSpPr>
        <p:spPr/>
        <p:txBody>
          <a:bodyPr/>
          <a:lstStyle/>
          <a:p>
            <a:r>
              <a:rPr lang="en-US" dirty="0"/>
              <a:t>SQL injection attacks</a:t>
            </a:r>
          </a:p>
        </p:txBody>
      </p:sp>
      <p:sp>
        <p:nvSpPr>
          <p:cNvPr id="3" name="Content Placeholder 2">
            <a:extLst>
              <a:ext uri="{FF2B5EF4-FFF2-40B4-BE49-F238E27FC236}">
                <a16:creationId xmlns:a16="http://schemas.microsoft.com/office/drawing/2014/main" id="{99AFB06C-8B4B-4142-AE21-4A251DA032F5}"/>
              </a:ext>
            </a:extLst>
          </p:cNvPr>
          <p:cNvSpPr>
            <a:spLocks noGrp="1"/>
          </p:cNvSpPr>
          <p:nvPr>
            <p:ph idx="1"/>
          </p:nvPr>
        </p:nvSpPr>
        <p:spPr/>
        <p:txBody>
          <a:bodyPr vert="horz" lIns="91440" tIns="45720" rIns="91440" bIns="45720" rtlCol="0" anchor="t">
            <a:normAutofit/>
          </a:bodyPr>
          <a:lstStyle/>
          <a:p>
            <a:r>
              <a:rPr lang="en-US" dirty="0"/>
              <a:t>SQL – Structured Query Language</a:t>
            </a:r>
          </a:p>
          <a:p>
            <a:r>
              <a:rPr lang="en-US" dirty="0"/>
              <a:t>Used by web apps to communicate with a database</a:t>
            </a:r>
          </a:p>
          <a:p>
            <a:pPr lvl="1"/>
            <a:r>
              <a:rPr lang="en-US" dirty="0"/>
              <a:t>Allows access to modify and insert data</a:t>
            </a:r>
          </a:p>
          <a:p>
            <a:r>
              <a:rPr lang="en-US" dirty="0"/>
              <a:t>If the data is </a:t>
            </a:r>
            <a:r>
              <a:rPr lang="en-US" dirty="0" err="1"/>
              <a:t>unsanitized</a:t>
            </a:r>
            <a:r>
              <a:rPr lang="en-US" dirty="0"/>
              <a:t>, you get a SQL injection vulnerability</a:t>
            </a:r>
          </a:p>
          <a:p>
            <a:r>
              <a:rPr lang="en-US" sz="2800" b="1" dirty="0"/>
              <a:t>NOT legal </a:t>
            </a:r>
            <a:r>
              <a:rPr lang="en-US" dirty="0"/>
              <a:t>to try on websites you don't own.  ONLY try on sites you build for testing purposes or ones designed to educate you on SQL injection  Only experiment with this in designated safe areas</a:t>
            </a:r>
            <a:endParaRPr lang="en-US" dirty="0">
              <a:ea typeface="+mj-lt"/>
              <a:cs typeface="+mj-lt"/>
            </a:endParaRPr>
          </a:p>
        </p:txBody>
      </p:sp>
    </p:spTree>
    <p:extLst>
      <p:ext uri="{BB962C8B-B14F-4D97-AF65-F5344CB8AC3E}">
        <p14:creationId xmlns:p14="http://schemas.microsoft.com/office/powerpoint/2010/main" val="141654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B9D4-5ED4-48B7-A562-ECB106401FBB}"/>
              </a:ext>
            </a:extLst>
          </p:cNvPr>
          <p:cNvSpPr>
            <a:spLocks noGrp="1"/>
          </p:cNvSpPr>
          <p:nvPr>
            <p:ph type="title"/>
          </p:nvPr>
        </p:nvSpPr>
        <p:spPr/>
        <p:txBody>
          <a:bodyPr/>
          <a:lstStyle/>
          <a:p>
            <a:r>
              <a:rPr lang="en-US" dirty="0"/>
              <a:t>SQL injection</a:t>
            </a:r>
          </a:p>
        </p:txBody>
      </p:sp>
      <p:sp>
        <p:nvSpPr>
          <p:cNvPr id="3" name="Content Placeholder 2">
            <a:extLst>
              <a:ext uri="{FF2B5EF4-FFF2-40B4-BE49-F238E27FC236}">
                <a16:creationId xmlns:a16="http://schemas.microsoft.com/office/drawing/2014/main" id="{741D2E80-20FC-45AE-B0E8-8775E35449EC}"/>
              </a:ext>
            </a:extLst>
          </p:cNvPr>
          <p:cNvSpPr>
            <a:spLocks noGrp="1"/>
          </p:cNvSpPr>
          <p:nvPr>
            <p:ph idx="1"/>
          </p:nvPr>
        </p:nvSpPr>
        <p:spPr/>
        <p:txBody>
          <a:bodyPr vert="horz" lIns="91440" tIns="45720" rIns="91440" bIns="45720" rtlCol="0" anchor="t">
            <a:normAutofit lnSpcReduction="10000"/>
          </a:bodyPr>
          <a:lstStyle/>
          <a:p>
            <a:r>
              <a:rPr lang="en-US" dirty="0">
                <a:ea typeface="+mj-lt"/>
                <a:cs typeface="+mj-lt"/>
              </a:rPr>
              <a:t>2 stages</a:t>
            </a:r>
          </a:p>
          <a:p>
            <a:pPr lvl="1"/>
            <a:r>
              <a:rPr lang="en-US" dirty="0">
                <a:ea typeface="+mj-lt"/>
                <a:cs typeface="+mj-lt"/>
              </a:rPr>
              <a:t>Stage 1 is trials and see what you get from the application</a:t>
            </a:r>
          </a:p>
          <a:p>
            <a:pPr lvl="1"/>
            <a:r>
              <a:rPr lang="en-US" dirty="0">
                <a:ea typeface="+mj-lt"/>
                <a:cs typeface="+mj-lt"/>
              </a:rPr>
              <a:t>Stage 2 is specially crafted input to take advantage of what you found in stage 1</a:t>
            </a:r>
          </a:p>
          <a:p>
            <a:r>
              <a:rPr lang="en-US" dirty="0"/>
              <a:t>SQL injections can classified as</a:t>
            </a:r>
          </a:p>
          <a:p>
            <a:pPr lvl="1"/>
            <a:r>
              <a:rPr lang="en-US" dirty="0"/>
              <a:t>Classic– you can see errors you shouldn't and can guess at what to do from there (the 7safe video) or attacks on UNION</a:t>
            </a:r>
          </a:p>
          <a:p>
            <a:pPr lvl="1"/>
            <a:r>
              <a:rPr lang="en-US" dirty="0"/>
              <a:t>Blind – can't see error messages or responses</a:t>
            </a:r>
          </a:p>
          <a:p>
            <a:pPr lvl="1"/>
            <a:r>
              <a:rPr lang="en-US" dirty="0"/>
              <a:t>Database specific – you know the type of database they are running and take advantage of that (</a:t>
            </a:r>
            <a:r>
              <a:rPr lang="en-US" dirty="0" err="1"/>
              <a:t>mySQL</a:t>
            </a:r>
            <a:r>
              <a:rPr lang="en-US" dirty="0"/>
              <a:t> vs </a:t>
            </a:r>
            <a:r>
              <a:rPr lang="en-US" dirty="0" err="1"/>
              <a:t>mongoDB</a:t>
            </a:r>
            <a:r>
              <a:rPr lang="en-US" dirty="0"/>
              <a:t> vs Oracle)</a:t>
            </a:r>
          </a:p>
          <a:p>
            <a:pPr lvl="1"/>
            <a:r>
              <a:rPr lang="en-US" dirty="0"/>
              <a:t>Compound or out-of-band These are uncommon, needs very specific features enabled</a:t>
            </a:r>
          </a:p>
        </p:txBody>
      </p:sp>
    </p:spTree>
    <p:extLst>
      <p:ext uri="{BB962C8B-B14F-4D97-AF65-F5344CB8AC3E}">
        <p14:creationId xmlns:p14="http://schemas.microsoft.com/office/powerpoint/2010/main" val="50924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0AF8-2BD7-409B-BFBF-595455C90C50}"/>
              </a:ext>
            </a:extLst>
          </p:cNvPr>
          <p:cNvSpPr>
            <a:spLocks noGrp="1"/>
          </p:cNvSpPr>
          <p:nvPr>
            <p:ph type="title"/>
          </p:nvPr>
        </p:nvSpPr>
        <p:spPr>
          <a:xfrm>
            <a:off x="648930" y="629266"/>
            <a:ext cx="9252154" cy="1223983"/>
          </a:xfrm>
        </p:spPr>
        <p:txBody>
          <a:bodyPr>
            <a:normAutofit/>
          </a:bodyPr>
          <a:lstStyle/>
          <a:p>
            <a:r>
              <a:rPr lang="en-US" dirty="0"/>
              <a:t>Activity</a:t>
            </a:r>
          </a:p>
        </p:txBody>
      </p:sp>
      <p:sp>
        <p:nvSpPr>
          <p:cNvPr id="3" name="Content Placeholder 2">
            <a:extLst>
              <a:ext uri="{FF2B5EF4-FFF2-40B4-BE49-F238E27FC236}">
                <a16:creationId xmlns:a16="http://schemas.microsoft.com/office/drawing/2014/main" id="{3E8C58E8-C9A4-49C8-B07D-2D21CD1E9267}"/>
              </a:ext>
            </a:extLst>
          </p:cNvPr>
          <p:cNvSpPr>
            <a:spLocks noGrp="1"/>
          </p:cNvSpPr>
          <p:nvPr>
            <p:ph idx="1"/>
          </p:nvPr>
        </p:nvSpPr>
        <p:spPr>
          <a:xfrm>
            <a:off x="1103311" y="2052214"/>
            <a:ext cx="5965394" cy="4196185"/>
          </a:xfrm>
        </p:spPr>
        <p:txBody>
          <a:bodyPr vert="horz" lIns="91440" tIns="45720" rIns="91440" bIns="45720" rtlCol="0" anchor="t">
            <a:normAutofit/>
          </a:bodyPr>
          <a:lstStyle/>
          <a:p>
            <a:pPr>
              <a:lnSpc>
                <a:spcPct val="90000"/>
              </a:lnSpc>
            </a:pPr>
            <a:r>
              <a:rPr lang="en-US" sz="1500" dirty="0">
                <a:ea typeface="+mj-lt"/>
                <a:cs typeface="+mj-lt"/>
              </a:rPr>
              <a:t>Let's see an example</a:t>
            </a:r>
          </a:p>
          <a:p>
            <a:pPr lvl="1">
              <a:lnSpc>
                <a:spcPct val="90000"/>
              </a:lnSpc>
            </a:pPr>
            <a:r>
              <a:rPr lang="en-US" sz="1500" dirty="0">
                <a:ea typeface="+mj-lt"/>
                <a:cs typeface="+mj-lt"/>
                <a:hlinkClick r:id="rId3"/>
              </a:rPr>
              <a:t>https://www.guru99.com/learn-sql-injection-with-practical-example.html</a:t>
            </a:r>
            <a:endParaRPr lang="en-US" sz="1500" dirty="0">
              <a:ea typeface="+mj-lt"/>
              <a:cs typeface="+mj-lt"/>
            </a:endParaRPr>
          </a:p>
          <a:p>
            <a:pPr>
              <a:lnSpc>
                <a:spcPct val="90000"/>
              </a:lnSpc>
            </a:pPr>
            <a:r>
              <a:rPr lang="en-US" sz="1500" dirty="0">
                <a:ea typeface="+mj-lt"/>
                <a:cs typeface="+mj-lt"/>
              </a:rPr>
              <a:t>This is a site that was built specially for education on SQL injection so it's a safe space.  Your Insecure Website for the lab is also a safe space to try this on.  General internet sites NOT LEGAL</a:t>
            </a:r>
            <a:endParaRPr lang="en-US" sz="1500" dirty="0"/>
          </a:p>
          <a:p>
            <a:pPr lvl="1">
              <a:lnSpc>
                <a:spcPct val="90000"/>
              </a:lnSpc>
            </a:pPr>
            <a:r>
              <a:rPr lang="en-US" sz="1500" dirty="0"/>
              <a:t>How to prevent against SQL injection an infographic</a:t>
            </a:r>
          </a:p>
          <a:p>
            <a:pPr lvl="1">
              <a:lnSpc>
                <a:spcPct val="90000"/>
              </a:lnSpc>
            </a:pPr>
            <a:r>
              <a:rPr lang="en-US" sz="1500" dirty="0">
                <a:ea typeface="+mj-lt"/>
                <a:cs typeface="+mj-lt"/>
                <a:hlinkClick r:id="rId4"/>
              </a:rPr>
              <a:t>https://www.veracode.com/blog/intro-appsec/sql-injection-attacks-and-how-prevent-them-infographic</a:t>
            </a:r>
            <a:endParaRPr lang="en-US" sz="1500" dirty="0"/>
          </a:p>
          <a:p>
            <a:pPr>
              <a:lnSpc>
                <a:spcPct val="90000"/>
              </a:lnSpc>
            </a:pPr>
            <a:endParaRPr lang="en-US" sz="1500"/>
          </a:p>
        </p:txBody>
      </p:sp>
      <p:pic>
        <p:nvPicPr>
          <p:cNvPr id="4" name="Picture 4" descr="Picture of a tweet that says &amp;#34;Roses are red&amp;#39;); DROP TABLE rhymes, learn to sanitise your inputs net time&amp;#34;">
            <a:extLst>
              <a:ext uri="{FF2B5EF4-FFF2-40B4-BE49-F238E27FC236}">
                <a16:creationId xmlns:a16="http://schemas.microsoft.com/office/drawing/2014/main" id="{CA9EBF71-67AB-42EB-A835-29056FC254C7}"/>
              </a:ext>
            </a:extLst>
          </p:cNvPr>
          <p:cNvPicPr>
            <a:picLocks noChangeAspect="1"/>
          </p:cNvPicPr>
          <p:nvPr/>
        </p:nvPicPr>
        <p:blipFill>
          <a:blip r:embed="rId5"/>
          <a:stretch>
            <a:fillRect/>
          </a:stretch>
        </p:blipFill>
        <p:spPr>
          <a:xfrm>
            <a:off x="7534655" y="2862450"/>
            <a:ext cx="4008888" cy="257571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84762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43A1-43FB-49D7-81C2-770B223F8A99}"/>
              </a:ext>
            </a:extLst>
          </p:cNvPr>
          <p:cNvSpPr>
            <a:spLocks noGrp="1"/>
          </p:cNvSpPr>
          <p:nvPr>
            <p:ph type="title"/>
          </p:nvPr>
        </p:nvSpPr>
        <p:spPr>
          <a:xfrm>
            <a:off x="648930" y="629266"/>
            <a:ext cx="9252154" cy="1223983"/>
          </a:xfrm>
        </p:spPr>
        <p:txBody>
          <a:bodyPr>
            <a:normAutofit/>
          </a:bodyPr>
          <a:lstStyle/>
          <a:p>
            <a:pPr>
              <a:lnSpc>
                <a:spcPct val="90000"/>
              </a:lnSpc>
            </a:pPr>
            <a:r>
              <a:rPr lang="en-US" sz="3900"/>
              <a:t>SQL injection tools in Kali or open source</a:t>
            </a:r>
          </a:p>
        </p:txBody>
      </p:sp>
      <p:sp>
        <p:nvSpPr>
          <p:cNvPr id="3" name="Content Placeholder 2">
            <a:extLst>
              <a:ext uri="{FF2B5EF4-FFF2-40B4-BE49-F238E27FC236}">
                <a16:creationId xmlns:a16="http://schemas.microsoft.com/office/drawing/2014/main" id="{8D771B7E-A3BA-4D6D-892A-2843CB2B2F18}"/>
              </a:ext>
            </a:extLst>
          </p:cNvPr>
          <p:cNvSpPr>
            <a:spLocks noGrp="1"/>
          </p:cNvSpPr>
          <p:nvPr>
            <p:ph idx="1"/>
          </p:nvPr>
        </p:nvSpPr>
        <p:spPr>
          <a:xfrm>
            <a:off x="1103311" y="2052214"/>
            <a:ext cx="5965394" cy="4196185"/>
          </a:xfrm>
        </p:spPr>
        <p:txBody>
          <a:bodyPr vert="horz" lIns="91440" tIns="45720" rIns="91440" bIns="45720" rtlCol="0">
            <a:normAutofit/>
          </a:bodyPr>
          <a:lstStyle/>
          <a:p>
            <a:pPr>
              <a:lnSpc>
                <a:spcPct val="90000"/>
              </a:lnSpc>
            </a:pPr>
            <a:r>
              <a:rPr lang="en-US" sz="1700" err="1"/>
              <a:t>SQLMap</a:t>
            </a:r>
            <a:endParaRPr lang="en-US" sz="1700"/>
          </a:p>
          <a:p>
            <a:pPr>
              <a:lnSpc>
                <a:spcPct val="90000"/>
              </a:lnSpc>
            </a:pPr>
            <a:r>
              <a:rPr lang="en-US" sz="1700" err="1"/>
              <a:t>NoSQLMap</a:t>
            </a:r>
            <a:endParaRPr lang="en-US" sz="1700"/>
          </a:p>
          <a:p>
            <a:pPr>
              <a:lnSpc>
                <a:spcPct val="90000"/>
              </a:lnSpc>
            </a:pPr>
            <a:r>
              <a:rPr lang="en-US" sz="1700"/>
              <a:t>JSQL Injection</a:t>
            </a:r>
          </a:p>
          <a:p>
            <a:pPr>
              <a:lnSpc>
                <a:spcPct val="90000"/>
              </a:lnSpc>
            </a:pPr>
            <a:r>
              <a:rPr lang="en-US" sz="1700" err="1"/>
              <a:t>WhiteWindow</a:t>
            </a:r>
            <a:endParaRPr lang="en-US" sz="1700"/>
          </a:p>
          <a:p>
            <a:pPr>
              <a:lnSpc>
                <a:spcPct val="90000"/>
              </a:lnSpc>
            </a:pPr>
            <a:r>
              <a:rPr lang="en-US" sz="1700"/>
              <a:t>BBQSQL</a:t>
            </a:r>
          </a:p>
          <a:p>
            <a:pPr>
              <a:lnSpc>
                <a:spcPct val="90000"/>
              </a:lnSpc>
            </a:pPr>
            <a:r>
              <a:rPr lang="en-US" sz="1700" err="1"/>
              <a:t>SQLninja</a:t>
            </a:r>
          </a:p>
          <a:p>
            <a:pPr>
              <a:lnSpc>
                <a:spcPct val="90000"/>
              </a:lnSpc>
            </a:pPr>
            <a:r>
              <a:rPr lang="en-US" sz="1700"/>
              <a:t>BSQL hacker</a:t>
            </a:r>
          </a:p>
          <a:p>
            <a:pPr marL="0" indent="0">
              <a:lnSpc>
                <a:spcPct val="90000"/>
              </a:lnSpc>
              <a:buNone/>
            </a:pPr>
            <a:endParaRPr lang="en-US" sz="1700"/>
          </a:p>
          <a:p>
            <a:pPr marL="0" indent="0">
              <a:lnSpc>
                <a:spcPct val="90000"/>
              </a:lnSpc>
              <a:buNone/>
            </a:pPr>
            <a:r>
              <a:rPr lang="en-US" sz="1700"/>
              <a:t>There are more! These are just some popular ones.  If you've never used one before, start with </a:t>
            </a:r>
            <a:r>
              <a:rPr lang="en-US" sz="1700" err="1"/>
              <a:t>SQLMap</a:t>
            </a:r>
            <a:r>
              <a:rPr lang="en-US" sz="1700"/>
              <a:t>  </a:t>
            </a:r>
          </a:p>
          <a:p>
            <a:pPr>
              <a:lnSpc>
                <a:spcPct val="90000"/>
              </a:lnSpc>
            </a:pPr>
            <a:r>
              <a:rPr lang="en-US" sz="1700" b="1"/>
              <a:t>SAFE WEBSITES ONLY</a:t>
            </a:r>
            <a:endParaRPr lang="en-US" sz="1700"/>
          </a:p>
        </p:txBody>
      </p:sp>
      <p:pic>
        <p:nvPicPr>
          <p:cNvPr id="7" name="Picture 7" descr="Picture of a name tag says &amp;#34;Hello my name is &amp;#39; or 1=1 #">
            <a:extLst>
              <a:ext uri="{FF2B5EF4-FFF2-40B4-BE49-F238E27FC236}">
                <a16:creationId xmlns:a16="http://schemas.microsoft.com/office/drawing/2014/main" id="{EA9380DA-961E-4292-852B-13770A595308}"/>
              </a:ext>
            </a:extLst>
          </p:cNvPr>
          <p:cNvPicPr>
            <a:picLocks noChangeAspect="1"/>
          </p:cNvPicPr>
          <p:nvPr/>
        </p:nvPicPr>
        <p:blipFill>
          <a:blip r:embed="rId3"/>
          <a:stretch>
            <a:fillRect/>
          </a:stretch>
        </p:blipFill>
        <p:spPr>
          <a:xfrm>
            <a:off x="7534655" y="3041888"/>
            <a:ext cx="4008888" cy="2216835"/>
          </a:xfrm>
          <a:prstGeom prst="rect">
            <a:avLst/>
          </a:prstGeom>
          <a:effectLst>
            <a:outerShdw blurRad="50800" dist="38100" dir="5400000" algn="t" rotWithShape="0">
              <a:prstClr val="black">
                <a:alpha val="43000"/>
              </a:prstClr>
            </a:outerShdw>
          </a:effectLst>
        </p:spPr>
      </p:pic>
      <p:sp>
        <p:nvSpPr>
          <p:cNvPr id="6" name="TextBox 5">
            <a:extLst>
              <a:ext uri="{FF2B5EF4-FFF2-40B4-BE49-F238E27FC236}">
                <a16:creationId xmlns:a16="http://schemas.microsoft.com/office/drawing/2014/main" id="{C0027508-EFA1-4367-96C6-CB7A9AB2326E}"/>
              </a:ext>
            </a:extLst>
          </p:cNvPr>
          <p:cNvSpPr txBox="1"/>
          <p:nvPr/>
        </p:nvSpPr>
        <p:spPr>
          <a:xfrm>
            <a:off x="9109494" y="45231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5159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F910-582F-4E58-92CC-0F0428A708E8}"/>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85DCB8E9-AA75-4668-9D95-87CA7F7AEE68}"/>
              </a:ext>
            </a:extLst>
          </p:cNvPr>
          <p:cNvSpPr>
            <a:spLocks noGrp="1"/>
          </p:cNvSpPr>
          <p:nvPr>
            <p:ph idx="1"/>
          </p:nvPr>
        </p:nvSpPr>
        <p:spPr/>
        <p:txBody>
          <a:bodyPr vert="horz" lIns="91440" tIns="45720" rIns="91440" bIns="45720" rtlCol="0" anchor="t">
            <a:normAutofit/>
          </a:bodyPr>
          <a:lstStyle/>
          <a:p>
            <a:pPr marL="0" indent="0">
              <a:buNone/>
            </a:pPr>
            <a:endParaRPr lang="en-US" dirty="0">
              <a:ea typeface="+mj-lt"/>
              <a:cs typeface="+mj-lt"/>
            </a:endParaRPr>
          </a:p>
          <a:p>
            <a:r>
              <a:rPr lang="en-US" dirty="0"/>
              <a:t>Register for </a:t>
            </a:r>
            <a:r>
              <a:rPr lang="en-US" dirty="0">
                <a:ea typeface="+mj-lt"/>
                <a:cs typeface="+mj-lt"/>
                <a:hlinkClick r:id="rId2"/>
              </a:rPr>
              <a:t>https://hack.me/</a:t>
            </a:r>
            <a:endParaRPr lang="en-US" dirty="0">
              <a:ea typeface="+mj-lt"/>
              <a:cs typeface="+mj-lt"/>
            </a:endParaRPr>
          </a:p>
          <a:p>
            <a:r>
              <a:rPr lang="en-US" dirty="0">
                <a:ea typeface="+mj-lt"/>
                <a:cs typeface="+mj-lt"/>
              </a:rPr>
              <a:t>Try Very Basic SQL Injection by </a:t>
            </a:r>
            <a:r>
              <a:rPr lang="en-US" dirty="0" err="1">
                <a:ea typeface="+mj-lt"/>
                <a:cs typeface="+mj-lt"/>
              </a:rPr>
              <a:t>davidstinemetze</a:t>
            </a:r>
          </a:p>
        </p:txBody>
      </p:sp>
      <p:pic>
        <p:nvPicPr>
          <p:cNvPr id="4" name="Picture 4" descr="XKCD comic about little Bobby Tables where the kid&amp;#39;s name is Robert &amp;#39;); DROP TABLES Students,-- ">
            <a:extLst>
              <a:ext uri="{FF2B5EF4-FFF2-40B4-BE49-F238E27FC236}">
                <a16:creationId xmlns:a16="http://schemas.microsoft.com/office/drawing/2014/main" id="{1BB3A580-0E74-426B-B1E8-4DC5E348E8B0}"/>
              </a:ext>
            </a:extLst>
          </p:cNvPr>
          <p:cNvPicPr>
            <a:picLocks noChangeAspect="1"/>
          </p:cNvPicPr>
          <p:nvPr/>
        </p:nvPicPr>
        <p:blipFill>
          <a:blip r:embed="rId3"/>
          <a:stretch>
            <a:fillRect/>
          </a:stretch>
        </p:blipFill>
        <p:spPr>
          <a:xfrm>
            <a:off x="2395268" y="3435588"/>
            <a:ext cx="8292860" cy="2574749"/>
          </a:xfrm>
          <a:prstGeom prst="rect">
            <a:avLst/>
          </a:prstGeom>
        </p:spPr>
      </p:pic>
      <p:sp>
        <p:nvSpPr>
          <p:cNvPr id="6" name="TextBox 5">
            <a:extLst>
              <a:ext uri="{FF2B5EF4-FFF2-40B4-BE49-F238E27FC236}">
                <a16:creationId xmlns:a16="http://schemas.microsoft.com/office/drawing/2014/main" id="{975BC5CD-464B-42B6-BB7D-AA1A09FADD9D}"/>
              </a:ext>
            </a:extLst>
          </p:cNvPr>
          <p:cNvSpPr txBox="1"/>
          <p:nvPr/>
        </p:nvSpPr>
        <p:spPr>
          <a:xfrm>
            <a:off x="7944928" y="600398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4"/>
              </a:rPr>
              <a:t>https://xkcd.com/327/</a:t>
            </a:r>
            <a:endParaRPr lang="en-US">
              <a:ea typeface="+mn-lt"/>
              <a:cs typeface="+mn-lt"/>
            </a:endParaRPr>
          </a:p>
          <a:p>
            <a:pPr algn="l"/>
            <a:endParaRPr lang="en-US" dirty="0"/>
          </a:p>
        </p:txBody>
      </p:sp>
    </p:spTree>
    <p:extLst>
      <p:ext uri="{BB962C8B-B14F-4D97-AF65-F5344CB8AC3E}">
        <p14:creationId xmlns:p14="http://schemas.microsoft.com/office/powerpoint/2010/main" val="313341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5809-8D1E-4601-AE79-94C84093AB8A}"/>
              </a:ext>
            </a:extLst>
          </p:cNvPr>
          <p:cNvSpPr>
            <a:spLocks noGrp="1"/>
          </p:cNvSpPr>
          <p:nvPr>
            <p:ph type="title"/>
          </p:nvPr>
        </p:nvSpPr>
        <p:spPr>
          <a:xfrm>
            <a:off x="648930" y="629266"/>
            <a:ext cx="9252154" cy="1223983"/>
          </a:xfrm>
        </p:spPr>
        <p:txBody>
          <a:bodyPr>
            <a:normAutofit/>
          </a:bodyPr>
          <a:lstStyle/>
          <a:p>
            <a:r>
              <a:rPr lang="en-US" dirty="0"/>
              <a:t>Cross Site Scripting attacks (XSS)</a:t>
            </a:r>
          </a:p>
        </p:txBody>
      </p:sp>
      <p:sp>
        <p:nvSpPr>
          <p:cNvPr id="3" name="Content Placeholder 2">
            <a:extLst>
              <a:ext uri="{FF2B5EF4-FFF2-40B4-BE49-F238E27FC236}">
                <a16:creationId xmlns:a16="http://schemas.microsoft.com/office/drawing/2014/main" id="{CABB78B7-F329-42B7-A9BB-9E62F3D35C6C}"/>
              </a:ext>
            </a:extLst>
          </p:cNvPr>
          <p:cNvSpPr>
            <a:spLocks noGrp="1"/>
          </p:cNvSpPr>
          <p:nvPr>
            <p:ph idx="1"/>
          </p:nvPr>
        </p:nvSpPr>
        <p:spPr>
          <a:xfrm>
            <a:off x="1103311" y="2052214"/>
            <a:ext cx="5965394" cy="4196185"/>
          </a:xfrm>
        </p:spPr>
        <p:txBody>
          <a:bodyPr vert="horz" lIns="91440" tIns="45720" rIns="91440" bIns="45720" rtlCol="0">
            <a:normAutofit/>
          </a:bodyPr>
          <a:lstStyle/>
          <a:p>
            <a:pPr>
              <a:lnSpc>
                <a:spcPct val="90000"/>
              </a:lnSpc>
            </a:pPr>
            <a:r>
              <a:rPr lang="en-US" sz="1700"/>
              <a:t>Malicious scripts injected into trusted webpages</a:t>
            </a:r>
          </a:p>
          <a:p>
            <a:pPr>
              <a:lnSpc>
                <a:spcPct val="90000"/>
              </a:lnSpc>
            </a:pPr>
            <a:r>
              <a:rPr lang="en-US" sz="1700"/>
              <a:t>Attacker uses a web app to send the malicious code</a:t>
            </a:r>
          </a:p>
          <a:p>
            <a:pPr>
              <a:lnSpc>
                <a:spcPct val="90000"/>
              </a:lnSpc>
            </a:pPr>
            <a:r>
              <a:rPr lang="en-US" sz="1700"/>
              <a:t>Flaws that make this possible is anywhere you allow user input without validation, sanitization or encoding.</a:t>
            </a:r>
          </a:p>
          <a:p>
            <a:pPr>
              <a:lnSpc>
                <a:spcPct val="90000"/>
              </a:lnSpc>
            </a:pPr>
            <a:r>
              <a:rPr lang="en-US" sz="1700"/>
              <a:t>Can be done through web requests</a:t>
            </a:r>
          </a:p>
          <a:p>
            <a:pPr>
              <a:lnSpc>
                <a:spcPct val="90000"/>
              </a:lnSpc>
            </a:pPr>
            <a:r>
              <a:rPr lang="en-US" sz="1700"/>
              <a:t>Can be done when data is in dynamic content sent to a webpage</a:t>
            </a:r>
          </a:p>
          <a:p>
            <a:pPr lvl="1">
              <a:lnSpc>
                <a:spcPct val="90000"/>
              </a:lnSpc>
            </a:pPr>
            <a:r>
              <a:rPr lang="en-US" sz="1700"/>
              <a:t>Such as malicious ads on websites</a:t>
            </a:r>
          </a:p>
          <a:p>
            <a:pPr lvl="1">
              <a:lnSpc>
                <a:spcPct val="90000"/>
              </a:lnSpc>
            </a:pPr>
            <a:r>
              <a:rPr lang="en-US" sz="1700"/>
              <a:t>Malicious code could be JavaScript, HTML, Flash or any other executable code</a:t>
            </a:r>
          </a:p>
        </p:txBody>
      </p:sp>
      <p:pic>
        <p:nvPicPr>
          <p:cNvPr id="4" name="Picture 4" descr="Meme of Doge says &amp;#34;Much XSS very fail so scare concern&amp;#34;">
            <a:extLst>
              <a:ext uri="{FF2B5EF4-FFF2-40B4-BE49-F238E27FC236}">
                <a16:creationId xmlns:a16="http://schemas.microsoft.com/office/drawing/2014/main" id="{5273B057-7138-4853-90BA-641A68742699}"/>
              </a:ext>
            </a:extLst>
          </p:cNvPr>
          <p:cNvPicPr>
            <a:picLocks noChangeAspect="1"/>
          </p:cNvPicPr>
          <p:nvPr/>
        </p:nvPicPr>
        <p:blipFill>
          <a:blip r:embed="rId3"/>
          <a:stretch>
            <a:fillRect/>
          </a:stretch>
        </p:blipFill>
        <p:spPr>
          <a:xfrm>
            <a:off x="7534655" y="2205995"/>
            <a:ext cx="4008888" cy="388862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67068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971A-C133-424E-AF5E-BD9CBF70647A}"/>
              </a:ext>
            </a:extLst>
          </p:cNvPr>
          <p:cNvSpPr>
            <a:spLocks noGrp="1"/>
          </p:cNvSpPr>
          <p:nvPr>
            <p:ph type="title"/>
          </p:nvPr>
        </p:nvSpPr>
        <p:spPr/>
        <p:txBody>
          <a:bodyPr/>
          <a:lstStyle/>
          <a:p>
            <a:r>
              <a:rPr lang="en-US" dirty="0"/>
              <a:t>XSS basics</a:t>
            </a:r>
          </a:p>
        </p:txBody>
      </p:sp>
      <p:sp>
        <p:nvSpPr>
          <p:cNvPr id="3" name="Content Placeholder 2">
            <a:extLst>
              <a:ext uri="{FF2B5EF4-FFF2-40B4-BE49-F238E27FC236}">
                <a16:creationId xmlns:a16="http://schemas.microsoft.com/office/drawing/2014/main" id="{540B41F8-E5C9-4C71-8B77-BFB92415B5C2}"/>
              </a:ext>
            </a:extLst>
          </p:cNvPr>
          <p:cNvSpPr>
            <a:spLocks noGrp="1"/>
          </p:cNvSpPr>
          <p:nvPr>
            <p:ph idx="1"/>
          </p:nvPr>
        </p:nvSpPr>
        <p:spPr/>
        <p:txBody>
          <a:bodyPr vert="horz" lIns="91440" tIns="45720" rIns="91440" bIns="45720" rtlCol="0" anchor="t">
            <a:normAutofit fontScale="92500" lnSpcReduction="10000"/>
          </a:bodyPr>
          <a:lstStyle/>
          <a:p>
            <a:r>
              <a:rPr lang="en-US" dirty="0"/>
              <a:t>Stored XSS</a:t>
            </a:r>
          </a:p>
          <a:p>
            <a:pPr lvl="1"/>
            <a:r>
              <a:rPr lang="en-US" dirty="0"/>
              <a:t>Malicious code is stored on target server</a:t>
            </a:r>
          </a:p>
          <a:p>
            <a:pPr lvl="1"/>
            <a:r>
              <a:rPr lang="en-US" dirty="0"/>
              <a:t>Such as save in a database, message forum, visitor log or comment field</a:t>
            </a:r>
          </a:p>
          <a:p>
            <a:pPr lvl="1"/>
            <a:r>
              <a:rPr lang="en-US" dirty="0"/>
              <a:t>Also known as Persistent XSS</a:t>
            </a:r>
          </a:p>
          <a:p>
            <a:r>
              <a:rPr lang="en-US" dirty="0"/>
              <a:t>Reflected XSS</a:t>
            </a:r>
          </a:p>
          <a:p>
            <a:pPr lvl="1"/>
            <a:r>
              <a:rPr lang="en-US" dirty="0"/>
              <a:t>Code is reflected off a web server</a:t>
            </a:r>
          </a:p>
          <a:p>
            <a:pPr lvl="1"/>
            <a:r>
              <a:rPr lang="en-US" dirty="0"/>
              <a:t>Such as an error message, search result or other responses that include some of the input</a:t>
            </a:r>
          </a:p>
          <a:p>
            <a:pPr lvl="1"/>
            <a:r>
              <a:rPr lang="en-US" dirty="0"/>
              <a:t>Delivered to victims using things like email messages or going to another website. </a:t>
            </a:r>
          </a:p>
          <a:p>
            <a:pPr lvl="1"/>
            <a:r>
              <a:rPr lang="en-US" dirty="0"/>
              <a:t>If you're tricked into clicking on a bad link the injected code travels from the bad website back to your browser. Code was "trusted" so your browser executes it</a:t>
            </a:r>
          </a:p>
        </p:txBody>
      </p:sp>
    </p:spTree>
    <p:extLst>
      <p:ext uri="{BB962C8B-B14F-4D97-AF65-F5344CB8AC3E}">
        <p14:creationId xmlns:p14="http://schemas.microsoft.com/office/powerpoint/2010/main" val="9924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1A38-E481-4846-9E6F-FDEB3D05E1CB}"/>
              </a:ext>
            </a:extLst>
          </p:cNvPr>
          <p:cNvSpPr>
            <a:spLocks noGrp="1"/>
          </p:cNvSpPr>
          <p:nvPr>
            <p:ph type="title"/>
          </p:nvPr>
        </p:nvSpPr>
        <p:spPr>
          <a:xfrm>
            <a:off x="648930" y="629266"/>
            <a:ext cx="9252154" cy="1223983"/>
          </a:xfrm>
        </p:spPr>
        <p:txBody>
          <a:bodyPr>
            <a:normAutofit/>
          </a:bodyPr>
          <a:lstStyle/>
          <a:p>
            <a:r>
              <a:rPr lang="en-US" dirty="0"/>
              <a:t>XSS cont.</a:t>
            </a:r>
          </a:p>
        </p:txBody>
      </p:sp>
      <p:sp>
        <p:nvSpPr>
          <p:cNvPr id="3" name="Content Placeholder 2">
            <a:extLst>
              <a:ext uri="{FF2B5EF4-FFF2-40B4-BE49-F238E27FC236}">
                <a16:creationId xmlns:a16="http://schemas.microsoft.com/office/drawing/2014/main" id="{1F4A0029-FD7E-40E9-87DA-E50A578B72A7}"/>
              </a:ext>
            </a:extLst>
          </p:cNvPr>
          <p:cNvSpPr>
            <a:spLocks noGrp="1"/>
          </p:cNvSpPr>
          <p:nvPr>
            <p:ph idx="1"/>
          </p:nvPr>
        </p:nvSpPr>
        <p:spPr>
          <a:xfrm>
            <a:off x="1103311" y="2052214"/>
            <a:ext cx="4338409" cy="4196185"/>
          </a:xfrm>
        </p:spPr>
        <p:txBody>
          <a:bodyPr vert="horz" lIns="91440" tIns="45720" rIns="91440" bIns="45720" rtlCol="0">
            <a:normAutofit/>
          </a:bodyPr>
          <a:lstStyle/>
          <a:p>
            <a:r>
              <a:rPr lang="en-US" dirty="0">
                <a:ea typeface="+mj-lt"/>
                <a:cs typeface="+mj-lt"/>
              </a:rPr>
              <a:t>XSS vulnerabilities are hard to find because you need to securely review all the code  and look for where input from an HTTP request could make its way to HTML output</a:t>
            </a:r>
          </a:p>
          <a:p>
            <a:r>
              <a:rPr lang="en-US" dirty="0">
                <a:ea typeface="+mj-lt"/>
                <a:cs typeface="+mj-lt"/>
              </a:rPr>
              <a:t>Many HTML tags can transmit bad </a:t>
            </a:r>
            <a:r>
              <a:rPr lang="en-US" dirty="0" err="1">
                <a:ea typeface="+mj-lt"/>
                <a:cs typeface="+mj-lt"/>
              </a:rPr>
              <a:t>Javascript</a:t>
            </a:r>
            <a:endParaRPr lang="en-US" dirty="0">
              <a:ea typeface="+mj-lt"/>
              <a:cs typeface="+mj-lt"/>
            </a:endParaRPr>
          </a:p>
          <a:p>
            <a:r>
              <a:rPr lang="en-US" dirty="0">
                <a:ea typeface="+mj-lt"/>
                <a:cs typeface="+mj-lt"/>
              </a:rPr>
              <a:t>Nessus (Not free) and </a:t>
            </a:r>
            <a:r>
              <a:rPr lang="en-US" dirty="0" err="1">
                <a:ea typeface="+mj-lt"/>
                <a:cs typeface="+mj-lt"/>
              </a:rPr>
              <a:t>Nikto</a:t>
            </a:r>
            <a:r>
              <a:rPr lang="en-US" dirty="0">
                <a:ea typeface="+mj-lt"/>
                <a:cs typeface="+mj-lt"/>
              </a:rPr>
              <a:t> (free) can scan for surface vulnerabilities</a:t>
            </a:r>
          </a:p>
          <a:p>
            <a:endParaRPr lang="en-US" dirty="0"/>
          </a:p>
        </p:txBody>
      </p:sp>
      <p:pic>
        <p:nvPicPr>
          <p:cNvPr id="4" name="Picture 4" descr="Meme from Harry Potter of Prof asking the 3 main characters why it&amp;#39;s always them but in this case it&amp;#39;s of OWASP asking Broken Access Control, SQL and XSS why is it always you three">
            <a:extLst>
              <a:ext uri="{FF2B5EF4-FFF2-40B4-BE49-F238E27FC236}">
                <a16:creationId xmlns:a16="http://schemas.microsoft.com/office/drawing/2014/main" id="{A2AC8386-2E1B-4403-AB1C-A12155C2B974}"/>
              </a:ext>
            </a:extLst>
          </p:cNvPr>
          <p:cNvPicPr>
            <a:picLocks noChangeAspect="1"/>
          </p:cNvPicPr>
          <p:nvPr/>
        </p:nvPicPr>
        <p:blipFill>
          <a:blip r:embed="rId3"/>
          <a:stretch>
            <a:fillRect/>
          </a:stretch>
        </p:blipFill>
        <p:spPr>
          <a:xfrm>
            <a:off x="6254543" y="2052213"/>
            <a:ext cx="5126373"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563262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463F-7620-4788-8D6A-7610FF805337}"/>
              </a:ext>
            </a:extLst>
          </p:cNvPr>
          <p:cNvSpPr>
            <a:spLocks noGrp="1"/>
          </p:cNvSpPr>
          <p:nvPr>
            <p:ph type="title"/>
          </p:nvPr>
        </p:nvSpPr>
        <p:spPr/>
        <p:txBody>
          <a:bodyPr/>
          <a:lstStyle/>
          <a:p>
            <a:r>
              <a:rPr lang="en-US" dirty="0" err="1"/>
              <a:t>Nikto</a:t>
            </a:r>
            <a:r>
              <a:rPr lang="en-US" dirty="0"/>
              <a:t> Example</a:t>
            </a:r>
          </a:p>
        </p:txBody>
      </p:sp>
      <p:pic>
        <p:nvPicPr>
          <p:cNvPr id="4" name="Picture 4" descr="Screenshot showing how to use Nikto">
            <a:extLst>
              <a:ext uri="{FF2B5EF4-FFF2-40B4-BE49-F238E27FC236}">
                <a16:creationId xmlns:a16="http://schemas.microsoft.com/office/drawing/2014/main" id="{A515057F-EAA0-4E23-A4E5-F155CBEB843A}"/>
              </a:ext>
            </a:extLst>
          </p:cNvPr>
          <p:cNvPicPr>
            <a:picLocks noGrp="1" noChangeAspect="1"/>
          </p:cNvPicPr>
          <p:nvPr>
            <p:ph idx="1"/>
          </p:nvPr>
        </p:nvPicPr>
        <p:blipFill>
          <a:blip r:embed="rId2"/>
          <a:stretch>
            <a:fillRect/>
          </a:stretch>
        </p:blipFill>
        <p:spPr>
          <a:xfrm>
            <a:off x="398821" y="2116955"/>
            <a:ext cx="11261295" cy="4081784"/>
          </a:xfrm>
        </p:spPr>
      </p:pic>
    </p:spTree>
    <p:extLst>
      <p:ext uri="{BB962C8B-B14F-4D97-AF65-F5344CB8AC3E}">
        <p14:creationId xmlns:p14="http://schemas.microsoft.com/office/powerpoint/2010/main" val="625524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1089-925B-4A81-B548-D006EFA0C876}"/>
              </a:ext>
            </a:extLst>
          </p:cNvPr>
          <p:cNvSpPr>
            <a:spLocks noGrp="1"/>
          </p:cNvSpPr>
          <p:nvPr>
            <p:ph type="title"/>
          </p:nvPr>
        </p:nvSpPr>
        <p:spPr>
          <a:xfrm>
            <a:off x="648930" y="629266"/>
            <a:ext cx="9252154" cy="1223983"/>
          </a:xfrm>
        </p:spPr>
        <p:txBody>
          <a:bodyPr>
            <a:normAutofit/>
          </a:bodyPr>
          <a:lstStyle/>
          <a:p>
            <a:r>
              <a:rPr lang="en-US" dirty="0"/>
              <a:t>How to protect against XSS</a:t>
            </a:r>
          </a:p>
        </p:txBody>
      </p:sp>
      <p:sp>
        <p:nvSpPr>
          <p:cNvPr id="3" name="Content Placeholder 2">
            <a:extLst>
              <a:ext uri="{FF2B5EF4-FFF2-40B4-BE49-F238E27FC236}">
                <a16:creationId xmlns:a16="http://schemas.microsoft.com/office/drawing/2014/main" id="{C03400C8-12C6-4C14-AF2C-1F150B024CAE}"/>
              </a:ext>
            </a:extLst>
          </p:cNvPr>
          <p:cNvSpPr>
            <a:spLocks noGrp="1"/>
          </p:cNvSpPr>
          <p:nvPr>
            <p:ph idx="1"/>
          </p:nvPr>
        </p:nvSpPr>
        <p:spPr>
          <a:xfrm>
            <a:off x="1103311" y="2052214"/>
            <a:ext cx="4338409" cy="4196185"/>
          </a:xfrm>
        </p:spPr>
        <p:txBody>
          <a:bodyPr vert="horz" lIns="91440" tIns="45720" rIns="91440" bIns="45720" rtlCol="0" anchor="t">
            <a:normAutofit/>
          </a:bodyPr>
          <a:lstStyle/>
          <a:p>
            <a:r>
              <a:rPr lang="en-US" dirty="0">
                <a:ea typeface="+mj-lt"/>
                <a:cs typeface="+mj-lt"/>
                <a:hlinkClick r:id="rId3"/>
              </a:rPr>
              <a:t>https://web.archive.org/web/20220802143442/https://cheatsheetseries.owasp.org/cheatsheets/Cross_Site_Scripting_Prevention_Cheat_Sheet.html</a:t>
            </a:r>
            <a:endParaRPr lang="en-US">
              <a:ea typeface="+mj-lt"/>
              <a:cs typeface="+mj-lt"/>
            </a:endParaRPr>
          </a:p>
          <a:p>
            <a:pPr>
              <a:buClr>
                <a:srgbClr val="8AD0D6"/>
              </a:buClr>
            </a:pPr>
            <a:endParaRPr lang="en-US" dirty="0">
              <a:ea typeface="+mj-lt"/>
              <a:cs typeface="+mj-lt"/>
            </a:endParaRPr>
          </a:p>
          <a:p>
            <a:pPr>
              <a:buClr>
                <a:srgbClr val="8AD0D6"/>
              </a:buClr>
            </a:pPr>
            <a:r>
              <a:rPr lang="en-US" dirty="0">
                <a:ea typeface="+mj-lt"/>
                <a:cs typeface="+mj-lt"/>
              </a:rPr>
              <a:t>OWASP cheat sheet Index</a:t>
            </a:r>
          </a:p>
          <a:p>
            <a:pPr lvl="1">
              <a:buClr>
                <a:srgbClr val="8AD0D6"/>
              </a:buClr>
            </a:pPr>
            <a:r>
              <a:rPr lang="en-US" dirty="0">
                <a:ea typeface="+mj-lt"/>
                <a:cs typeface="+mj-lt"/>
                <a:hlinkClick r:id="rId4"/>
              </a:rPr>
              <a:t>https://cheatsheetseries.owasp.org/Glossary.html</a:t>
            </a:r>
            <a:r>
              <a:rPr lang="en-US" dirty="0">
                <a:ea typeface="+mj-lt"/>
                <a:cs typeface="+mj-lt"/>
              </a:rPr>
              <a:t> </a:t>
            </a:r>
          </a:p>
        </p:txBody>
      </p:sp>
      <p:pic>
        <p:nvPicPr>
          <p:cNvPr id="4" name="Picture 4" descr="Comic joking about making all devices secure by turning them all off. ">
            <a:extLst>
              <a:ext uri="{FF2B5EF4-FFF2-40B4-BE49-F238E27FC236}">
                <a16:creationId xmlns:a16="http://schemas.microsoft.com/office/drawing/2014/main" id="{F5BF703A-A99A-49E5-9631-6B1B9F09B459}"/>
              </a:ext>
            </a:extLst>
          </p:cNvPr>
          <p:cNvPicPr>
            <a:picLocks noChangeAspect="1"/>
          </p:cNvPicPr>
          <p:nvPr/>
        </p:nvPicPr>
        <p:blipFill>
          <a:blip r:embed="rId5"/>
          <a:stretch>
            <a:fillRect/>
          </a:stretch>
        </p:blipFill>
        <p:spPr>
          <a:xfrm>
            <a:off x="6219473" y="2052213"/>
            <a:ext cx="5196513"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3164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2440-7AD7-4BF2-8D6E-A41222CCC806}"/>
              </a:ext>
            </a:extLst>
          </p:cNvPr>
          <p:cNvSpPr>
            <a:spLocks noGrp="1"/>
          </p:cNvSpPr>
          <p:nvPr>
            <p:ph type="title"/>
          </p:nvPr>
        </p:nvSpPr>
        <p:spPr>
          <a:xfrm>
            <a:off x="648930" y="629266"/>
            <a:ext cx="9252154" cy="1223983"/>
          </a:xfrm>
        </p:spPr>
        <p:txBody>
          <a:bodyPr>
            <a:normAutofit/>
          </a:bodyPr>
          <a:lstStyle/>
          <a:p>
            <a:r>
              <a:rPr lang="en-US" dirty="0"/>
              <a:t>What is web exploitation</a:t>
            </a:r>
          </a:p>
        </p:txBody>
      </p:sp>
      <p:sp>
        <p:nvSpPr>
          <p:cNvPr id="3" name="Content Placeholder 2">
            <a:extLst>
              <a:ext uri="{FF2B5EF4-FFF2-40B4-BE49-F238E27FC236}">
                <a16:creationId xmlns:a16="http://schemas.microsoft.com/office/drawing/2014/main" id="{9A502D61-E53A-409F-9AFC-332BBACAE78F}"/>
              </a:ext>
            </a:extLst>
          </p:cNvPr>
          <p:cNvSpPr>
            <a:spLocks noGrp="1"/>
          </p:cNvSpPr>
          <p:nvPr>
            <p:ph idx="1"/>
          </p:nvPr>
        </p:nvSpPr>
        <p:spPr>
          <a:xfrm>
            <a:off x="1103311" y="2052214"/>
            <a:ext cx="4338409" cy="4196185"/>
          </a:xfrm>
        </p:spPr>
        <p:txBody>
          <a:bodyPr vert="horz" lIns="91440" tIns="45720" rIns="91440" bIns="45720" rtlCol="0">
            <a:normAutofit/>
          </a:bodyPr>
          <a:lstStyle/>
          <a:p>
            <a:r>
              <a:rPr lang="en-US" dirty="0"/>
              <a:t>When you find a vulnerability in a website to take advantage of to make the website do something it shouldn't</a:t>
            </a:r>
          </a:p>
          <a:p>
            <a:r>
              <a:rPr lang="en-US" dirty="0"/>
              <a:t>Most vulnerabilities are found by automated means and tools, not doing things by hand</a:t>
            </a:r>
          </a:p>
          <a:p>
            <a:pPr lvl="1"/>
            <a:r>
              <a:rPr lang="en-US" dirty="0"/>
              <a:t>However! There are some trials you can do looking at things like URL manipulation that you can play with by hand easily.</a:t>
            </a:r>
          </a:p>
        </p:txBody>
      </p:sp>
      <p:pic>
        <p:nvPicPr>
          <p:cNvPr id="4" name="Picture 4" descr="Meme of Fry from Futurama says &amp;#34;So you say you want application security but you don&amp;#39;t want to test your code&amp;#34;">
            <a:extLst>
              <a:ext uri="{FF2B5EF4-FFF2-40B4-BE49-F238E27FC236}">
                <a16:creationId xmlns:a16="http://schemas.microsoft.com/office/drawing/2014/main" id="{8A602F7F-56A0-406D-9962-518DE3154698}"/>
              </a:ext>
            </a:extLst>
          </p:cNvPr>
          <p:cNvPicPr>
            <a:picLocks noChangeAspect="1"/>
          </p:cNvPicPr>
          <p:nvPr/>
        </p:nvPicPr>
        <p:blipFill>
          <a:blip r:embed="rId3"/>
          <a:stretch>
            <a:fillRect/>
          </a:stretch>
        </p:blipFill>
        <p:spPr>
          <a:xfrm>
            <a:off x="6091916" y="2099131"/>
            <a:ext cx="5451627" cy="410234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264469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A577-E847-4422-A1C8-CC1CC13153C7}"/>
              </a:ext>
            </a:extLst>
          </p:cNvPr>
          <p:cNvSpPr>
            <a:spLocks noGrp="1"/>
          </p:cNvSpPr>
          <p:nvPr>
            <p:ph type="title"/>
          </p:nvPr>
        </p:nvSpPr>
        <p:spPr>
          <a:xfrm>
            <a:off x="648930" y="629266"/>
            <a:ext cx="9252154" cy="1223983"/>
          </a:xfrm>
        </p:spPr>
        <p:txBody>
          <a:bodyPr>
            <a:normAutofit/>
          </a:bodyPr>
          <a:lstStyle/>
          <a:p>
            <a:r>
              <a:rPr lang="en-US" dirty="0"/>
              <a:t>Activity</a:t>
            </a:r>
          </a:p>
        </p:txBody>
      </p:sp>
      <p:sp>
        <p:nvSpPr>
          <p:cNvPr id="3" name="Content Placeholder 2">
            <a:extLst>
              <a:ext uri="{FF2B5EF4-FFF2-40B4-BE49-F238E27FC236}">
                <a16:creationId xmlns:a16="http://schemas.microsoft.com/office/drawing/2014/main" id="{91E36BF0-B887-4511-8B0B-F5747CA87BAB}"/>
              </a:ext>
            </a:extLst>
          </p:cNvPr>
          <p:cNvSpPr>
            <a:spLocks noGrp="1"/>
          </p:cNvSpPr>
          <p:nvPr>
            <p:ph idx="1"/>
          </p:nvPr>
        </p:nvSpPr>
        <p:spPr>
          <a:xfrm>
            <a:off x="1103311" y="2052214"/>
            <a:ext cx="4338409" cy="4196185"/>
          </a:xfrm>
        </p:spPr>
        <p:txBody>
          <a:bodyPr vert="horz" lIns="91440" tIns="45720" rIns="91440" bIns="45720" rtlCol="0">
            <a:normAutofit/>
          </a:bodyPr>
          <a:lstStyle/>
          <a:p>
            <a:r>
              <a:rPr lang="en-US" dirty="0"/>
              <a:t>Try out a XSS attack on </a:t>
            </a:r>
            <a:r>
              <a:rPr lang="en-US" dirty="0">
                <a:ea typeface="+mj-lt"/>
                <a:cs typeface="+mj-lt"/>
                <a:hlinkClick r:id="rId3"/>
              </a:rPr>
              <a:t>https://xss-game.appspot.com/</a:t>
            </a:r>
            <a:endParaRPr lang="en-US">
              <a:ea typeface="+mj-lt"/>
              <a:cs typeface="+mj-lt"/>
            </a:endParaRPr>
          </a:p>
        </p:txBody>
      </p:sp>
      <p:pic>
        <p:nvPicPr>
          <p:cNvPr id="4" name="Picture 4" descr="Cat with derp face says &amp;#34;Cross Site Scripting Attack&amp;#34;">
            <a:extLst>
              <a:ext uri="{FF2B5EF4-FFF2-40B4-BE49-F238E27FC236}">
                <a16:creationId xmlns:a16="http://schemas.microsoft.com/office/drawing/2014/main" id="{E15E8AB7-F6E9-469D-B159-E087FB9EC96C}"/>
              </a:ext>
            </a:extLst>
          </p:cNvPr>
          <p:cNvPicPr>
            <a:picLocks noChangeAspect="1"/>
          </p:cNvPicPr>
          <p:nvPr/>
        </p:nvPicPr>
        <p:blipFill rotWithShape="1">
          <a:blip r:embed="rId4"/>
          <a:srcRect r="1806"/>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09649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6408-40AD-4E72-8520-59404236B0B4}"/>
              </a:ext>
            </a:extLst>
          </p:cNvPr>
          <p:cNvSpPr>
            <a:spLocks noGrp="1"/>
          </p:cNvSpPr>
          <p:nvPr>
            <p:ph type="title"/>
          </p:nvPr>
        </p:nvSpPr>
        <p:spPr>
          <a:xfrm>
            <a:off x="648930" y="629266"/>
            <a:ext cx="9252154" cy="1223983"/>
          </a:xfrm>
        </p:spPr>
        <p:txBody>
          <a:bodyPr>
            <a:normAutofit/>
          </a:bodyPr>
          <a:lstStyle/>
          <a:p>
            <a:r>
              <a:rPr lang="en-US" sz="3900"/>
              <a:t>Website frameworks and templates</a:t>
            </a:r>
          </a:p>
        </p:txBody>
      </p:sp>
      <p:sp>
        <p:nvSpPr>
          <p:cNvPr id="3" name="Content Placeholder 2">
            <a:extLst>
              <a:ext uri="{FF2B5EF4-FFF2-40B4-BE49-F238E27FC236}">
                <a16:creationId xmlns:a16="http://schemas.microsoft.com/office/drawing/2014/main" id="{97D51EDB-C43D-4A91-BFB4-07C135BEDDB4}"/>
              </a:ext>
            </a:extLst>
          </p:cNvPr>
          <p:cNvSpPr>
            <a:spLocks noGrp="1"/>
          </p:cNvSpPr>
          <p:nvPr>
            <p:ph idx="1"/>
          </p:nvPr>
        </p:nvSpPr>
        <p:spPr>
          <a:xfrm>
            <a:off x="1103311" y="2052214"/>
            <a:ext cx="5965394" cy="4196185"/>
          </a:xfrm>
        </p:spPr>
        <p:txBody>
          <a:bodyPr vert="horz" lIns="91440" tIns="45720" rIns="91440" bIns="45720" rtlCol="0">
            <a:normAutofit/>
          </a:bodyPr>
          <a:lstStyle/>
          <a:p>
            <a:r>
              <a:rPr lang="en-US" dirty="0" err="1"/>
              <a:t>Wordpress</a:t>
            </a:r>
            <a:endParaRPr lang="en-US" dirty="0"/>
          </a:p>
          <a:p>
            <a:r>
              <a:rPr lang="en-US" dirty="0"/>
              <a:t>3rd party templates (Wix, </a:t>
            </a:r>
            <a:r>
              <a:rPr lang="en-US" dirty="0" err="1"/>
              <a:t>squarespace</a:t>
            </a:r>
            <a:r>
              <a:rPr lang="en-US" dirty="0"/>
              <a:t>...)</a:t>
            </a:r>
          </a:p>
          <a:p>
            <a:r>
              <a:rPr lang="en-US" dirty="0"/>
              <a:t>Plugins</a:t>
            </a:r>
          </a:p>
          <a:p>
            <a:r>
              <a:rPr lang="en-US" dirty="0"/>
              <a:t>If you aren't a full time web developer think about taking advantage of the tools available.  Everything has vulnerabilities.  Languages, frameworks, everything.  It's more important to do security basics on a website then it is to DIY everything.  And it's important to test your websites and see what a hacker would see. </a:t>
            </a:r>
          </a:p>
          <a:p>
            <a:endParaRPr lang="en-US" dirty="0"/>
          </a:p>
        </p:txBody>
      </p:sp>
      <p:pic>
        <p:nvPicPr>
          <p:cNvPr id="4" name="Picture 4" descr="Meme of Emperor Palpatine says &amp;#34;Welcome to the Client Side&amp;#34;">
            <a:extLst>
              <a:ext uri="{FF2B5EF4-FFF2-40B4-BE49-F238E27FC236}">
                <a16:creationId xmlns:a16="http://schemas.microsoft.com/office/drawing/2014/main" id="{84C1F315-FC1D-4D6D-8B9F-29DB1F83CDAB}"/>
              </a:ext>
            </a:extLst>
          </p:cNvPr>
          <p:cNvPicPr>
            <a:picLocks noChangeAspect="1"/>
          </p:cNvPicPr>
          <p:nvPr/>
        </p:nvPicPr>
        <p:blipFill>
          <a:blip r:embed="rId3"/>
          <a:stretch>
            <a:fillRect/>
          </a:stretch>
        </p:blipFill>
        <p:spPr>
          <a:xfrm>
            <a:off x="7953331" y="2052213"/>
            <a:ext cx="3171535"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98322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1332-BC41-4F8C-8350-F8F4B1B0F26E}"/>
              </a:ext>
            </a:extLst>
          </p:cNvPr>
          <p:cNvSpPr>
            <a:spLocks noGrp="1"/>
          </p:cNvSpPr>
          <p:nvPr>
            <p:ph type="title"/>
          </p:nvPr>
        </p:nvSpPr>
        <p:spPr/>
        <p:txBody>
          <a:bodyPr/>
          <a:lstStyle/>
          <a:p>
            <a:r>
              <a:rPr lang="en-US" dirty="0"/>
              <a:t>Basics of website hacking</a:t>
            </a:r>
          </a:p>
        </p:txBody>
      </p:sp>
      <p:sp>
        <p:nvSpPr>
          <p:cNvPr id="3" name="Content Placeholder 2">
            <a:extLst>
              <a:ext uri="{FF2B5EF4-FFF2-40B4-BE49-F238E27FC236}">
                <a16:creationId xmlns:a16="http://schemas.microsoft.com/office/drawing/2014/main" id="{9B4752FA-633F-4C37-95D6-9F411F293BB0}"/>
              </a:ext>
            </a:extLst>
          </p:cNvPr>
          <p:cNvSpPr>
            <a:spLocks noGrp="1"/>
          </p:cNvSpPr>
          <p:nvPr>
            <p:ph idx="1"/>
          </p:nvPr>
        </p:nvSpPr>
        <p:spPr/>
        <p:txBody>
          <a:bodyPr vert="horz" lIns="91440" tIns="45720" rIns="91440" bIns="45720" rtlCol="0" anchor="t">
            <a:normAutofit fontScale="77500" lnSpcReduction="20000"/>
          </a:bodyPr>
          <a:lstStyle/>
          <a:p>
            <a:r>
              <a:rPr lang="en-US" dirty="0"/>
              <a:t>HTML/CSS/</a:t>
            </a:r>
            <a:r>
              <a:rPr lang="en-US" dirty="0" err="1"/>
              <a:t>Javascript</a:t>
            </a:r>
            <a:r>
              <a:rPr lang="en-US" dirty="0"/>
              <a:t>/PHP code</a:t>
            </a:r>
          </a:p>
          <a:p>
            <a:pPr lvl="1"/>
            <a:r>
              <a:rPr lang="en-US" dirty="0"/>
              <a:t>Look at the code for the website</a:t>
            </a:r>
          </a:p>
          <a:p>
            <a:r>
              <a:rPr lang="en-US" dirty="0"/>
              <a:t>File structure </a:t>
            </a:r>
          </a:p>
          <a:p>
            <a:pPr lvl="1"/>
            <a:r>
              <a:rPr lang="en-US" dirty="0"/>
              <a:t>Can you see files you shouldn't? Layout of the server? Upload files? Permissions you shouldn't have?</a:t>
            </a:r>
            <a:endParaRPr lang="en-US"/>
          </a:p>
          <a:p>
            <a:r>
              <a:rPr lang="en-US" dirty="0"/>
              <a:t>URL attacks</a:t>
            </a:r>
          </a:p>
          <a:p>
            <a:pPr lvl="1"/>
            <a:r>
              <a:rPr lang="en-US" dirty="0"/>
              <a:t>Look at the URL, can you see any extensions? Files? What if you change the URL can you get somewhere you shouldn't be?</a:t>
            </a:r>
          </a:p>
          <a:p>
            <a:pPr>
              <a:buClr>
                <a:srgbClr val="8AD0D6"/>
              </a:buClr>
            </a:pPr>
            <a:r>
              <a:rPr lang="en-US" dirty="0">
                <a:ea typeface="+mj-lt"/>
                <a:cs typeface="+mj-lt"/>
              </a:rPr>
              <a:t>GET/POST attack by hand</a:t>
            </a:r>
          </a:p>
          <a:p>
            <a:pPr lvl="1"/>
            <a:r>
              <a:rPr lang="en-US" dirty="0">
                <a:ea typeface="+mj-lt"/>
                <a:cs typeface="+mj-lt"/>
                <a:hlinkClick r:id="rId2"/>
              </a:rPr>
              <a:t>http://example.com?login=abcd&amp;pass=dcba&amp;attempt=3</a:t>
            </a:r>
            <a:endParaRPr lang="en-US" dirty="0"/>
          </a:p>
          <a:p>
            <a:pPr lvl="1"/>
            <a:r>
              <a:rPr lang="en-US" dirty="0"/>
              <a:t>What is you change the attempt parameter?</a:t>
            </a:r>
          </a:p>
          <a:p>
            <a:pPr lvl="1"/>
            <a:r>
              <a:rPr lang="en-US" dirty="0"/>
              <a:t>POST, look at developer tools--&gt;Network--&gt; Record requests</a:t>
            </a:r>
          </a:p>
          <a:p>
            <a:pPr lvl="1">
              <a:buClr>
                <a:srgbClr val="8AD0D6"/>
              </a:buClr>
            </a:pPr>
            <a:r>
              <a:rPr lang="en-US" dirty="0">
                <a:ea typeface="+mj-lt"/>
                <a:cs typeface="+mj-lt"/>
                <a:hlinkClick r:id="rId3"/>
              </a:rPr>
              <a:t>https://owasp.org/www-community/attacks/csrf</a:t>
            </a:r>
            <a:r>
              <a:rPr lang="en-US" dirty="0">
                <a:ea typeface="+mj-lt"/>
                <a:cs typeface="+mj-lt"/>
              </a:rPr>
              <a:t> has a more detailed explanation at the bottom of the page</a:t>
            </a:r>
            <a:endParaRPr lang="en-US" dirty="0"/>
          </a:p>
          <a:p>
            <a:pPr lvl="1">
              <a:buClr>
                <a:srgbClr val="8AD0D6"/>
              </a:buClr>
            </a:pPr>
            <a:r>
              <a:rPr lang="en-US" dirty="0"/>
              <a:t>Related to HTTP Flood attacks </a:t>
            </a:r>
          </a:p>
          <a:p>
            <a:endParaRPr lang="en-US" dirty="0"/>
          </a:p>
        </p:txBody>
      </p:sp>
    </p:spTree>
    <p:extLst>
      <p:ext uri="{BB962C8B-B14F-4D97-AF65-F5344CB8AC3E}">
        <p14:creationId xmlns:p14="http://schemas.microsoft.com/office/powerpoint/2010/main" val="180707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B27B-1E80-491F-82BF-48EDCF72B846}"/>
              </a:ext>
            </a:extLst>
          </p:cNvPr>
          <p:cNvSpPr>
            <a:spLocks noGrp="1"/>
          </p:cNvSpPr>
          <p:nvPr>
            <p:ph type="title"/>
          </p:nvPr>
        </p:nvSpPr>
        <p:spPr/>
        <p:txBody>
          <a:bodyPr/>
          <a:lstStyle/>
          <a:p>
            <a:r>
              <a:rPr lang="en-US" dirty="0"/>
              <a:t>Basics of web hacking - Input field exploits</a:t>
            </a:r>
          </a:p>
        </p:txBody>
      </p:sp>
      <p:sp>
        <p:nvSpPr>
          <p:cNvPr id="3" name="Content Placeholder 2">
            <a:extLst>
              <a:ext uri="{FF2B5EF4-FFF2-40B4-BE49-F238E27FC236}">
                <a16:creationId xmlns:a16="http://schemas.microsoft.com/office/drawing/2014/main" id="{CD844633-D5C4-4996-A6CD-20E6C8614918}"/>
              </a:ext>
            </a:extLst>
          </p:cNvPr>
          <p:cNvSpPr>
            <a:spLocks noGrp="1"/>
          </p:cNvSpPr>
          <p:nvPr>
            <p:ph idx="1"/>
          </p:nvPr>
        </p:nvSpPr>
        <p:spPr/>
        <p:txBody>
          <a:bodyPr vert="horz" lIns="91440" tIns="45720" rIns="91440" bIns="45720" rtlCol="0" anchor="t">
            <a:normAutofit/>
          </a:bodyPr>
          <a:lstStyle/>
          <a:p>
            <a:r>
              <a:rPr lang="en-US" dirty="0"/>
              <a:t>Buffer overflow</a:t>
            </a:r>
          </a:p>
          <a:p>
            <a:r>
              <a:rPr lang="en-US" dirty="0"/>
              <a:t>Special characters</a:t>
            </a:r>
          </a:p>
          <a:p>
            <a:r>
              <a:rPr lang="en-US" dirty="0"/>
              <a:t>Poor access right configuration</a:t>
            </a:r>
          </a:p>
          <a:p>
            <a:r>
              <a:rPr lang="en-US" dirty="0"/>
              <a:t>Error messages that say too much</a:t>
            </a:r>
          </a:p>
          <a:p>
            <a:r>
              <a:rPr lang="en-US" dirty="0"/>
              <a:t>URL exploitation</a:t>
            </a:r>
          </a:p>
          <a:p>
            <a:pPr lvl="1"/>
            <a:r>
              <a:rPr lang="en-US" dirty="0"/>
              <a:t>Are there hidden unlinked to common pages or files?</a:t>
            </a:r>
          </a:p>
          <a:p>
            <a:pPr lvl="1"/>
            <a:r>
              <a:rPr lang="en-US" dirty="0"/>
              <a:t>If they use things like user=14 search=75 can we play with those numbers to run our own queries?</a:t>
            </a:r>
          </a:p>
        </p:txBody>
      </p:sp>
    </p:spTree>
    <p:extLst>
      <p:ext uri="{BB962C8B-B14F-4D97-AF65-F5344CB8AC3E}">
        <p14:creationId xmlns:p14="http://schemas.microsoft.com/office/powerpoint/2010/main" val="205118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194A-3923-4C72-AF70-8F540B9B09B6}"/>
              </a:ext>
            </a:extLst>
          </p:cNvPr>
          <p:cNvSpPr>
            <a:spLocks noGrp="1"/>
          </p:cNvSpPr>
          <p:nvPr>
            <p:ph type="title"/>
          </p:nvPr>
        </p:nvSpPr>
        <p:spPr>
          <a:xfrm>
            <a:off x="648930" y="629266"/>
            <a:ext cx="9252154" cy="1223983"/>
          </a:xfrm>
        </p:spPr>
        <p:txBody>
          <a:bodyPr>
            <a:normAutofit/>
          </a:bodyPr>
          <a:lstStyle/>
          <a:p>
            <a:r>
              <a:rPr lang="en-US" dirty="0"/>
              <a:t>Activity</a:t>
            </a:r>
          </a:p>
        </p:txBody>
      </p:sp>
      <p:pic>
        <p:nvPicPr>
          <p:cNvPr id="6" name="Picture 6" descr="Comic of an engineer and a designer joking about how the engineer is &amp;#34;A hacker&amp;#34; and the designer things it&amp;#39;s the matrix because they don&amp;#39;t understand CLI">
            <a:extLst>
              <a:ext uri="{FF2B5EF4-FFF2-40B4-BE49-F238E27FC236}">
                <a16:creationId xmlns:a16="http://schemas.microsoft.com/office/drawing/2014/main" id="{C0196EEF-C967-4A7A-A0E4-02A1503D0FEE}"/>
              </a:ext>
            </a:extLst>
          </p:cNvPr>
          <p:cNvPicPr>
            <a:picLocks noChangeAspect="1"/>
          </p:cNvPicPr>
          <p:nvPr/>
        </p:nvPicPr>
        <p:blipFill>
          <a:blip r:embed="rId3"/>
          <a:stretch>
            <a:fillRect/>
          </a:stretch>
        </p:blipFill>
        <p:spPr>
          <a:xfrm>
            <a:off x="1264636" y="2052213"/>
            <a:ext cx="4196185" cy="4196185"/>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737C5DFB-5CAF-47C3-A265-4068E5C76CB8}"/>
              </a:ext>
            </a:extLst>
          </p:cNvPr>
          <p:cNvSpPr>
            <a:spLocks noGrp="1"/>
          </p:cNvSpPr>
          <p:nvPr>
            <p:ph idx="1"/>
          </p:nvPr>
        </p:nvSpPr>
        <p:spPr>
          <a:xfrm>
            <a:off x="6575729" y="2052214"/>
            <a:ext cx="4415293" cy="4196185"/>
          </a:xfrm>
        </p:spPr>
        <p:txBody>
          <a:bodyPr vert="horz" lIns="91440" tIns="45720" rIns="91440" bIns="45720" rtlCol="0">
            <a:normAutofit/>
          </a:bodyPr>
          <a:lstStyle/>
          <a:p>
            <a:r>
              <a:rPr lang="en-US" dirty="0"/>
              <a:t>Hack this site!</a:t>
            </a:r>
          </a:p>
          <a:p>
            <a:r>
              <a:rPr lang="en-US" dirty="0">
                <a:ea typeface="+mj-lt"/>
                <a:cs typeface="+mj-lt"/>
                <a:hlinkClick r:id="rId4"/>
              </a:rPr>
              <a:t>https://www.hackthissite.org/register</a:t>
            </a:r>
          </a:p>
          <a:p>
            <a:r>
              <a:rPr lang="en-US" dirty="0"/>
              <a:t>Try a basic mission</a:t>
            </a:r>
          </a:p>
          <a:p>
            <a:pPr lvl="1"/>
            <a:r>
              <a:rPr lang="en-US"/>
              <a:t>Basic Missions require very basic HTML knowledge.  If you don't know HTML, try looking through the code, play with the URL, think basic, don't over work this. </a:t>
            </a:r>
            <a:endParaRPr lang="en-US" dirty="0"/>
          </a:p>
        </p:txBody>
      </p:sp>
    </p:spTree>
    <p:extLst>
      <p:ext uri="{BB962C8B-B14F-4D97-AF65-F5344CB8AC3E}">
        <p14:creationId xmlns:p14="http://schemas.microsoft.com/office/powerpoint/2010/main" val="359057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B75F-F175-4CAB-8BEB-3A2D5ED2B01A}"/>
              </a:ext>
            </a:extLst>
          </p:cNvPr>
          <p:cNvSpPr>
            <a:spLocks noGrp="1"/>
          </p:cNvSpPr>
          <p:nvPr>
            <p:ph type="title"/>
          </p:nvPr>
        </p:nvSpPr>
        <p:spPr>
          <a:xfrm>
            <a:off x="648930" y="629266"/>
            <a:ext cx="9252154" cy="1223983"/>
          </a:xfrm>
        </p:spPr>
        <p:txBody>
          <a:bodyPr>
            <a:normAutofit fontScale="90000"/>
          </a:bodyPr>
          <a:lstStyle/>
          <a:p>
            <a:r>
              <a:rPr lang="en-US" dirty="0"/>
              <a:t>Top 10 weaknesses in Websites (2022)</a:t>
            </a:r>
          </a:p>
        </p:txBody>
      </p:sp>
      <p:sp>
        <p:nvSpPr>
          <p:cNvPr id="3" name="Content Placeholder 2">
            <a:extLst>
              <a:ext uri="{FF2B5EF4-FFF2-40B4-BE49-F238E27FC236}">
                <a16:creationId xmlns:a16="http://schemas.microsoft.com/office/drawing/2014/main" id="{532AA382-D1C3-46B7-8290-349022723FD1}"/>
              </a:ext>
            </a:extLst>
          </p:cNvPr>
          <p:cNvSpPr>
            <a:spLocks noGrp="1"/>
          </p:cNvSpPr>
          <p:nvPr>
            <p:ph idx="1"/>
          </p:nvPr>
        </p:nvSpPr>
        <p:spPr>
          <a:xfrm>
            <a:off x="1103311" y="2052214"/>
            <a:ext cx="5965394" cy="4196185"/>
          </a:xfrm>
        </p:spPr>
        <p:txBody>
          <a:bodyPr vert="horz" lIns="91440" tIns="45720" rIns="91440" bIns="45720" rtlCol="0" anchor="t">
            <a:normAutofit lnSpcReduction="10000"/>
          </a:bodyPr>
          <a:lstStyle/>
          <a:p>
            <a:r>
              <a:rPr lang="en-US" sz="1700" dirty="0"/>
              <a:t>Broken</a:t>
            </a:r>
            <a:r>
              <a:rPr lang="en-US" sz="1700" dirty="0">
                <a:ea typeface="+mj-lt"/>
                <a:cs typeface="+mj-lt"/>
              </a:rPr>
              <a:t> Access Control</a:t>
            </a:r>
            <a:endParaRPr lang="en-US" dirty="0"/>
          </a:p>
          <a:p>
            <a:pPr>
              <a:buClr>
                <a:srgbClr val="8AD0D6"/>
              </a:buClr>
            </a:pPr>
            <a:r>
              <a:rPr lang="en-US" sz="1700" dirty="0">
                <a:ea typeface="+mj-lt"/>
                <a:cs typeface="+mj-lt"/>
              </a:rPr>
              <a:t>Cryptographic Failures</a:t>
            </a:r>
            <a:endParaRPr lang="en-US" dirty="0"/>
          </a:p>
          <a:p>
            <a:pPr>
              <a:buClr>
                <a:srgbClr val="8AD0D6"/>
              </a:buClr>
            </a:pPr>
            <a:r>
              <a:rPr lang="en-US" sz="1700" dirty="0">
                <a:ea typeface="+mj-lt"/>
                <a:cs typeface="+mj-lt"/>
              </a:rPr>
              <a:t>Injection</a:t>
            </a:r>
            <a:endParaRPr lang="en-US" dirty="0"/>
          </a:p>
          <a:p>
            <a:pPr>
              <a:buClr>
                <a:srgbClr val="8AD0D6"/>
              </a:buClr>
            </a:pPr>
            <a:r>
              <a:rPr lang="en-US" sz="1700" dirty="0">
                <a:ea typeface="+mj-lt"/>
                <a:cs typeface="+mj-lt"/>
              </a:rPr>
              <a:t>Insecure Design</a:t>
            </a:r>
            <a:endParaRPr lang="en-US" dirty="0"/>
          </a:p>
          <a:p>
            <a:pPr>
              <a:buClr>
                <a:srgbClr val="8AD0D6"/>
              </a:buClr>
            </a:pPr>
            <a:r>
              <a:rPr lang="en-US" sz="1700" dirty="0">
                <a:ea typeface="+mj-lt"/>
                <a:cs typeface="+mj-lt"/>
              </a:rPr>
              <a:t>Security Misconfiguration</a:t>
            </a:r>
            <a:endParaRPr lang="en-US" dirty="0"/>
          </a:p>
          <a:p>
            <a:pPr>
              <a:buClr>
                <a:srgbClr val="8AD0D6"/>
              </a:buClr>
            </a:pPr>
            <a:r>
              <a:rPr lang="en-US" sz="1700" dirty="0">
                <a:ea typeface="+mj-lt"/>
                <a:cs typeface="+mj-lt"/>
              </a:rPr>
              <a:t>Vulnerable and Outdated Components</a:t>
            </a:r>
            <a:endParaRPr lang="en-US" dirty="0"/>
          </a:p>
          <a:p>
            <a:pPr>
              <a:buClr>
                <a:srgbClr val="8AD0D6"/>
              </a:buClr>
            </a:pPr>
            <a:r>
              <a:rPr lang="en-US" sz="1700" dirty="0">
                <a:ea typeface="+mj-lt"/>
                <a:cs typeface="+mj-lt"/>
              </a:rPr>
              <a:t>Identification and Authentication Failures</a:t>
            </a:r>
            <a:endParaRPr lang="en-US" dirty="0"/>
          </a:p>
          <a:p>
            <a:pPr>
              <a:buClr>
                <a:srgbClr val="8AD0D6"/>
              </a:buClr>
            </a:pPr>
            <a:r>
              <a:rPr lang="en-US" sz="1700" dirty="0">
                <a:ea typeface="+mj-lt"/>
                <a:cs typeface="+mj-lt"/>
              </a:rPr>
              <a:t>Software and Data Integrity Failures</a:t>
            </a:r>
            <a:endParaRPr lang="en-US" dirty="0"/>
          </a:p>
          <a:p>
            <a:pPr>
              <a:buClr>
                <a:srgbClr val="8AD0D6"/>
              </a:buClr>
            </a:pPr>
            <a:r>
              <a:rPr lang="en-US" sz="1700" dirty="0">
                <a:ea typeface="+mj-lt"/>
                <a:cs typeface="+mj-lt"/>
              </a:rPr>
              <a:t>Security Logging and Monitoring Failures</a:t>
            </a:r>
            <a:endParaRPr lang="en-US" dirty="0"/>
          </a:p>
          <a:p>
            <a:pPr>
              <a:buClr>
                <a:srgbClr val="8AD0D6"/>
              </a:buClr>
            </a:pPr>
            <a:r>
              <a:rPr lang="en-US" sz="1700" dirty="0">
                <a:ea typeface="+mj-lt"/>
                <a:cs typeface="+mj-lt"/>
              </a:rPr>
              <a:t>Server-Side Request Forgery</a:t>
            </a:r>
            <a:endParaRPr lang="en-US" dirty="0"/>
          </a:p>
          <a:p>
            <a:pPr>
              <a:lnSpc>
                <a:spcPct val="90000"/>
              </a:lnSpc>
            </a:pPr>
            <a:r>
              <a:rPr lang="en-US" sz="1700" dirty="0">
                <a:ea typeface="+mj-lt"/>
                <a:cs typeface="+mj-lt"/>
              </a:rPr>
              <a:t>For most up to date info please see </a:t>
            </a:r>
            <a:r>
              <a:rPr lang="en-US" sz="1700" dirty="0">
                <a:ea typeface="+mj-lt"/>
                <a:cs typeface="+mj-lt"/>
                <a:hlinkClick r:id="rId3"/>
              </a:rPr>
              <a:t>https://owasp.org/www-project-top-ten/</a:t>
            </a:r>
            <a:endParaRPr lang="en-US" sz="1700" dirty="0"/>
          </a:p>
        </p:txBody>
      </p:sp>
      <p:pic>
        <p:nvPicPr>
          <p:cNvPr id="4" name="Picture 4" descr="Meme of Pennywise says &amp;#34;I&amp;#39;ve got all your data down here you&amp;#39;re perfectly safe honest&amp;#34;">
            <a:extLst>
              <a:ext uri="{FF2B5EF4-FFF2-40B4-BE49-F238E27FC236}">
                <a16:creationId xmlns:a16="http://schemas.microsoft.com/office/drawing/2014/main" id="{B1B22038-4B3A-44BC-9E7E-050E35F411B2}"/>
              </a:ext>
            </a:extLst>
          </p:cNvPr>
          <p:cNvPicPr>
            <a:picLocks noChangeAspect="1"/>
          </p:cNvPicPr>
          <p:nvPr/>
        </p:nvPicPr>
        <p:blipFill>
          <a:blip r:embed="rId4"/>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4758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E429-854F-4D29-A136-ECA6F478BBB4}"/>
              </a:ext>
            </a:extLst>
          </p:cNvPr>
          <p:cNvSpPr>
            <a:spLocks noGrp="1"/>
          </p:cNvSpPr>
          <p:nvPr>
            <p:ph type="title"/>
          </p:nvPr>
        </p:nvSpPr>
        <p:spPr/>
        <p:txBody>
          <a:bodyPr/>
          <a:lstStyle/>
          <a:p>
            <a:r>
              <a:rPr lang="en-US" dirty="0"/>
              <a:t>Examples of how those weaknesses could be taken advantage of</a:t>
            </a:r>
          </a:p>
        </p:txBody>
      </p:sp>
      <p:sp>
        <p:nvSpPr>
          <p:cNvPr id="3" name="Content Placeholder 2">
            <a:extLst>
              <a:ext uri="{FF2B5EF4-FFF2-40B4-BE49-F238E27FC236}">
                <a16:creationId xmlns:a16="http://schemas.microsoft.com/office/drawing/2014/main" id="{6FCE0627-AA98-47A9-8E7A-A32E337D9DDD}"/>
              </a:ext>
            </a:extLst>
          </p:cNvPr>
          <p:cNvSpPr>
            <a:spLocks noGrp="1"/>
          </p:cNvSpPr>
          <p:nvPr>
            <p:ph idx="1"/>
          </p:nvPr>
        </p:nvSpPr>
        <p:spPr/>
        <p:txBody>
          <a:bodyPr vert="horz" lIns="91440" tIns="45720" rIns="91440" bIns="45720" rtlCol="0" anchor="t">
            <a:normAutofit/>
          </a:bodyPr>
          <a:lstStyle/>
          <a:p>
            <a:r>
              <a:rPr lang="en-US" dirty="0"/>
              <a:t>Injection</a:t>
            </a:r>
          </a:p>
          <a:p>
            <a:pPr lvl="1"/>
            <a:r>
              <a:rPr lang="en-US" dirty="0"/>
              <a:t>Injection into forms or any input into the website.  Such as SQL or NoSQL injections</a:t>
            </a:r>
          </a:p>
          <a:p>
            <a:pPr lvl="1">
              <a:buClr>
                <a:srgbClr val="8AD0D6"/>
              </a:buClr>
            </a:pPr>
            <a:r>
              <a:rPr lang="en-US" dirty="0">
                <a:ea typeface="+mj-lt"/>
                <a:cs typeface="+mj-lt"/>
              </a:rPr>
              <a:t>Cross site scripting</a:t>
            </a:r>
          </a:p>
          <a:p>
            <a:pPr lvl="2">
              <a:buClr>
                <a:srgbClr val="8AD0D6"/>
              </a:buClr>
            </a:pPr>
            <a:r>
              <a:rPr lang="en-US" dirty="0">
                <a:ea typeface="+mj-lt"/>
                <a:cs typeface="+mj-lt"/>
              </a:rPr>
              <a:t>Applications and websites that use untrusted data, don't validate or updates the page with user supplied data.  Can allow attackers to run JavaScript on victim's browser including website redirection, hijack a session or deface a website</a:t>
            </a:r>
            <a:endParaRPr lang="en-US" dirty="0"/>
          </a:p>
          <a:p>
            <a:r>
              <a:rPr lang="en-US" dirty="0"/>
              <a:t>Cryptographic failures, formally known as Sensitive data exposure</a:t>
            </a:r>
          </a:p>
          <a:p>
            <a:pPr lvl="1"/>
            <a:r>
              <a:rPr lang="en-US" dirty="0"/>
              <a:t>Web apps, frameworks and APIs that aren't protecting sensitive data.  Encryption that isn't done, or is done in transit</a:t>
            </a:r>
          </a:p>
          <a:p>
            <a:pPr lvl="1"/>
            <a:r>
              <a:rPr lang="en-US" dirty="0"/>
              <a:t>Unencrypted AWS buckets and unencrypted databases</a:t>
            </a:r>
          </a:p>
          <a:p>
            <a:endParaRPr lang="en-US" dirty="0"/>
          </a:p>
        </p:txBody>
      </p:sp>
    </p:spTree>
    <p:extLst>
      <p:ext uri="{BB962C8B-B14F-4D97-AF65-F5344CB8AC3E}">
        <p14:creationId xmlns:p14="http://schemas.microsoft.com/office/powerpoint/2010/main" val="220071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8374-4D48-4889-8B83-1705BA6C5B33}"/>
              </a:ext>
            </a:extLst>
          </p:cNvPr>
          <p:cNvSpPr>
            <a:spLocks noGrp="1"/>
          </p:cNvSpPr>
          <p:nvPr>
            <p:ph type="title"/>
          </p:nvPr>
        </p:nvSpPr>
        <p:spPr/>
        <p:txBody>
          <a:bodyPr/>
          <a:lstStyle/>
          <a:p>
            <a:r>
              <a:rPr lang="en-US" dirty="0"/>
              <a:t>Take advantage of Websites Cont.</a:t>
            </a:r>
          </a:p>
        </p:txBody>
      </p:sp>
      <p:sp>
        <p:nvSpPr>
          <p:cNvPr id="3" name="Content Placeholder 2">
            <a:extLst>
              <a:ext uri="{FF2B5EF4-FFF2-40B4-BE49-F238E27FC236}">
                <a16:creationId xmlns:a16="http://schemas.microsoft.com/office/drawing/2014/main" id="{EBAE7BDB-10EB-4789-9F7D-707618AFEA9E}"/>
              </a:ext>
            </a:extLst>
          </p:cNvPr>
          <p:cNvSpPr>
            <a:spLocks noGrp="1"/>
          </p:cNvSpPr>
          <p:nvPr>
            <p:ph idx="1"/>
          </p:nvPr>
        </p:nvSpPr>
        <p:spPr/>
        <p:txBody>
          <a:bodyPr vert="horz" lIns="91440" tIns="45720" rIns="91440" bIns="45720" rtlCol="0" anchor="t">
            <a:normAutofit fontScale="92500" lnSpcReduction="20000"/>
          </a:bodyPr>
          <a:lstStyle/>
          <a:p>
            <a:r>
              <a:rPr lang="en-US" dirty="0">
                <a:ea typeface="+mj-lt"/>
                <a:cs typeface="+mj-lt"/>
              </a:rPr>
              <a:t>Security Misconfigurations</a:t>
            </a:r>
          </a:p>
          <a:p>
            <a:pPr lvl="1">
              <a:buClr>
                <a:srgbClr val="8AD0D6"/>
              </a:buClr>
            </a:pPr>
            <a:r>
              <a:rPr lang="en-US" dirty="0">
                <a:ea typeface="+mj-lt"/>
                <a:cs typeface="+mj-lt"/>
              </a:rPr>
              <a:t>Security misconfigurations such as using default configs, open storage, misconfigured HTTP heads, verbose error messages that over share sensitive info. XML processors referring to external XML documents or URI handlers, internal file sharing that isn't locked down...</a:t>
            </a:r>
            <a:endParaRPr lang="en-US" dirty="0"/>
          </a:p>
          <a:p>
            <a:r>
              <a:rPr lang="en-US" dirty="0"/>
              <a:t>Known vulnerabilities</a:t>
            </a:r>
          </a:p>
          <a:p>
            <a:pPr lvl="1"/>
            <a:r>
              <a:rPr lang="en-US" dirty="0"/>
              <a:t>Using components that are known to be vulnerable such as libraries, frameworks or other software modules. Not updating or checking everything you're using on a frequent basis can also lead to known vulnerabilities. </a:t>
            </a:r>
            <a:r>
              <a:rPr lang="en-US" dirty="0" err="1"/>
              <a:t>Alaso</a:t>
            </a:r>
            <a:r>
              <a:rPr lang="en-US" dirty="0"/>
              <a:t> important to watch the news for latest security flaws</a:t>
            </a:r>
          </a:p>
          <a:p>
            <a:r>
              <a:rPr lang="en-US" dirty="0"/>
              <a:t>Secure monitoring and logging failures</a:t>
            </a:r>
          </a:p>
          <a:p>
            <a:pPr lvl="1"/>
            <a:r>
              <a:rPr lang="en-US" dirty="0"/>
              <a:t>If you don't see the attacker in the system or get notified you've been compromised you're leaving yourself open to have further compromised systems, systems can be open to be pivot points, or have unknown data breaches (Cisco 2010 password spraying news(</a:t>
            </a:r>
          </a:p>
        </p:txBody>
      </p:sp>
    </p:spTree>
    <p:extLst>
      <p:ext uri="{BB962C8B-B14F-4D97-AF65-F5344CB8AC3E}">
        <p14:creationId xmlns:p14="http://schemas.microsoft.com/office/powerpoint/2010/main" val="180195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B30B-21D1-4B08-A116-59E3A7BBA6A0}"/>
              </a:ext>
            </a:extLst>
          </p:cNvPr>
          <p:cNvSpPr>
            <a:spLocks noGrp="1"/>
          </p:cNvSpPr>
          <p:nvPr>
            <p:ph type="title"/>
          </p:nvPr>
        </p:nvSpPr>
        <p:spPr/>
        <p:txBody>
          <a:bodyPr/>
          <a:lstStyle/>
          <a:p>
            <a:r>
              <a:rPr lang="en-US" dirty="0"/>
              <a:t>Injection Style Attacks</a:t>
            </a:r>
          </a:p>
        </p:txBody>
      </p:sp>
      <p:sp>
        <p:nvSpPr>
          <p:cNvPr id="3" name="Content Placeholder 2">
            <a:extLst>
              <a:ext uri="{FF2B5EF4-FFF2-40B4-BE49-F238E27FC236}">
                <a16:creationId xmlns:a16="http://schemas.microsoft.com/office/drawing/2014/main" id="{CD9E357B-6B57-41B4-8BFC-CCDB9B198892}"/>
              </a:ext>
            </a:extLst>
          </p:cNvPr>
          <p:cNvSpPr>
            <a:spLocks noGrp="1"/>
          </p:cNvSpPr>
          <p:nvPr>
            <p:ph idx="1"/>
          </p:nvPr>
        </p:nvSpPr>
        <p:spPr/>
        <p:txBody>
          <a:bodyPr vert="horz" lIns="91440" tIns="45720" rIns="91440" bIns="45720" rtlCol="0" anchor="t">
            <a:normAutofit/>
          </a:bodyPr>
          <a:lstStyle/>
          <a:p>
            <a:r>
              <a:rPr lang="en-US" dirty="0"/>
              <a:t>Most Common and dangerous are SQL injection and XSS – We will cover these in more depth in a minute</a:t>
            </a:r>
          </a:p>
          <a:p>
            <a:r>
              <a:rPr lang="en-US" dirty="0"/>
              <a:t>Code injection – inserts application code into application</a:t>
            </a:r>
          </a:p>
          <a:p>
            <a:r>
              <a:rPr lang="en-US" dirty="0"/>
              <a:t>Email header injection – IMAP/SMTP commands to mail server</a:t>
            </a:r>
          </a:p>
          <a:p>
            <a:r>
              <a:rPr lang="en-US" dirty="0"/>
              <a:t>Host Header Injection – Abuse on implicit trust of HTTP host header</a:t>
            </a:r>
          </a:p>
          <a:p>
            <a:r>
              <a:rPr lang="en-US" dirty="0"/>
              <a:t>LDAP injection – Adds LDAP statements to execute LDAP commands</a:t>
            </a:r>
          </a:p>
          <a:p>
            <a:r>
              <a:rPr lang="en-US" dirty="0"/>
              <a:t>OS command injection – puts OS commands into the web</a:t>
            </a:r>
          </a:p>
          <a:p>
            <a:r>
              <a:rPr lang="en-US" dirty="0"/>
              <a:t>XPath injection – user supplied info to construct and </a:t>
            </a:r>
            <a:r>
              <a:rPr lang="en-US" dirty="0" err="1"/>
              <a:t>Xpath</a:t>
            </a:r>
            <a:r>
              <a:rPr lang="en-US" dirty="0"/>
              <a:t> query for XML data</a:t>
            </a:r>
          </a:p>
        </p:txBody>
      </p:sp>
    </p:spTree>
    <p:extLst>
      <p:ext uri="{BB962C8B-B14F-4D97-AF65-F5344CB8AC3E}">
        <p14:creationId xmlns:p14="http://schemas.microsoft.com/office/powerpoint/2010/main" val="160415972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Ion</vt:lpstr>
      <vt:lpstr>Week 6 CIS 215</vt:lpstr>
      <vt:lpstr>What is web exploitation</vt:lpstr>
      <vt:lpstr>Basics of website hacking</vt:lpstr>
      <vt:lpstr>Basics of web hacking - Input field exploits</vt:lpstr>
      <vt:lpstr>Activity</vt:lpstr>
      <vt:lpstr>Top 10 weaknesses in Websites (2022)</vt:lpstr>
      <vt:lpstr>Examples of how those weaknesses could be taken advantage of</vt:lpstr>
      <vt:lpstr>Take advantage of Websites Cont.</vt:lpstr>
      <vt:lpstr>Injection Style Attacks</vt:lpstr>
      <vt:lpstr>SQL injection attacks</vt:lpstr>
      <vt:lpstr>SQL injection</vt:lpstr>
      <vt:lpstr>Activity</vt:lpstr>
      <vt:lpstr>SQL injection tools in Kali or open source</vt:lpstr>
      <vt:lpstr>Activity</vt:lpstr>
      <vt:lpstr>Cross Site Scripting attacks (XSS)</vt:lpstr>
      <vt:lpstr>XSS basics</vt:lpstr>
      <vt:lpstr>XSS cont.</vt:lpstr>
      <vt:lpstr>Nikto Example</vt:lpstr>
      <vt:lpstr>How to protect against XSS</vt:lpstr>
      <vt:lpstr>Activity</vt:lpstr>
      <vt:lpstr>Website frameworks and templates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54</cp:revision>
  <dcterms:created xsi:type="dcterms:W3CDTF">2022-08-02T14:25:08Z</dcterms:created>
  <dcterms:modified xsi:type="dcterms:W3CDTF">2022-08-03T15:41:26Z</dcterms:modified>
</cp:coreProperties>
</file>