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70" r:id="rId9"/>
    <p:sldId id="263" r:id="rId10"/>
    <p:sldId id="273" r:id="rId11"/>
    <p:sldId id="264" r:id="rId12"/>
    <p:sldId id="265" r:id="rId13"/>
    <p:sldId id="271" r:id="rId14"/>
    <p:sldId id="266" r:id="rId15"/>
    <p:sldId id="267" r:id="rId16"/>
    <p:sldId id="272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EEB50-BFE9-44E2-9697-5BFA7E465668}" v="2736" dt="2019-10-03T16:29:26.141"/>
    <p1510:client id="{5E12B6D5-5F4F-46C0-9E64-31E25521A409}" v="10" dt="2020-07-23T21:26:46.877"/>
    <p1510:client id="{6E90C2DB-EB25-49C0-800D-F643840AD684}" v="1596" dt="2019-10-09T01:38:28.478"/>
    <p1510:client id="{9ECE4AF5-EE8D-4CB3-AE2C-EC5EFAB7D76E}" v="14" dt="2019-09-04T14:00:25.829"/>
    <p1510:client id="{C3501300-ECFD-4933-A085-804F3DEF4841}" v="13" dt="2020-07-23T21:15:54.650"/>
    <p1510:client id="{DDB2D6A0-3886-4EA3-9104-FD590A95C40F}" v="119" dt="2019-10-07T20:50:51.461"/>
    <p1510:client id="{FB60CD30-2762-4F99-89F5-FB60CFAB591E}" v="60" dt="2022-09-29T16:38:27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3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2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61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7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3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5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 &amp; 7</a:t>
            </a:r>
          </a:p>
          <a:p>
            <a:r>
              <a:rPr lang="en-US" dirty="0"/>
              <a:t>Firewalls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9ED5F7-8269-4F20-B77F-70D4AA7A9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873202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4C6E4-92A4-46B7-9239-4B05C4E7D780}"/>
              </a:ext>
            </a:extLst>
          </p:cNvPr>
          <p:cNvSpPr txBox="1"/>
          <p:nvPr/>
        </p:nvSpPr>
        <p:spPr>
          <a:xfrm>
            <a:off x="1717675" y="6010275"/>
            <a:ext cx="7924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https://twitter.com/b0rk/status/1054056111626686465</a:t>
            </a:r>
            <a:endParaRPr lang="en-US"/>
          </a:p>
        </p:txBody>
      </p:sp>
      <p:pic>
        <p:nvPicPr>
          <p:cNvPr id="20" name="Picture 21" descr="IPtables comic from @b0rk  No new info, just different layout and words">
            <a:extLst>
              <a:ext uri="{FF2B5EF4-FFF2-40B4-BE49-F238E27FC236}">
                <a16:creationId xmlns:a16="http://schemas.microsoft.com/office/drawing/2014/main" id="{ACC07294-29C5-4DCD-8DC4-332E84FB8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806472"/>
            <a:ext cx="7835900" cy="51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8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9BCC-8DE0-4A94-97CC-A025327A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0A00-262B-4E39-8215-2EB25890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656" y="2038359"/>
            <a:ext cx="4415293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Everyone find your Iptables in CentOS</a:t>
            </a:r>
            <a:endParaRPr lang="en-US"/>
          </a:p>
          <a:p>
            <a:r>
              <a:rPr lang="en-US" dirty="0"/>
              <a:t>List all your rules</a:t>
            </a:r>
          </a:p>
          <a:p>
            <a:r>
              <a:rPr lang="en-US" dirty="0"/>
              <a:t>Block IP addresses </a:t>
            </a:r>
            <a:r>
              <a:rPr lang="en-US" dirty="0">
                <a:ea typeface="+mj-lt"/>
                <a:cs typeface="+mj-lt"/>
              </a:rPr>
              <a:t>59.45.175.0/24</a:t>
            </a:r>
            <a:endParaRPr lang="en-US" dirty="0"/>
          </a:p>
          <a:p>
            <a:r>
              <a:rPr lang="en-US" dirty="0"/>
              <a:t>Delete the rule blocking </a:t>
            </a:r>
            <a:r>
              <a:rPr lang="en-US" dirty="0">
                <a:ea typeface="+mj-lt"/>
                <a:cs typeface="+mj-lt"/>
              </a:rPr>
              <a:t>59.45.175.0/24</a:t>
            </a:r>
          </a:p>
          <a:p>
            <a:r>
              <a:rPr lang="en-US" dirty="0"/>
              <a:t>List IPv6 rules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5" descr="LOTR Thranduil says &quot;No one enters this kingdom.  Or leaves it&quot;  And then he does reject all on his IP tables">
            <a:extLst>
              <a:ext uri="{FF2B5EF4-FFF2-40B4-BE49-F238E27FC236}">
                <a16:creationId xmlns:a16="http://schemas.microsoft.com/office/drawing/2014/main" id="{E60900EF-854D-56E6-8EC9-9A74C691A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127" y="1136073"/>
            <a:ext cx="372687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8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EEAB-0410-44A3-AADD-A80243FA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82EB-2BB6-4A5C-BF87-DD812ACF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214843" cy="45405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Rules are done in a chain format</a:t>
            </a:r>
          </a:p>
          <a:p>
            <a:r>
              <a:rPr lang="en-US"/>
              <a:t>Order matters</a:t>
            </a:r>
          </a:p>
          <a:p>
            <a:r>
              <a:rPr lang="en-US"/>
              <a:t>As rules are examined, if a rule is used the system performs the operation and no further rules are used</a:t>
            </a:r>
          </a:p>
          <a:p>
            <a:pPr lvl="1"/>
            <a:r>
              <a:rPr lang="en-US"/>
              <a:t>Allow all or deny all is the last rule in the chain</a:t>
            </a:r>
          </a:p>
          <a:p>
            <a:r>
              <a:rPr lang="en-US"/>
              <a:t>Can accept, drop or reject packets</a:t>
            </a:r>
          </a:p>
          <a:p>
            <a:pPr lvl="1"/>
            <a:r>
              <a:rPr lang="en-US"/>
              <a:t>Drop denies without notification</a:t>
            </a:r>
          </a:p>
          <a:p>
            <a:pPr lvl="1"/>
            <a:r>
              <a:rPr lang="en-US"/>
              <a:t>Reject sends back error</a:t>
            </a:r>
          </a:p>
          <a:p>
            <a:r>
              <a:rPr lang="en-US"/>
              <a:t>Set a script for base rules and to modify rules </a:t>
            </a:r>
          </a:p>
          <a:p>
            <a:pPr lvl="1"/>
            <a:r>
              <a:rPr lang="en-US"/>
              <a:t>In case of hacking</a:t>
            </a:r>
          </a:p>
          <a:p>
            <a:pPr lvl="1"/>
            <a:r>
              <a:rPr lang="en-US"/>
              <a:t>IPv6 is similar to IPv4 but uses separate files and commands. </a:t>
            </a:r>
          </a:p>
        </p:txBody>
      </p:sp>
      <p:pic>
        <p:nvPicPr>
          <p:cNvPr id="4" name="Picture 4" descr="Gif of Peter from Family guy playing with window binds unable to use them.  Just labeled IPTables">
            <a:extLst>
              <a:ext uri="{FF2B5EF4-FFF2-40B4-BE49-F238E27FC236}">
                <a16:creationId xmlns:a16="http://schemas.microsoft.com/office/drawing/2014/main" id="{0E4DEEA6-05FA-4841-AB44-DC92CCEE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441" y="3992502"/>
            <a:ext cx="4286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6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3B1D-7928-4E70-871F-B09A83B9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Firewall chain rules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Image showing a layout of the firewall chain rules.">
            <a:extLst>
              <a:ext uri="{FF2B5EF4-FFF2-40B4-BE49-F238E27FC236}">
                <a16:creationId xmlns:a16="http://schemas.microsoft.com/office/drawing/2014/main" id="{2E947956-C166-4F03-9AB5-C256A6EFA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29" y="1271526"/>
            <a:ext cx="6096452" cy="2655906"/>
          </a:xfrm>
          <a:prstGeom prst="rect">
            <a:avLst/>
          </a:prstGeom>
          <a:effectLst/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4F293F-DB62-4EA5-9A65-6FDA0DBE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ea typeface="+mj-lt"/>
                <a:cs typeface="+mj-lt"/>
              </a:rPr>
              <a:t>Separate chains</a:t>
            </a:r>
          </a:p>
          <a:p>
            <a:pPr lvl="1"/>
            <a:r>
              <a:rPr lang="en-US" err="1">
                <a:ea typeface="+mj-lt"/>
                <a:cs typeface="+mj-lt"/>
              </a:rPr>
              <a:t>Prerouting</a:t>
            </a:r>
          </a:p>
          <a:p>
            <a:pPr lvl="2"/>
            <a:r>
              <a:rPr lang="en-US">
                <a:ea typeface="+mj-lt"/>
                <a:cs typeface="+mj-lt"/>
              </a:rPr>
              <a:t>Just as packets arrive</a:t>
            </a:r>
          </a:p>
          <a:p>
            <a:pPr lvl="3"/>
            <a:r>
              <a:rPr lang="en-US">
                <a:ea typeface="+mj-lt"/>
                <a:cs typeface="+mj-lt"/>
              </a:rPr>
              <a:t>Nat, mangle and raw </a:t>
            </a:r>
          </a:p>
          <a:p>
            <a:pPr lvl="1"/>
            <a:r>
              <a:rPr lang="en-US">
                <a:ea typeface="+mj-lt"/>
                <a:cs typeface="+mj-lt"/>
              </a:rPr>
              <a:t>Input</a:t>
            </a:r>
            <a:endParaRPr lang="en-US"/>
          </a:p>
          <a:p>
            <a:pPr lvl="2"/>
            <a:r>
              <a:rPr lang="en-US">
                <a:ea typeface="+mj-lt"/>
                <a:cs typeface="+mj-lt"/>
              </a:rPr>
              <a:t> Before </a:t>
            </a:r>
            <a:r>
              <a:rPr lang="en-US" err="1">
                <a:ea typeface="+mj-lt"/>
                <a:cs typeface="+mj-lt"/>
              </a:rPr>
              <a:t>poackets</a:t>
            </a:r>
            <a:r>
              <a:rPr lang="en-US">
                <a:ea typeface="+mj-lt"/>
                <a:cs typeface="+mj-lt"/>
              </a:rPr>
              <a:t> are given to local process</a:t>
            </a:r>
          </a:p>
          <a:p>
            <a:pPr lvl="3"/>
            <a:r>
              <a:rPr lang="en-US">
                <a:ea typeface="+mj-lt"/>
                <a:cs typeface="+mj-lt"/>
              </a:rPr>
              <a:t>Mange and filter</a:t>
            </a:r>
          </a:p>
          <a:p>
            <a:pPr lvl="1"/>
            <a:r>
              <a:rPr lang="en-US">
                <a:ea typeface="+mj-lt"/>
                <a:cs typeface="+mj-lt"/>
              </a:rPr>
              <a:t>Output (</a:t>
            </a:r>
            <a:r>
              <a:rPr lang="en-US" err="1">
                <a:ea typeface="+mj-lt"/>
                <a:cs typeface="+mj-lt"/>
              </a:rPr>
              <a:t>postrouting</a:t>
            </a:r>
            <a:r>
              <a:rPr lang="en-US">
                <a:ea typeface="+mj-lt"/>
                <a:cs typeface="+mj-lt"/>
              </a:rPr>
              <a:t>)</a:t>
            </a:r>
          </a:p>
          <a:p>
            <a:pPr lvl="2"/>
            <a:r>
              <a:rPr lang="en-US">
                <a:ea typeface="+mj-lt"/>
                <a:cs typeface="+mj-lt"/>
              </a:rPr>
              <a:t>Packets after they are produced by a process</a:t>
            </a:r>
          </a:p>
          <a:p>
            <a:pPr lvl="2"/>
            <a:r>
              <a:rPr lang="en-US">
                <a:ea typeface="+mj-lt"/>
                <a:cs typeface="+mj-lt"/>
              </a:rPr>
              <a:t>Raw, mangle, </a:t>
            </a:r>
            <a:r>
              <a:rPr lang="en-US" err="1">
                <a:ea typeface="+mj-lt"/>
                <a:cs typeface="+mj-lt"/>
              </a:rPr>
              <a:t>nat</a:t>
            </a:r>
            <a:r>
              <a:rPr lang="en-US">
                <a:ea typeface="+mj-lt"/>
                <a:cs typeface="+mj-lt"/>
              </a:rPr>
              <a:t> and filter</a:t>
            </a:r>
          </a:p>
          <a:p>
            <a:pPr lvl="1"/>
            <a:r>
              <a:rPr lang="en-US">
                <a:ea typeface="+mj-lt"/>
                <a:cs typeface="+mj-lt"/>
              </a:rPr>
              <a:t>Forwarding (mostly routers)</a:t>
            </a:r>
          </a:p>
          <a:p>
            <a:pPr lvl="2"/>
            <a:r>
              <a:rPr lang="en-US"/>
              <a:t>Packets routed through current host</a:t>
            </a:r>
          </a:p>
          <a:p>
            <a:pPr lvl="3"/>
            <a:r>
              <a:rPr lang="en-US"/>
              <a:t>Mangle and Filter</a:t>
            </a:r>
          </a:p>
          <a:p>
            <a:pPr lvl="1"/>
            <a:r>
              <a:rPr lang="en-US" err="1"/>
              <a:t>Postrouting</a:t>
            </a:r>
            <a:endParaRPr lang="en-US"/>
          </a:p>
          <a:p>
            <a:pPr lvl="2"/>
            <a:r>
              <a:rPr lang="en-US"/>
              <a:t>Packets as they leave</a:t>
            </a:r>
          </a:p>
          <a:p>
            <a:pPr lvl="3"/>
            <a:r>
              <a:rPr lang="en-US"/>
              <a:t>Nat and mangle</a:t>
            </a:r>
          </a:p>
          <a:p>
            <a:endParaRPr lang="en-US"/>
          </a:p>
        </p:txBody>
      </p:sp>
      <p:pic>
        <p:nvPicPr>
          <p:cNvPr id="4" name="Picture 4" descr="Second visualization of firewall rule chains in slightly different format">
            <a:extLst>
              <a:ext uri="{FF2B5EF4-FFF2-40B4-BE49-F238E27FC236}">
                <a16:creationId xmlns:a16="http://schemas.microsoft.com/office/drawing/2014/main" id="{80414B89-D9CC-49F2-86DB-2BA5620BF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014" y="5109819"/>
            <a:ext cx="5449471" cy="13798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4299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AC69-0DF4-426C-821A-10010FBC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3900"/>
              <a:t>Example: How to work with </a:t>
            </a:r>
            <a:r>
              <a:rPr lang="en-US" sz="3900" err="1"/>
              <a:t>IPTables</a:t>
            </a:r>
            <a:endParaRPr lang="en-US" sz="3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F2A2-DEC8-4B09-81BF-74917F1D9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basic rule</a:t>
            </a:r>
          </a:p>
          <a:p>
            <a:pPr lvl="1"/>
            <a:r>
              <a:rPr lang="en-US" dirty="0">
                <a:ea typeface="+mj-lt"/>
                <a:cs typeface="+mj-lt"/>
              </a:rPr>
              <a:t>iptables -A INPUT -s 10.10.10.10 -j DROP</a:t>
            </a:r>
          </a:p>
          <a:p>
            <a:pPr lvl="1"/>
            <a:r>
              <a:rPr lang="en-US" dirty="0">
                <a:ea typeface="+mj-lt"/>
                <a:cs typeface="+mj-lt"/>
              </a:rPr>
              <a:t>adds to the input chain, drops by IP (10.10.10.10 )</a:t>
            </a:r>
          </a:p>
          <a:p>
            <a:pPr lvl="1"/>
            <a:r>
              <a:rPr lang="en-US" dirty="0">
                <a:ea typeface="+mj-lt"/>
                <a:cs typeface="+mj-lt"/>
              </a:rPr>
              <a:t>You can list (iptables -L) or flush (iptables -F rules)</a:t>
            </a:r>
          </a:p>
          <a:p>
            <a:pPr lvl="1"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endParaRPr lang="en-US"/>
          </a:p>
        </p:txBody>
      </p:sp>
      <p:pic>
        <p:nvPicPr>
          <p:cNvPr id="4" name="Picture 4" descr="Visualization of the firewall change rules just stating that the rules follow the chain down">
            <a:extLst>
              <a:ext uri="{FF2B5EF4-FFF2-40B4-BE49-F238E27FC236}">
                <a16:creationId xmlns:a16="http://schemas.microsoft.com/office/drawing/2014/main" id="{1F705972-2B29-4D95-B6FF-CBE04B02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131184"/>
            <a:ext cx="5451627" cy="40382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143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D688-3626-40F0-98AD-77767E08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1DDD-2C96-47EE-A1E8-658CA370D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Activity 1 : In Groups write a script to show </a:t>
            </a:r>
            <a:r>
              <a:rPr lang="en-US" dirty="0" err="1">
                <a:ea typeface="+mj-lt"/>
                <a:cs typeface="+mj-lt"/>
              </a:rPr>
              <a:t>IPtables</a:t>
            </a:r>
            <a:r>
              <a:rPr lang="en-US" dirty="0">
                <a:ea typeface="+mj-lt"/>
                <a:cs typeface="+mj-lt"/>
              </a:rPr>
              <a:t> rules, IP6tables rules, add some headings and titles so it's clear what you're looking at.</a:t>
            </a:r>
          </a:p>
          <a:p>
            <a:r>
              <a:rPr lang="en-US" dirty="0">
                <a:ea typeface="+mj-lt"/>
                <a:cs typeface="+mj-lt"/>
              </a:rPr>
              <a:t>Activity 2 : Write a script to shut down everyone on the system except you (Alternative to full shutdown)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5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520D3-8E14-4EC8-9E2B-DA3A938E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More in depth on tables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Picture 4" descr="Flowchart of IPtables process flow">
            <a:extLst>
              <a:ext uri="{FF2B5EF4-FFF2-40B4-BE49-F238E27FC236}">
                <a16:creationId xmlns:a16="http://schemas.microsoft.com/office/drawing/2014/main" id="{81AF3B29-FC5E-47E9-859D-402211D1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011" y="1959787"/>
            <a:ext cx="6269398" cy="349914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1D4C-24CB-4A4A-9324-9645F624F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>
                <a:solidFill>
                  <a:srgbClr val="EBEBEB"/>
                </a:solidFill>
              </a:rPr>
              <a:t>Filter table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Main table people use, Used to decide if you allow a packet or deny access.</a:t>
            </a:r>
          </a:p>
          <a:p>
            <a:r>
              <a:rPr lang="en-US">
                <a:solidFill>
                  <a:srgbClr val="EBEBEB"/>
                </a:solidFill>
              </a:rPr>
              <a:t>NAT table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Used for network address translation rules. Commonly used to route packets to networks when direct access isn't possible</a:t>
            </a:r>
          </a:p>
          <a:p>
            <a:r>
              <a:rPr lang="en-US">
                <a:solidFill>
                  <a:srgbClr val="EBEBEB"/>
                </a:solidFill>
              </a:rPr>
              <a:t>Mangle Table</a:t>
            </a:r>
          </a:p>
          <a:p>
            <a:pPr lvl="1"/>
            <a:r>
              <a:rPr lang="en-US">
                <a:solidFill>
                  <a:srgbClr val="EBEBEB"/>
                </a:solidFill>
              </a:rPr>
              <a:t>Used to alter IP addresses of packets</a:t>
            </a:r>
          </a:p>
          <a:p>
            <a:pPr lvl="1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For instance, you can adjust the TTL (Time to Live) value of a packet, either lengthening or shortening the number of valid network hops the packet can sustain.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rgbClr val="EBEBEB"/>
                </a:solidFill>
              </a:rPr>
              <a:t>Security Table</a:t>
            </a:r>
          </a:p>
          <a:p>
            <a:pPr lvl="1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Used to set internal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SELinux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security context marks on packets,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rgbClr val="EBEBEB"/>
                </a:solidFill>
              </a:rPr>
              <a:t>Raw table</a:t>
            </a:r>
          </a:p>
          <a:p>
            <a:pPr lvl="1"/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Only purpose is to provide a mechanism for marking packets in order to opt-out of connection tracking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90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8D0B-3985-4FD6-B3AE-1E0765D4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9899-5A75-4229-8C02-78440F88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17121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Demilitarized zone</a:t>
            </a:r>
          </a:p>
          <a:p>
            <a:r>
              <a:rPr lang="en-US"/>
              <a:t>Where the problem children live</a:t>
            </a:r>
          </a:p>
          <a:p>
            <a:pPr lvl="1"/>
            <a:r>
              <a:rPr lang="en-US"/>
              <a:t>Web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VoIP</a:t>
            </a:r>
          </a:p>
          <a:p>
            <a:pPr lvl="1"/>
            <a:r>
              <a:rPr lang="en-US"/>
              <a:t>FTP</a:t>
            </a:r>
          </a:p>
          <a:p>
            <a:r>
              <a:rPr lang="en-US"/>
              <a:t>Forwarding sends packets to the DMZ</a:t>
            </a:r>
          </a:p>
        </p:txBody>
      </p:sp>
    </p:spTree>
    <p:extLst>
      <p:ext uri="{BB962C8B-B14F-4D97-AF65-F5344CB8AC3E}">
        <p14:creationId xmlns:p14="http://schemas.microsoft.com/office/powerpoint/2010/main" val="195696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5679-15C3-40AB-91EF-524EE6DF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Dual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4BAF-BC00-4779-B159-1C1C03E6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Can also use a dual firewall</a:t>
            </a:r>
          </a:p>
          <a:p>
            <a:pPr lvl="1"/>
            <a:r>
              <a:rPr lang="en-US">
                <a:ea typeface="+mj-lt"/>
                <a:cs typeface="+mj-lt"/>
              </a:rPr>
              <a:t>First one is the front end, configured to allow DMZ traffic only</a:t>
            </a:r>
          </a:p>
          <a:p>
            <a:pPr lvl="1"/>
            <a:r>
              <a:rPr lang="en-US">
                <a:ea typeface="+mj-lt"/>
                <a:cs typeface="+mj-lt"/>
              </a:rPr>
              <a:t>Second firewall is back end, only allows traffic to DMZ from internal</a:t>
            </a:r>
          </a:p>
          <a:p>
            <a:pPr lvl="1"/>
            <a:r>
              <a:rPr lang="en-US"/>
              <a:t>Multiple firewalls is common in industry. Normally you use separate vendors as well</a:t>
            </a:r>
          </a:p>
          <a:p>
            <a:endParaRPr lang="en-US"/>
          </a:p>
        </p:txBody>
      </p:sp>
      <p:pic>
        <p:nvPicPr>
          <p:cNvPr id="8" name="Picture 8" descr="Visualization of how a second firewall fits in to the DMZ and LAN">
            <a:extLst>
              <a:ext uri="{FF2B5EF4-FFF2-40B4-BE49-F238E27FC236}">
                <a16:creationId xmlns:a16="http://schemas.microsoft.com/office/drawing/2014/main" id="{DBEE80E1-77E3-4D74-8C5B-8EFDF514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451" y="5135727"/>
            <a:ext cx="7366861" cy="1569885"/>
          </a:xfrm>
          <a:prstGeom prst="rect">
            <a:avLst/>
          </a:prstGeom>
        </p:spPr>
      </p:pic>
      <p:pic>
        <p:nvPicPr>
          <p:cNvPr id="10" name="Picture 10" descr="Visualization of how a DMZ and firewall interacts with a LAN">
            <a:extLst>
              <a:ext uri="{FF2B5EF4-FFF2-40B4-BE49-F238E27FC236}">
                <a16:creationId xmlns:a16="http://schemas.microsoft.com/office/drawing/2014/main" id="{20891E18-55ED-40F9-BEE7-BA27E02C6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33" y="1710297"/>
            <a:ext cx="4827916" cy="30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6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29F3-422A-4010-9334-E4AD07B3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957F-74F5-4424-B3D2-81A8544E6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First line of defense </a:t>
            </a:r>
          </a:p>
        </p:txBody>
      </p:sp>
      <p:pic>
        <p:nvPicPr>
          <p:cNvPr id="4" name="Picture 4" descr="Comic of two people talking &amp;#34;I found a good managed firewall, their slogan is less is more&amp;#34; &amp;#34;Less cost&amp;#34; &amp;#34;No, less wall more fire&amp;#34;">
            <a:extLst>
              <a:ext uri="{FF2B5EF4-FFF2-40B4-BE49-F238E27FC236}">
                <a16:creationId xmlns:a16="http://schemas.microsoft.com/office/drawing/2014/main" id="{B746B435-58CD-44B5-B359-13FF087C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755" y="872706"/>
            <a:ext cx="42481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2B47-BC2C-49B6-AA6F-852560DC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0BBA-CE6B-4794-B748-95C1C925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Examine packets</a:t>
            </a:r>
          </a:p>
          <a:p>
            <a:pPr lvl="1"/>
            <a:r>
              <a:rPr lang="en-US"/>
              <a:t>Both in and out of the network</a:t>
            </a:r>
          </a:p>
          <a:p>
            <a:pPr lvl="1"/>
            <a:r>
              <a:rPr lang="en-US"/>
              <a:t>Can determine if the packet is allowed, denied or redirected</a:t>
            </a:r>
          </a:p>
          <a:p>
            <a:pPr lvl="1"/>
            <a:r>
              <a:rPr lang="en-US"/>
              <a:t>Can check IP address, Mac address, port, or application</a:t>
            </a:r>
          </a:p>
          <a:p>
            <a:pPr lvl="2"/>
            <a:r>
              <a:rPr lang="en-US"/>
              <a:t>Deep packet analysis for data with the packets</a:t>
            </a:r>
          </a:p>
          <a:p>
            <a:pPr lvl="2"/>
            <a:r>
              <a:rPr lang="en-US"/>
              <a:t>The deeper you look the longer it takes (Bottlenecks)</a:t>
            </a:r>
          </a:p>
          <a:p>
            <a:endParaRPr lang="en-US"/>
          </a:p>
        </p:txBody>
      </p:sp>
      <p:pic>
        <p:nvPicPr>
          <p:cNvPr id="4" name="Picture 4" descr="Comic of a firewall with a person saying &amp;#34;Relax sir, your servers are safe behind the firewall&amp;#34;  Everything is on fire.">
            <a:extLst>
              <a:ext uri="{FF2B5EF4-FFF2-40B4-BE49-F238E27FC236}">
                <a16:creationId xmlns:a16="http://schemas.microsoft.com/office/drawing/2014/main" id="{F92DAB21-C587-4145-88C6-B1CBBDF7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101" y="4002477"/>
            <a:ext cx="42862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4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A2B1-207C-48F8-B9BB-4FA3B0C8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level of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C0F1-4200-4DCF-994B-9C36126C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Deny all or allow all</a:t>
            </a:r>
          </a:p>
          <a:p>
            <a:r>
              <a:rPr lang="en-US">
                <a:ea typeface="+mj-lt"/>
                <a:cs typeface="+mj-lt"/>
              </a:rPr>
              <a:t>What happens to packets that don’t fit a rule</a:t>
            </a:r>
          </a:p>
          <a:p>
            <a:pPr lvl="1"/>
            <a:r>
              <a:rPr lang="en-US">
                <a:ea typeface="+mj-lt"/>
                <a:cs typeface="+mj-lt"/>
              </a:rPr>
              <a:t>Goes down list until it finds rule that it fits. Or will be allowed or denies based on deny all/allow all</a:t>
            </a:r>
          </a:p>
          <a:p>
            <a:pPr lvl="1"/>
            <a:r>
              <a:rPr lang="en-US">
                <a:ea typeface="+mj-lt"/>
                <a:cs typeface="+mj-lt"/>
              </a:rPr>
              <a:t>Deny all is safer but takes more work </a:t>
            </a:r>
          </a:p>
          <a:p>
            <a:pPr lvl="1"/>
            <a:r>
              <a:rPr lang="en-US">
                <a:ea typeface="+mj-lt"/>
                <a:cs typeface="+mj-lt"/>
              </a:rPr>
              <a:t>Allow all has dangers but is easy to manage</a:t>
            </a:r>
            <a:endParaRPr lang="en-US"/>
          </a:p>
          <a:p>
            <a:pPr lvl="2"/>
            <a:r>
              <a:rPr lang="en-US">
                <a:ea typeface="+mj-lt"/>
                <a:cs typeface="+mj-lt"/>
              </a:rPr>
              <a:t>Otherwise you have to allow each thing individually, allow all has less maintenance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7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61AF-35DD-4AC3-8891-F8A0232E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firewalls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2482-D1E6-4E3D-A762-EA7B1984D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j-lt"/>
                <a:cs typeface="+mj-lt"/>
              </a:rPr>
              <a:t>IP/MAC are the easiest/quickest to filter; data is the slowest</a:t>
            </a:r>
            <a:endParaRPr lang="en-US"/>
          </a:p>
          <a:p>
            <a:r>
              <a:rPr lang="en-US">
                <a:ea typeface="+mj-lt"/>
                <a:cs typeface="+mj-lt"/>
              </a:rPr>
              <a:t>Filter by port if the port shouldn't be used by that server </a:t>
            </a:r>
          </a:p>
          <a:p>
            <a:pPr lvl="1"/>
            <a:r>
              <a:rPr lang="en-US">
                <a:ea typeface="+mj-lt"/>
                <a:cs typeface="+mj-lt"/>
              </a:rPr>
              <a:t>DNS server doesn't need ports for web or email</a:t>
            </a:r>
          </a:p>
          <a:p>
            <a:r>
              <a:rPr lang="en-US">
                <a:ea typeface="+mj-lt"/>
                <a:cs typeface="+mj-lt"/>
              </a:rPr>
              <a:t>Pings are good for testing connections </a:t>
            </a:r>
          </a:p>
          <a:p>
            <a:pPr lvl="1"/>
            <a:r>
              <a:rPr lang="en-US">
                <a:ea typeface="+mj-lt"/>
                <a:cs typeface="+mj-lt"/>
              </a:rPr>
              <a:t>allow </a:t>
            </a:r>
            <a:r>
              <a:rPr lang="en-US" err="1">
                <a:ea typeface="+mj-lt"/>
                <a:cs typeface="+mj-lt"/>
              </a:rPr>
              <a:t>nmap</a:t>
            </a:r>
            <a:r>
              <a:rPr lang="en-US">
                <a:ea typeface="+mj-lt"/>
                <a:cs typeface="+mj-lt"/>
              </a:rPr>
              <a:t> type attacks (ICMP)</a:t>
            </a:r>
          </a:p>
          <a:p>
            <a:pPr lvl="1"/>
            <a:r>
              <a:rPr lang="en-US">
                <a:ea typeface="+mj-lt"/>
                <a:cs typeface="+mj-lt"/>
              </a:rPr>
              <a:t>Typical of situations where you want to easily allow/deny packets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8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D5AC-0D97-4F50-9C80-6ECBF5AB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Stateful vs stateless Firewalls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52F9-1A61-4F4D-8406-9CE68E03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Stateless firewalls work on static information</a:t>
            </a:r>
          </a:p>
          <a:p>
            <a:pPr lvl="1"/>
            <a:r>
              <a:rPr lang="en-US"/>
              <a:t>Example: source and destination</a:t>
            </a:r>
          </a:p>
          <a:p>
            <a:pPr lvl="1"/>
            <a:r>
              <a:rPr lang="en-US"/>
              <a:t>Packet filtering is done with matching conditions</a:t>
            </a:r>
          </a:p>
          <a:p>
            <a:pPr lvl="2"/>
            <a:r>
              <a:rPr lang="en-US"/>
              <a:t>These conditions are pre-approved with corresponding pre-approved actions</a:t>
            </a:r>
          </a:p>
          <a:p>
            <a:pPr lvl="1"/>
            <a:r>
              <a:rPr lang="en-US"/>
              <a:t>Also known as an access control list</a:t>
            </a:r>
          </a:p>
          <a:p>
            <a:pPr lvl="1"/>
            <a:r>
              <a:rPr lang="en-US"/>
              <a:t>Mainly focuses on packet filtering</a:t>
            </a:r>
          </a:p>
          <a:p>
            <a:pPr lvl="1"/>
            <a:r>
              <a:rPr lang="en-US"/>
              <a:t>Typically faster</a:t>
            </a:r>
          </a:p>
          <a:p>
            <a:r>
              <a:rPr lang="en-US"/>
              <a:t>Stateful firewalls filter based on full context</a:t>
            </a:r>
          </a:p>
          <a:p>
            <a:pPr lvl="1"/>
            <a:r>
              <a:rPr lang="en-US"/>
              <a:t>Iptables are stateful </a:t>
            </a:r>
          </a:p>
          <a:p>
            <a:pPr lvl="2"/>
            <a:r>
              <a:rPr lang="en-US"/>
              <a:t>(technically so is Windows firewall, we just don't care about that right now. Linux </a:t>
            </a:r>
            <a:r>
              <a:rPr lang="en-US" err="1"/>
              <a:t>rulz</a:t>
            </a:r>
            <a:r>
              <a:rPr lang="en-US"/>
              <a:t>! windows drools)</a:t>
            </a:r>
          </a:p>
          <a:p>
            <a:pPr lvl="1"/>
            <a:r>
              <a:rPr lang="en-US"/>
              <a:t>Once the certain traffic is approved it's added to the state table and get more access to the protected network</a:t>
            </a:r>
          </a:p>
          <a:p>
            <a:pPr lvl="1"/>
            <a:r>
              <a:rPr lang="en-US"/>
              <a:t>If it wasn't approved it gets blocked</a:t>
            </a:r>
          </a:p>
          <a:p>
            <a:pPr lvl="1"/>
            <a:r>
              <a:rPr lang="en-US"/>
              <a:t>Can use </a:t>
            </a:r>
            <a:r>
              <a:rPr lang="en-US" err="1"/>
              <a:t>IPSec</a:t>
            </a:r>
            <a:r>
              <a:rPr lang="en-US"/>
              <a:t> (IP security) such as tunnels and encryption</a:t>
            </a:r>
          </a:p>
          <a:p>
            <a:pPr lvl="1"/>
            <a:r>
              <a:rPr lang="en-US"/>
              <a:t>Better at IDing unauthorized and forged info</a:t>
            </a:r>
          </a:p>
        </p:txBody>
      </p:sp>
    </p:spTree>
    <p:extLst>
      <p:ext uri="{BB962C8B-B14F-4D97-AF65-F5344CB8AC3E}">
        <p14:creationId xmlns:p14="http://schemas.microsoft.com/office/powerpoint/2010/main" val="56652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1CC1-469C-4ADB-9A11-95B8CB21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36A7-B8E9-46DD-BBBE-64CC8661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During a DDOS you might filter the top 10 IP address or ranges</a:t>
            </a:r>
          </a:p>
          <a:p>
            <a:r>
              <a:rPr lang="en-US"/>
              <a:t>You could also filter a range of addresses</a:t>
            </a:r>
          </a:p>
          <a:p>
            <a:pPr lvl="1"/>
            <a:r>
              <a:rPr lang="en-US"/>
              <a:t>Example: CIS server </a:t>
            </a:r>
          </a:p>
          <a:p>
            <a:pPr lvl="2"/>
            <a:r>
              <a:rPr lang="en-US"/>
              <a:t>We filter from China and Columbia</a:t>
            </a:r>
          </a:p>
          <a:p>
            <a:pPr lvl="3"/>
            <a:r>
              <a:rPr lang="en-US"/>
              <a:t>It's unlikely we'd have legitimate access outside the US</a:t>
            </a:r>
          </a:p>
          <a:p>
            <a:pPr lvl="3"/>
            <a:r>
              <a:rPr lang="en-US"/>
              <a:t>This filters out script kiddies not the good hackers</a:t>
            </a:r>
          </a:p>
          <a:p>
            <a:pPr lvl="3"/>
            <a:r>
              <a:rPr lang="en-US"/>
              <a:t>Good hackers can get around IP address filtering</a:t>
            </a:r>
          </a:p>
        </p:txBody>
      </p:sp>
    </p:spTree>
    <p:extLst>
      <p:ext uri="{BB962C8B-B14F-4D97-AF65-F5344CB8AC3E}">
        <p14:creationId xmlns:p14="http://schemas.microsoft.com/office/powerpoint/2010/main" val="214120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0A37-440E-41C3-B3EB-B2B59806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8655-3CAD-46E1-9576-E3498D68E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small groups, work on what you think should happen for a DDOS event for your server.  Make a list of priorities and spec them out like you're creating a script</a:t>
            </a:r>
          </a:p>
        </p:txBody>
      </p:sp>
      <p:pic>
        <p:nvPicPr>
          <p:cNvPr id="4" name="Picture 4" descr="Meme of Gandalf that says &amp;#34;You shall not pass my Router Firewall.&amp;#34;">
            <a:extLst>
              <a:ext uri="{FF2B5EF4-FFF2-40B4-BE49-F238E27FC236}">
                <a16:creationId xmlns:a16="http://schemas.microsoft.com/office/drawing/2014/main" id="{2451B6CB-09C9-4D4C-9925-1085B15C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08" y="3777561"/>
            <a:ext cx="3810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594A-3632-46D4-BE4D-DE06DE7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48C6-65AB-499E-9A3A-13448CAF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Multiple systems used for firewalls</a:t>
            </a:r>
          </a:p>
          <a:p>
            <a:pPr lvl="1"/>
            <a:r>
              <a:rPr lang="en-US"/>
              <a:t>Some built in</a:t>
            </a:r>
          </a:p>
          <a:p>
            <a:pPr lvl="1"/>
            <a:r>
              <a:rPr lang="en-US"/>
              <a:t>Some are 3rd party</a:t>
            </a:r>
          </a:p>
          <a:p>
            <a:r>
              <a:rPr lang="en-US" err="1"/>
              <a:t>IPtables</a:t>
            </a:r>
            <a:r>
              <a:rPr lang="en-US"/>
              <a:t> are the most common</a:t>
            </a:r>
          </a:p>
          <a:p>
            <a:pPr lvl="1"/>
            <a:r>
              <a:rPr lang="en-US"/>
              <a:t>You might also see </a:t>
            </a:r>
            <a:r>
              <a:rPr lang="en-US" err="1"/>
              <a:t>nftables</a:t>
            </a:r>
            <a:r>
              <a:rPr lang="en-US"/>
              <a:t>, </a:t>
            </a:r>
            <a:r>
              <a:rPr lang="en-US" err="1"/>
              <a:t>firewalld</a:t>
            </a:r>
            <a:r>
              <a:rPr lang="en-US"/>
              <a:t> and UFW (uncomplicated Firewall Ubuntu)</a:t>
            </a:r>
          </a:p>
          <a:p>
            <a:pPr lvl="1"/>
            <a:r>
              <a:rPr lang="en-US" err="1"/>
              <a:t>IPtables</a:t>
            </a:r>
            <a:r>
              <a:rPr lang="en-US"/>
              <a:t> don't survive a reboot</a:t>
            </a:r>
          </a:p>
          <a:p>
            <a:pPr lvl="2"/>
            <a:r>
              <a:rPr lang="en-US"/>
              <a:t>Some have ways to preserve the </a:t>
            </a:r>
            <a:r>
              <a:rPr lang="en-US" err="1"/>
              <a:t>IPtable</a:t>
            </a:r>
            <a:r>
              <a:rPr lang="en-US"/>
              <a:t> rules</a:t>
            </a:r>
          </a:p>
          <a:p>
            <a:pPr lvl="2"/>
            <a:r>
              <a:rPr lang="en-US"/>
              <a:t>Some have scripts you need to work with</a:t>
            </a:r>
          </a:p>
        </p:txBody>
      </p:sp>
    </p:spTree>
    <p:extLst>
      <p:ext uri="{BB962C8B-B14F-4D97-AF65-F5344CB8AC3E}">
        <p14:creationId xmlns:p14="http://schemas.microsoft.com/office/powerpoint/2010/main" val="3410635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Linux Administration</vt:lpstr>
      <vt:lpstr>Firewalls</vt:lpstr>
      <vt:lpstr>Firewalls</vt:lpstr>
      <vt:lpstr>Basic level of firewall</vt:lpstr>
      <vt:lpstr>Basic firewalls cont.</vt:lpstr>
      <vt:lpstr>Stateful vs stateless Firewalls</vt:lpstr>
      <vt:lpstr>Example: DDOS</vt:lpstr>
      <vt:lpstr>Activity</vt:lpstr>
      <vt:lpstr>Implementation in Linux</vt:lpstr>
      <vt:lpstr>PowerPoint Presentation</vt:lpstr>
      <vt:lpstr>Activity</vt:lpstr>
      <vt:lpstr>Firewalls rules</vt:lpstr>
      <vt:lpstr>Firewall chain rules</vt:lpstr>
      <vt:lpstr>Example: How to work with IPTables</vt:lpstr>
      <vt:lpstr>Activity</vt:lpstr>
      <vt:lpstr>More in depth on tables</vt:lpstr>
      <vt:lpstr>DMZ</vt:lpstr>
      <vt:lpstr>Dual Firewalls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43</cp:revision>
  <dcterms:created xsi:type="dcterms:W3CDTF">2013-07-15T20:26:40Z</dcterms:created>
  <dcterms:modified xsi:type="dcterms:W3CDTF">2022-09-29T16:38:36Z</dcterms:modified>
</cp:coreProperties>
</file>