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75" r:id="rId3"/>
    <p:sldId id="276" r:id="rId4"/>
    <p:sldId id="266" r:id="rId5"/>
    <p:sldId id="268" r:id="rId6"/>
    <p:sldId id="257" r:id="rId7"/>
    <p:sldId id="260" r:id="rId8"/>
    <p:sldId id="269" r:id="rId9"/>
    <p:sldId id="261" r:id="rId10"/>
    <p:sldId id="258" r:id="rId11"/>
    <p:sldId id="267" r:id="rId12"/>
    <p:sldId id="270" r:id="rId13"/>
    <p:sldId id="272" r:id="rId14"/>
    <p:sldId id="273" r:id="rId15"/>
    <p:sldId id="274" r:id="rId16"/>
    <p:sldId id="263" r:id="rId17"/>
    <p:sldId id="265"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69DD2EB-C66C-4871-A868-5869EA7A58E7}" v="8" dt="2019-11-26T17:06:29.336"/>
    <p1510:client id="{71FAFF1C-8D73-4F77-9830-CFD97E0DC54F}" v="22" dt="2020-07-23T21:37:57.965"/>
    <p1510:client id="{768EE357-BEAE-4668-B83F-A229BC65DF2B}" v="92" dt="2022-11-03T14:44:50.538"/>
    <p1510:client id="{AC7CA6C1-C893-4B71-ADF2-F48D29E431AC}" v="7045" dt="2019-11-20T14:23:58.075"/>
    <p1510:client id="{C0D73611-9C70-4BE3-8EDF-C771D114E08A}" v="596" dt="2022-11-01T14:05:05.405"/>
    <p1510:client id="{D326B1F6-7D67-497E-9AF5-FAB58EE6F693}" v="1484" dt="2019-11-20T01:20:48.476"/>
    <p1510:client id="{F2C64EC5-BEA9-407E-AC18-45F0230A055F}" v="28" dt="2019-11-20T13:42:49.223"/>
    <p1510:client id="{F8D14233-A495-447B-907A-CAACC76A3214}" v="12" dt="2019-11-20T02:09:21.548"/>
    <p1510:client id="{F96AE82C-09C8-4976-9FC3-C23581B98401}" v="10" dt="2019-11-20T14:19:30.1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1720303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13308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92392231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28936166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7812482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10737553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4224795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1499706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598889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798179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080420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37300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11/3/2022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3249489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32718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1860386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11/3/2022</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6002642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11/3/2022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951257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11/3/2022</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940505659"/>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cisco.com/c/dam/en/us/solutions/enterprise-networks/2021-networking-report.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1.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Linux Administration</a:t>
            </a:r>
          </a:p>
        </p:txBody>
      </p:sp>
      <p:sp>
        <p:nvSpPr>
          <p:cNvPr id="3" name="Subtitle 2"/>
          <p:cNvSpPr>
            <a:spLocks noGrp="1"/>
          </p:cNvSpPr>
          <p:nvPr>
            <p:ph type="subTitle" idx="1"/>
          </p:nvPr>
        </p:nvSpPr>
        <p:spPr/>
        <p:txBody>
          <a:bodyPr/>
          <a:lstStyle/>
          <a:p>
            <a:r>
              <a:rPr lang="en-US" dirty="0"/>
              <a:t>Week 10 </a:t>
            </a:r>
          </a:p>
          <a:p>
            <a:r>
              <a:rPr lang="en-US" dirty="0"/>
              <a:t>Virtualization</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7B113-E27B-4FB2-927A-3B4F91AE40CC}"/>
              </a:ext>
            </a:extLst>
          </p:cNvPr>
          <p:cNvSpPr>
            <a:spLocks noGrp="1"/>
          </p:cNvSpPr>
          <p:nvPr>
            <p:ph type="title"/>
          </p:nvPr>
        </p:nvSpPr>
        <p:spPr>
          <a:xfrm>
            <a:off x="648930" y="629266"/>
            <a:ext cx="9252154" cy="1223983"/>
          </a:xfrm>
        </p:spPr>
        <p:txBody>
          <a:bodyPr>
            <a:normAutofit/>
          </a:bodyPr>
          <a:lstStyle/>
          <a:p>
            <a:r>
              <a:rPr lang="en-US">
                <a:ea typeface="+mj-lt"/>
                <a:cs typeface="+mj-lt"/>
              </a:rPr>
              <a:t>Nested virtualization </a:t>
            </a:r>
            <a:endParaRPr lang="en-US"/>
          </a:p>
        </p:txBody>
      </p:sp>
      <p:sp>
        <p:nvSpPr>
          <p:cNvPr id="3" name="Content Placeholder 2">
            <a:extLst>
              <a:ext uri="{FF2B5EF4-FFF2-40B4-BE49-F238E27FC236}">
                <a16:creationId xmlns:a16="http://schemas.microsoft.com/office/drawing/2014/main" id="{BDA5FFF9-7FB3-4387-8BAF-6F67D32CF006}"/>
              </a:ext>
            </a:extLst>
          </p:cNvPr>
          <p:cNvSpPr>
            <a:spLocks noGrp="1"/>
          </p:cNvSpPr>
          <p:nvPr>
            <p:ph idx="1"/>
          </p:nvPr>
        </p:nvSpPr>
        <p:spPr>
          <a:xfrm>
            <a:off x="1103311" y="2052214"/>
            <a:ext cx="4338409" cy="4196185"/>
          </a:xfrm>
        </p:spPr>
        <p:txBody>
          <a:bodyPr vert="horz" lIns="91440" tIns="45720" rIns="91440" bIns="45720" rtlCol="0" anchor="t">
            <a:normAutofit/>
          </a:bodyPr>
          <a:lstStyle/>
          <a:p>
            <a:pPr>
              <a:lnSpc>
                <a:spcPct val="90000"/>
              </a:lnSpc>
            </a:pPr>
            <a:r>
              <a:rPr lang="en-US" sz="1500" dirty="0"/>
              <a:t>The world has mostly moved to containers</a:t>
            </a:r>
          </a:p>
          <a:p>
            <a:pPr>
              <a:lnSpc>
                <a:spcPct val="90000"/>
              </a:lnSpc>
              <a:buClr>
                <a:srgbClr val="8AD0D6"/>
              </a:buClr>
            </a:pPr>
            <a:r>
              <a:rPr lang="en-US" sz="1500" dirty="0"/>
              <a:t>Virtualization inside a virtual environment</a:t>
            </a:r>
            <a:endParaRPr lang="en-US" dirty="0"/>
          </a:p>
          <a:p>
            <a:pPr lvl="1">
              <a:lnSpc>
                <a:spcPct val="90000"/>
              </a:lnSpc>
            </a:pPr>
            <a:r>
              <a:rPr lang="en-US" sz="1500" dirty="0"/>
              <a:t>Running a Hypervisor inside a virtual machine</a:t>
            </a:r>
          </a:p>
          <a:p>
            <a:pPr lvl="1">
              <a:lnSpc>
                <a:spcPct val="90000"/>
              </a:lnSpc>
            </a:pPr>
            <a:r>
              <a:rPr lang="en-US" sz="1500" dirty="0"/>
              <a:t>Running a hypervisor inside a hypervisor</a:t>
            </a:r>
          </a:p>
          <a:p>
            <a:pPr lvl="1">
              <a:lnSpc>
                <a:spcPct val="90000"/>
              </a:lnSpc>
            </a:pPr>
            <a:r>
              <a:rPr lang="en-US" sz="1500" dirty="0"/>
              <a:t>Main level Hypervisor is Level 0 or L0</a:t>
            </a:r>
          </a:p>
          <a:p>
            <a:pPr lvl="1">
              <a:lnSpc>
                <a:spcPct val="90000"/>
              </a:lnSpc>
            </a:pPr>
            <a:r>
              <a:rPr lang="en-US" sz="1500" dirty="0"/>
              <a:t>Hypervisor running inside the VM is level 1 or L1</a:t>
            </a:r>
          </a:p>
          <a:p>
            <a:pPr lvl="1">
              <a:lnSpc>
                <a:spcPct val="90000"/>
              </a:lnSpc>
            </a:pPr>
            <a:r>
              <a:rPr lang="en-US" sz="1500" dirty="0"/>
              <a:t>Can continue to have levels L2, L3...</a:t>
            </a:r>
          </a:p>
          <a:p>
            <a:pPr marL="0" indent="0">
              <a:lnSpc>
                <a:spcPct val="90000"/>
              </a:lnSpc>
              <a:buNone/>
            </a:pPr>
            <a:endParaRPr lang="en-US" sz="1700" dirty="0"/>
          </a:p>
        </p:txBody>
      </p:sp>
      <p:pic>
        <p:nvPicPr>
          <p:cNvPr id="4" name="Picture 4" descr="Visualization of nested virtualization">
            <a:extLst>
              <a:ext uri="{FF2B5EF4-FFF2-40B4-BE49-F238E27FC236}">
                <a16:creationId xmlns:a16="http://schemas.microsoft.com/office/drawing/2014/main" id="{DC921287-5DA8-4210-9163-BCCA6A91532B}"/>
              </a:ext>
            </a:extLst>
          </p:cNvPr>
          <p:cNvPicPr>
            <a:picLocks noChangeAspect="1"/>
          </p:cNvPicPr>
          <p:nvPr/>
        </p:nvPicPr>
        <p:blipFill rotWithShape="1">
          <a:blip r:embed="rId3"/>
          <a:srcRect l="10031" r="2" b="2"/>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40653820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E858C-68D9-4283-8AA4-2059D40F403D}"/>
              </a:ext>
            </a:extLst>
          </p:cNvPr>
          <p:cNvSpPr>
            <a:spLocks noGrp="1"/>
          </p:cNvSpPr>
          <p:nvPr>
            <p:ph type="title"/>
          </p:nvPr>
        </p:nvSpPr>
        <p:spPr/>
        <p:txBody>
          <a:bodyPr/>
          <a:lstStyle/>
          <a:p>
            <a:r>
              <a:rPr lang="en-US">
                <a:ea typeface="+mj-lt"/>
                <a:cs typeface="+mj-lt"/>
              </a:rPr>
              <a:t>Infrastructure as a service (IaaS)</a:t>
            </a:r>
          </a:p>
          <a:p>
            <a:endParaRPr lang="en-US"/>
          </a:p>
        </p:txBody>
      </p:sp>
      <p:sp>
        <p:nvSpPr>
          <p:cNvPr id="3" name="Content Placeholder 2">
            <a:extLst>
              <a:ext uri="{FF2B5EF4-FFF2-40B4-BE49-F238E27FC236}">
                <a16:creationId xmlns:a16="http://schemas.microsoft.com/office/drawing/2014/main" id="{0C1770B0-BBCC-4D87-A252-4A3FE7126D04}"/>
              </a:ext>
            </a:extLst>
          </p:cNvPr>
          <p:cNvSpPr>
            <a:spLocks noGrp="1"/>
          </p:cNvSpPr>
          <p:nvPr>
            <p:ph idx="1"/>
          </p:nvPr>
        </p:nvSpPr>
        <p:spPr/>
        <p:txBody>
          <a:bodyPr vert="horz" lIns="91440" tIns="45720" rIns="91440" bIns="45720" rtlCol="0" anchor="t">
            <a:normAutofit/>
          </a:bodyPr>
          <a:lstStyle/>
          <a:p>
            <a:r>
              <a:rPr lang="en-US"/>
              <a:t>You can rent hardware as needed.  Some services also allow software to be rented.  </a:t>
            </a:r>
          </a:p>
          <a:p>
            <a:r>
              <a:rPr lang="en-US"/>
              <a:t>Allows you to outsource your computer infrastructure rather than maintain in house</a:t>
            </a:r>
          </a:p>
          <a:p>
            <a:r>
              <a:rPr lang="en-US"/>
              <a:t>Relates to SaaS (Software as a Service) and PaaS (Platform as a Service)</a:t>
            </a:r>
          </a:p>
          <a:p>
            <a:r>
              <a:rPr lang="en-US"/>
              <a:t>Smaller companies might not have the $$ or space to host a whole infrastructure</a:t>
            </a:r>
          </a:p>
          <a:p>
            <a:r>
              <a:rPr lang="en-US"/>
              <a:t>Gives a more reliable billing schedule (monthly rather than needing to buy hardware) </a:t>
            </a:r>
          </a:p>
          <a:p>
            <a:r>
              <a:rPr lang="en-US"/>
              <a:t>Can have reliability guarantees in house infrastructure won't have</a:t>
            </a:r>
          </a:p>
        </p:txBody>
      </p:sp>
    </p:spTree>
    <p:extLst>
      <p:ext uri="{BB962C8B-B14F-4D97-AF65-F5344CB8AC3E}">
        <p14:creationId xmlns:p14="http://schemas.microsoft.com/office/powerpoint/2010/main" val="38124384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FF346-8817-4E57-855F-92B4F2CEE97C}"/>
              </a:ext>
            </a:extLst>
          </p:cNvPr>
          <p:cNvSpPr>
            <a:spLocks noGrp="1"/>
          </p:cNvSpPr>
          <p:nvPr>
            <p:ph type="title"/>
          </p:nvPr>
        </p:nvSpPr>
        <p:spPr>
          <a:xfrm>
            <a:off x="648930" y="629266"/>
            <a:ext cx="9252154" cy="1223983"/>
          </a:xfrm>
        </p:spPr>
        <p:txBody>
          <a:bodyPr>
            <a:normAutofit/>
          </a:bodyPr>
          <a:lstStyle/>
          <a:p>
            <a:r>
              <a:rPr lang="en-US"/>
              <a:t>Activity</a:t>
            </a:r>
          </a:p>
        </p:txBody>
      </p:sp>
      <p:sp>
        <p:nvSpPr>
          <p:cNvPr id="3" name="Content Placeholder 2">
            <a:extLst>
              <a:ext uri="{FF2B5EF4-FFF2-40B4-BE49-F238E27FC236}">
                <a16:creationId xmlns:a16="http://schemas.microsoft.com/office/drawing/2014/main" id="{328567EF-F8BC-49E8-B1AB-24D9B5F0949C}"/>
              </a:ext>
            </a:extLst>
          </p:cNvPr>
          <p:cNvSpPr>
            <a:spLocks noGrp="1"/>
          </p:cNvSpPr>
          <p:nvPr>
            <p:ph idx="1"/>
          </p:nvPr>
        </p:nvSpPr>
        <p:spPr>
          <a:xfrm>
            <a:off x="1103311" y="2052214"/>
            <a:ext cx="4338409" cy="4196185"/>
          </a:xfrm>
        </p:spPr>
        <p:txBody>
          <a:bodyPr vert="horz" lIns="91440" tIns="45720" rIns="91440" bIns="45720" rtlCol="0" anchor="t">
            <a:normAutofit/>
          </a:bodyPr>
          <a:lstStyle/>
          <a:p>
            <a:pPr>
              <a:lnSpc>
                <a:spcPct val="90000"/>
              </a:lnSpc>
            </a:pPr>
            <a:r>
              <a:rPr lang="en-US" sz="1500">
                <a:ea typeface="+mj-lt"/>
                <a:cs typeface="+mj-lt"/>
              </a:rPr>
              <a:t>You've been tasked by your team to decide which IaaS we should use. Break into teams and research the following options. Make a list of pros and cons, and have a 1 page executive summary of if you think your IaaS is a good fit for Acme Corp (You can decide what Acme Corp needs)</a:t>
            </a:r>
          </a:p>
          <a:p>
            <a:pPr lvl="1">
              <a:lnSpc>
                <a:spcPct val="90000"/>
              </a:lnSpc>
            </a:pPr>
            <a:r>
              <a:rPr lang="en-US" sz="1500">
                <a:ea typeface="+mj-lt"/>
                <a:cs typeface="+mj-lt"/>
              </a:rPr>
              <a:t>AWS</a:t>
            </a:r>
          </a:p>
          <a:p>
            <a:pPr lvl="1">
              <a:lnSpc>
                <a:spcPct val="90000"/>
              </a:lnSpc>
            </a:pPr>
            <a:r>
              <a:rPr lang="en-US" sz="1500" dirty="0">
                <a:ea typeface="+mj-lt"/>
                <a:cs typeface="+mj-lt"/>
              </a:rPr>
              <a:t>IBM Cloud</a:t>
            </a:r>
          </a:p>
          <a:p>
            <a:pPr lvl="1">
              <a:lnSpc>
                <a:spcPct val="90000"/>
              </a:lnSpc>
            </a:pPr>
            <a:r>
              <a:rPr lang="en-US" sz="1500">
                <a:ea typeface="+mj-lt"/>
                <a:cs typeface="+mj-lt"/>
              </a:rPr>
              <a:t>Oracle Cloud</a:t>
            </a:r>
            <a:endParaRPr lang="en-US" sz="1500" dirty="0">
              <a:ea typeface="+mj-lt"/>
              <a:cs typeface="+mj-lt"/>
            </a:endParaRPr>
          </a:p>
          <a:p>
            <a:pPr lvl="1">
              <a:lnSpc>
                <a:spcPct val="90000"/>
              </a:lnSpc>
            </a:pPr>
            <a:r>
              <a:rPr lang="en-US" sz="1500">
                <a:ea typeface="+mj-lt"/>
                <a:cs typeface="+mj-lt"/>
              </a:rPr>
              <a:t>Google Cloud</a:t>
            </a:r>
          </a:p>
          <a:p>
            <a:pPr lvl="1">
              <a:lnSpc>
                <a:spcPct val="90000"/>
              </a:lnSpc>
            </a:pPr>
            <a:r>
              <a:rPr lang="en-US" sz="1500">
                <a:ea typeface="+mj-lt"/>
                <a:cs typeface="+mj-lt"/>
              </a:rPr>
              <a:t>Azure</a:t>
            </a:r>
          </a:p>
          <a:p>
            <a:pPr lvl="1">
              <a:lnSpc>
                <a:spcPct val="90000"/>
              </a:lnSpc>
            </a:pPr>
            <a:r>
              <a:rPr lang="en-US" sz="1500">
                <a:ea typeface="+mj-lt"/>
                <a:cs typeface="+mj-lt"/>
              </a:rPr>
              <a:t>Digital Ocean</a:t>
            </a:r>
          </a:p>
          <a:p>
            <a:pPr lvl="1">
              <a:lnSpc>
                <a:spcPct val="90000"/>
              </a:lnSpc>
            </a:pPr>
            <a:r>
              <a:rPr lang="en-US" sz="1500">
                <a:ea typeface="+mj-lt"/>
                <a:cs typeface="+mj-lt"/>
              </a:rPr>
              <a:t>Wasabi</a:t>
            </a:r>
            <a:endParaRPr lang="en-US" sz="1500"/>
          </a:p>
          <a:p>
            <a:pPr>
              <a:lnSpc>
                <a:spcPct val="90000"/>
              </a:lnSpc>
            </a:pPr>
            <a:endParaRPr lang="en-US" sz="1500"/>
          </a:p>
        </p:txBody>
      </p:sp>
      <p:pic>
        <p:nvPicPr>
          <p:cNvPr id="4" name="Picture 4" descr="Prof in front of chalk board of complex things meme, &amp;#34;And that class is how the pricing of IAAS works&amp;#34;">
            <a:extLst>
              <a:ext uri="{FF2B5EF4-FFF2-40B4-BE49-F238E27FC236}">
                <a16:creationId xmlns:a16="http://schemas.microsoft.com/office/drawing/2014/main" id="{70D7E532-5666-4BD1-BB0E-BAFCB3373745}"/>
              </a:ext>
            </a:extLst>
          </p:cNvPr>
          <p:cNvPicPr>
            <a:picLocks noChangeAspect="1"/>
          </p:cNvPicPr>
          <p:nvPr/>
        </p:nvPicPr>
        <p:blipFill rotWithShape="1">
          <a:blip r:embed="rId3"/>
          <a:srcRect l="1640" r="1047" b="1"/>
          <a:stretch/>
        </p:blipFill>
        <p:spPr>
          <a:xfrm>
            <a:off x="6091916" y="2052213"/>
            <a:ext cx="545162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5662591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9FAC3-9B72-4627-9EA8-EA406BD87B53}"/>
              </a:ext>
            </a:extLst>
          </p:cNvPr>
          <p:cNvSpPr>
            <a:spLocks noGrp="1"/>
          </p:cNvSpPr>
          <p:nvPr>
            <p:ph type="title"/>
          </p:nvPr>
        </p:nvSpPr>
        <p:spPr>
          <a:xfrm>
            <a:off x="648930" y="629266"/>
            <a:ext cx="9252154" cy="1223983"/>
          </a:xfrm>
        </p:spPr>
        <p:txBody>
          <a:bodyPr>
            <a:normAutofit/>
          </a:bodyPr>
          <a:lstStyle/>
          <a:p>
            <a:r>
              <a:rPr lang="en-US"/>
              <a:t>Cloud</a:t>
            </a:r>
          </a:p>
        </p:txBody>
      </p:sp>
      <p:sp>
        <p:nvSpPr>
          <p:cNvPr id="3" name="Content Placeholder 2">
            <a:extLst>
              <a:ext uri="{FF2B5EF4-FFF2-40B4-BE49-F238E27FC236}">
                <a16:creationId xmlns:a16="http://schemas.microsoft.com/office/drawing/2014/main" id="{72148F44-D202-41B6-B027-A36107C55794}"/>
              </a:ext>
            </a:extLst>
          </p:cNvPr>
          <p:cNvSpPr>
            <a:spLocks noGrp="1"/>
          </p:cNvSpPr>
          <p:nvPr>
            <p:ph idx="1"/>
          </p:nvPr>
        </p:nvSpPr>
        <p:spPr>
          <a:xfrm>
            <a:off x="1103311" y="2052214"/>
            <a:ext cx="4338409" cy="4196185"/>
          </a:xfrm>
        </p:spPr>
        <p:txBody>
          <a:bodyPr vert="horz" lIns="91440" tIns="45720" rIns="91440" bIns="45720" rtlCol="0" anchor="t">
            <a:normAutofit/>
          </a:bodyPr>
          <a:lstStyle/>
          <a:p>
            <a:pPr>
              <a:lnSpc>
                <a:spcPct val="90000"/>
              </a:lnSpc>
            </a:pPr>
            <a:r>
              <a:rPr lang="en-US" sz="1100" dirty="0"/>
              <a:t>On demand availability of resources.  Generally rentable through vendors, or sometimes offered free in small amounts. </a:t>
            </a:r>
          </a:p>
          <a:p>
            <a:pPr lvl="1">
              <a:lnSpc>
                <a:spcPct val="90000"/>
              </a:lnSpc>
            </a:pPr>
            <a:r>
              <a:rPr lang="en-US" sz="1100" dirty="0"/>
              <a:t>Enterprise Cloud for a single organization</a:t>
            </a:r>
          </a:p>
          <a:p>
            <a:pPr lvl="1">
              <a:lnSpc>
                <a:spcPct val="90000"/>
              </a:lnSpc>
            </a:pPr>
            <a:r>
              <a:rPr lang="en-US" sz="1100" dirty="0"/>
              <a:t>Public cloud available to many companies</a:t>
            </a:r>
          </a:p>
          <a:p>
            <a:pPr>
              <a:lnSpc>
                <a:spcPct val="90000"/>
              </a:lnSpc>
            </a:pPr>
            <a:r>
              <a:rPr lang="en-US" sz="1100" dirty="0"/>
              <a:t>Cloud tries to take advantage of economies of scale, I.e. cheaper to buy in bulk</a:t>
            </a:r>
          </a:p>
          <a:p>
            <a:pPr>
              <a:lnSpc>
                <a:spcPct val="90000"/>
              </a:lnSpc>
            </a:pPr>
            <a:r>
              <a:rPr lang="en-US" sz="1100" dirty="0"/>
              <a:t>Allows a pay as you go model, monthly pricing, or paying for services as needed which can give reliable bills to surprise bills depending on your company and agreement with your cloud provider</a:t>
            </a:r>
          </a:p>
          <a:p>
            <a:pPr>
              <a:lnSpc>
                <a:spcPct val="90000"/>
              </a:lnSpc>
            </a:pPr>
            <a:r>
              <a:rPr lang="en-US" sz="1100" dirty="0"/>
              <a:t>Gets further into the as a Service model (PaaS, SaaS, BaaS </a:t>
            </a:r>
            <a:r>
              <a:rPr lang="en-US" sz="1100" dirty="0" err="1"/>
              <a:t>ans</a:t>
            </a:r>
            <a:r>
              <a:rPr lang="en-US" sz="1100" dirty="0"/>
              <a:t> </a:t>
            </a:r>
            <a:r>
              <a:rPr lang="en-US" sz="1100" dirty="0" err="1"/>
              <a:t>XaaS</a:t>
            </a:r>
            <a:r>
              <a:rPr lang="en-US" sz="1100" dirty="0"/>
              <a:t>)</a:t>
            </a:r>
          </a:p>
          <a:p>
            <a:pPr lvl="1">
              <a:lnSpc>
                <a:spcPct val="90000"/>
              </a:lnSpc>
            </a:pPr>
            <a:r>
              <a:rPr lang="en-US" sz="1100" dirty="0"/>
              <a:t>BaaS is backend as a service</a:t>
            </a:r>
          </a:p>
          <a:p>
            <a:pPr lvl="1">
              <a:lnSpc>
                <a:spcPct val="90000"/>
              </a:lnSpc>
            </a:pPr>
            <a:r>
              <a:rPr lang="en-US" sz="1100" dirty="0" err="1"/>
              <a:t>XaaS</a:t>
            </a:r>
            <a:r>
              <a:rPr lang="en-US" sz="1100" dirty="0"/>
              <a:t> is everything as a service</a:t>
            </a:r>
          </a:p>
        </p:txBody>
      </p:sp>
      <p:pic>
        <p:nvPicPr>
          <p:cNvPr id="4" name="Picture 4" descr="Visualization of  SaaS, PaaS and IaaS with an arrow to cloud clients">
            <a:extLst>
              <a:ext uri="{FF2B5EF4-FFF2-40B4-BE49-F238E27FC236}">
                <a16:creationId xmlns:a16="http://schemas.microsoft.com/office/drawing/2014/main" id="{34A355D9-CC2F-4858-914F-103A65679B33}"/>
              </a:ext>
            </a:extLst>
          </p:cNvPr>
          <p:cNvPicPr>
            <a:picLocks noChangeAspect="1"/>
          </p:cNvPicPr>
          <p:nvPr/>
        </p:nvPicPr>
        <p:blipFill>
          <a:blip r:embed="rId3"/>
          <a:stretch>
            <a:fillRect/>
          </a:stretch>
        </p:blipFill>
        <p:spPr>
          <a:xfrm>
            <a:off x="6553601" y="2052213"/>
            <a:ext cx="4528257"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306495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48BF7-D458-45CF-B40A-9EBC8A2F7EF3}"/>
              </a:ext>
            </a:extLst>
          </p:cNvPr>
          <p:cNvSpPr>
            <a:spLocks noGrp="1"/>
          </p:cNvSpPr>
          <p:nvPr>
            <p:ph type="title"/>
          </p:nvPr>
        </p:nvSpPr>
        <p:spPr>
          <a:xfrm>
            <a:off x="648930" y="629266"/>
            <a:ext cx="9252154" cy="1223983"/>
          </a:xfrm>
        </p:spPr>
        <p:txBody>
          <a:bodyPr>
            <a:normAutofit/>
          </a:bodyPr>
          <a:lstStyle/>
          <a:p>
            <a:r>
              <a:rPr lang="en-US"/>
              <a:t>Infrastructure as Code</a:t>
            </a:r>
          </a:p>
        </p:txBody>
      </p:sp>
      <p:sp>
        <p:nvSpPr>
          <p:cNvPr id="3" name="Content Placeholder 2">
            <a:extLst>
              <a:ext uri="{FF2B5EF4-FFF2-40B4-BE49-F238E27FC236}">
                <a16:creationId xmlns:a16="http://schemas.microsoft.com/office/drawing/2014/main" id="{631A7FD1-FF25-495C-A99D-62C8C4ED1315}"/>
              </a:ext>
            </a:extLst>
          </p:cNvPr>
          <p:cNvSpPr>
            <a:spLocks noGrp="1"/>
          </p:cNvSpPr>
          <p:nvPr>
            <p:ph idx="1"/>
          </p:nvPr>
        </p:nvSpPr>
        <p:spPr>
          <a:xfrm>
            <a:off x="1103311" y="2052214"/>
            <a:ext cx="4338409" cy="4196185"/>
          </a:xfrm>
        </p:spPr>
        <p:txBody>
          <a:bodyPr vert="horz" lIns="91440" tIns="45720" rIns="91440" bIns="45720" rtlCol="0" anchor="t">
            <a:normAutofit lnSpcReduction="10000"/>
          </a:bodyPr>
          <a:lstStyle/>
          <a:p>
            <a:pPr>
              <a:lnSpc>
                <a:spcPct val="90000"/>
              </a:lnSpc>
            </a:pPr>
            <a:r>
              <a:rPr lang="en-US" sz="1400"/>
              <a:t>Manage and provision computers through (machine readable) files instead of configs.</a:t>
            </a:r>
          </a:p>
          <a:p>
            <a:pPr>
              <a:lnSpc>
                <a:spcPct val="90000"/>
              </a:lnSpc>
            </a:pPr>
            <a:r>
              <a:rPr lang="en-US" sz="1400"/>
              <a:t>Includes both physical resources and virtual machines and its resources.</a:t>
            </a:r>
          </a:p>
          <a:p>
            <a:pPr>
              <a:lnSpc>
                <a:spcPct val="90000"/>
              </a:lnSpc>
            </a:pPr>
            <a:r>
              <a:rPr lang="en-US" sz="1400"/>
              <a:t>Can use a version control style system to hold the definitions of the infrastructure</a:t>
            </a:r>
          </a:p>
          <a:p>
            <a:pPr>
              <a:lnSpc>
                <a:spcPct val="90000"/>
              </a:lnSpc>
            </a:pPr>
            <a:r>
              <a:rPr lang="en-US" sz="1400"/>
              <a:t>Idea comes from scaling issues </a:t>
            </a:r>
          </a:p>
          <a:p>
            <a:pPr>
              <a:lnSpc>
                <a:spcPct val="90000"/>
              </a:lnSpc>
            </a:pPr>
            <a:r>
              <a:rPr lang="en-US" sz="1400"/>
              <a:t>Being able to model infrastructure with code, then working with it using software design best practices is becoming popular</a:t>
            </a:r>
          </a:p>
          <a:p>
            <a:pPr>
              <a:lnSpc>
                <a:spcPct val="90000"/>
              </a:lnSpc>
            </a:pPr>
            <a:r>
              <a:rPr lang="en-US" sz="1400"/>
              <a:t>Shareability is also useful, for example if you need to set up an Apache Server you can find a recipe to do it</a:t>
            </a:r>
          </a:p>
          <a:p>
            <a:pPr>
              <a:lnSpc>
                <a:spcPct val="90000"/>
              </a:lnSpc>
            </a:pPr>
            <a:r>
              <a:rPr lang="en-US" sz="1400"/>
              <a:t>Pros include reduction of costs (setup and maintenance) speed and reduced risk (automation and programs have less human error) Allows your team to focus on things besides infrastructure maintenance</a:t>
            </a:r>
          </a:p>
        </p:txBody>
      </p:sp>
      <p:pic>
        <p:nvPicPr>
          <p:cNvPr id="4" name="Picture 4" descr="Fry from Futurama meme &amp;#34;not sure if buzzword or actual thing&amp;#34;">
            <a:extLst>
              <a:ext uri="{FF2B5EF4-FFF2-40B4-BE49-F238E27FC236}">
                <a16:creationId xmlns:a16="http://schemas.microsoft.com/office/drawing/2014/main" id="{ACAB20F1-B42D-4248-983C-0C35A609BCAC}"/>
              </a:ext>
            </a:extLst>
          </p:cNvPr>
          <p:cNvPicPr>
            <a:picLocks noChangeAspect="1"/>
          </p:cNvPicPr>
          <p:nvPr/>
        </p:nvPicPr>
        <p:blipFill>
          <a:blip r:embed="rId3"/>
          <a:stretch>
            <a:fillRect/>
          </a:stretch>
        </p:blipFill>
        <p:spPr>
          <a:xfrm>
            <a:off x="6091916" y="2105945"/>
            <a:ext cx="5451627" cy="4088720"/>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2611936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8E55B-1797-4131-913E-3949D623BFB5}"/>
              </a:ext>
            </a:extLst>
          </p:cNvPr>
          <p:cNvSpPr>
            <a:spLocks noGrp="1"/>
          </p:cNvSpPr>
          <p:nvPr>
            <p:ph type="title"/>
          </p:nvPr>
        </p:nvSpPr>
        <p:spPr/>
        <p:txBody>
          <a:bodyPr/>
          <a:lstStyle/>
          <a:p>
            <a:r>
              <a:rPr lang="en-US"/>
              <a:t>How to use and work with </a:t>
            </a:r>
            <a:r>
              <a:rPr lang="en-US" err="1"/>
              <a:t>IaC</a:t>
            </a:r>
          </a:p>
        </p:txBody>
      </p:sp>
      <p:sp>
        <p:nvSpPr>
          <p:cNvPr id="3" name="Content Placeholder 2">
            <a:extLst>
              <a:ext uri="{FF2B5EF4-FFF2-40B4-BE49-F238E27FC236}">
                <a16:creationId xmlns:a16="http://schemas.microsoft.com/office/drawing/2014/main" id="{9B1AB76E-EEEE-4EA9-98F9-18A5284F469A}"/>
              </a:ext>
            </a:extLst>
          </p:cNvPr>
          <p:cNvSpPr>
            <a:spLocks noGrp="1"/>
          </p:cNvSpPr>
          <p:nvPr>
            <p:ph idx="1"/>
          </p:nvPr>
        </p:nvSpPr>
        <p:spPr/>
        <p:txBody>
          <a:bodyPr vert="horz" lIns="91440" tIns="45720" rIns="91440" bIns="45720" rtlCol="0" anchor="t">
            <a:normAutofit lnSpcReduction="10000"/>
          </a:bodyPr>
          <a:lstStyle/>
          <a:p>
            <a:r>
              <a:rPr lang="en-US"/>
              <a:t>Declarative approach  - What is your target configuration?</a:t>
            </a:r>
          </a:p>
          <a:p>
            <a:r>
              <a:rPr lang="en-US"/>
              <a:t>Imperative approach – How do we change to get to the target?</a:t>
            </a:r>
          </a:p>
          <a:p>
            <a:r>
              <a:rPr lang="en-US"/>
              <a:t>Intelligent approach – Why the configuration needs to be a certain way to get to the target while keeping relationships of apps in mind</a:t>
            </a:r>
          </a:p>
          <a:p>
            <a:r>
              <a:rPr lang="en-US"/>
              <a:t>Pull method – Server will pull configuration from controlling server</a:t>
            </a:r>
          </a:p>
          <a:p>
            <a:r>
              <a:rPr lang="en-US"/>
              <a:t>Push method – Controlling server pushes the configuration to the destination</a:t>
            </a:r>
          </a:p>
          <a:p>
            <a:r>
              <a:rPr lang="en-US"/>
              <a:t>Continuous configuration automation tools are frameworks to base off of</a:t>
            </a:r>
          </a:p>
          <a:p>
            <a:r>
              <a:rPr lang="en-US"/>
              <a:t>Also a way to support best practices in DevOps, get the </a:t>
            </a:r>
            <a:r>
              <a:rPr lang="en-US" err="1"/>
              <a:t>devs</a:t>
            </a:r>
            <a:r>
              <a:rPr lang="en-US"/>
              <a:t> involved with the config process and so they know more about the servers being created and maintained</a:t>
            </a:r>
          </a:p>
        </p:txBody>
      </p:sp>
    </p:spTree>
    <p:extLst>
      <p:ext uri="{BB962C8B-B14F-4D97-AF65-F5344CB8AC3E}">
        <p14:creationId xmlns:p14="http://schemas.microsoft.com/office/powerpoint/2010/main" val="440537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755E3-2B0D-4488-B455-55856A246212}"/>
              </a:ext>
            </a:extLst>
          </p:cNvPr>
          <p:cNvSpPr>
            <a:spLocks noGrp="1"/>
          </p:cNvSpPr>
          <p:nvPr>
            <p:ph type="title"/>
          </p:nvPr>
        </p:nvSpPr>
        <p:spPr/>
        <p:txBody>
          <a:bodyPr/>
          <a:lstStyle/>
          <a:p>
            <a:r>
              <a:rPr lang="en-US">
                <a:ea typeface="+mj-lt"/>
                <a:cs typeface="+mj-lt"/>
              </a:rPr>
              <a:t>Configurations of </a:t>
            </a:r>
            <a:r>
              <a:rPr lang="en-US" err="1">
                <a:ea typeface="+mj-lt"/>
                <a:cs typeface="+mj-lt"/>
              </a:rPr>
              <a:t>IaC</a:t>
            </a:r>
            <a:endParaRPr lang="en-US" err="1"/>
          </a:p>
        </p:txBody>
      </p:sp>
      <p:sp>
        <p:nvSpPr>
          <p:cNvPr id="3" name="Content Placeholder 2">
            <a:extLst>
              <a:ext uri="{FF2B5EF4-FFF2-40B4-BE49-F238E27FC236}">
                <a16:creationId xmlns:a16="http://schemas.microsoft.com/office/drawing/2014/main" id="{4AD6B69C-D996-496C-8B1A-8D235B03D600}"/>
              </a:ext>
            </a:extLst>
          </p:cNvPr>
          <p:cNvSpPr>
            <a:spLocks noGrp="1"/>
          </p:cNvSpPr>
          <p:nvPr>
            <p:ph idx="1"/>
          </p:nvPr>
        </p:nvSpPr>
        <p:spPr/>
        <p:txBody>
          <a:bodyPr vert="horz" lIns="91440" tIns="45720" rIns="91440" bIns="45720" rtlCol="0" anchor="t">
            <a:normAutofit/>
          </a:bodyPr>
          <a:lstStyle/>
          <a:p>
            <a:r>
              <a:rPr lang="en-US"/>
              <a:t>Setup – List of what you need to do to get the system ready, such as installing packages</a:t>
            </a:r>
          </a:p>
          <a:p>
            <a:pPr lvl="1"/>
            <a:r>
              <a:rPr lang="en-US"/>
              <a:t>Chef</a:t>
            </a:r>
          </a:p>
          <a:p>
            <a:pPr lvl="1"/>
            <a:r>
              <a:rPr lang="en-US"/>
              <a:t>Puppet </a:t>
            </a:r>
          </a:p>
          <a:p>
            <a:pPr lvl="1"/>
            <a:r>
              <a:rPr lang="en-US"/>
              <a:t>Ansible</a:t>
            </a:r>
          </a:p>
          <a:p>
            <a:r>
              <a:rPr lang="en-US"/>
              <a:t>Provisions – Describing what you need to provision (spin up your VM)  in your infrastructure</a:t>
            </a:r>
          </a:p>
          <a:p>
            <a:pPr lvl="1"/>
            <a:r>
              <a:rPr lang="en-US"/>
              <a:t>Terraform</a:t>
            </a:r>
          </a:p>
          <a:p>
            <a:pPr lvl="1"/>
            <a:r>
              <a:rPr lang="en-US"/>
              <a:t>CloudFormation (AWS specific)</a:t>
            </a:r>
          </a:p>
          <a:p>
            <a:pPr lvl="1"/>
            <a:r>
              <a:rPr lang="en-US"/>
              <a:t>Each cloud provider likely has a specific one</a:t>
            </a:r>
          </a:p>
          <a:p>
            <a:pPr lvl="1"/>
            <a:endParaRPr lang="en-US"/>
          </a:p>
        </p:txBody>
      </p:sp>
    </p:spTree>
    <p:extLst>
      <p:ext uri="{BB962C8B-B14F-4D97-AF65-F5344CB8AC3E}">
        <p14:creationId xmlns:p14="http://schemas.microsoft.com/office/powerpoint/2010/main" val="41248476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C8EC0-0652-468E-9F5B-89AFFBACA1C3}"/>
              </a:ext>
            </a:extLst>
          </p:cNvPr>
          <p:cNvSpPr>
            <a:spLocks noGrp="1"/>
          </p:cNvSpPr>
          <p:nvPr>
            <p:ph type="title"/>
          </p:nvPr>
        </p:nvSpPr>
        <p:spPr>
          <a:xfrm>
            <a:off x="648930" y="629266"/>
            <a:ext cx="9252154" cy="1223983"/>
          </a:xfrm>
        </p:spPr>
        <p:txBody>
          <a:bodyPr>
            <a:normAutofit/>
          </a:bodyPr>
          <a:lstStyle/>
          <a:p>
            <a:r>
              <a:rPr lang="en-US"/>
              <a:t>Activity</a:t>
            </a:r>
          </a:p>
        </p:txBody>
      </p:sp>
      <p:sp>
        <p:nvSpPr>
          <p:cNvPr id="3" name="Content Placeholder 2">
            <a:extLst>
              <a:ext uri="{FF2B5EF4-FFF2-40B4-BE49-F238E27FC236}">
                <a16:creationId xmlns:a16="http://schemas.microsoft.com/office/drawing/2014/main" id="{68F6018B-A659-42CB-BAFA-32C43CADA63F}"/>
              </a:ext>
            </a:extLst>
          </p:cNvPr>
          <p:cNvSpPr>
            <a:spLocks noGrp="1"/>
          </p:cNvSpPr>
          <p:nvPr>
            <p:ph idx="1"/>
          </p:nvPr>
        </p:nvSpPr>
        <p:spPr>
          <a:xfrm>
            <a:off x="1103311" y="2052214"/>
            <a:ext cx="4338409" cy="4196185"/>
          </a:xfrm>
        </p:spPr>
        <p:txBody>
          <a:bodyPr vert="horz" lIns="91440" tIns="45720" rIns="91440" bIns="45720" rtlCol="0" anchor="t">
            <a:normAutofit/>
          </a:bodyPr>
          <a:lstStyle/>
          <a:p>
            <a:pPr>
              <a:lnSpc>
                <a:spcPct val="90000"/>
              </a:lnSpc>
            </a:pPr>
            <a:r>
              <a:rPr lang="en-US" sz="1700"/>
              <a:t>Split into groups.  Each group will be given a software/vendor to research.  As a group research the product, pros and cons, and make an executive summary of your recommendation for Acme Corp. </a:t>
            </a:r>
          </a:p>
          <a:p>
            <a:pPr lvl="1">
              <a:lnSpc>
                <a:spcPct val="90000"/>
              </a:lnSpc>
            </a:pPr>
            <a:r>
              <a:rPr lang="en-US" sz="1700"/>
              <a:t>Chef</a:t>
            </a:r>
          </a:p>
          <a:p>
            <a:pPr lvl="1">
              <a:lnSpc>
                <a:spcPct val="90000"/>
              </a:lnSpc>
            </a:pPr>
            <a:r>
              <a:rPr lang="en-US" sz="1700"/>
              <a:t>Puppet</a:t>
            </a:r>
          </a:p>
          <a:p>
            <a:pPr lvl="1">
              <a:lnSpc>
                <a:spcPct val="90000"/>
              </a:lnSpc>
            </a:pPr>
            <a:r>
              <a:rPr lang="en-US" sz="1700"/>
              <a:t>Ansible</a:t>
            </a:r>
          </a:p>
          <a:p>
            <a:pPr lvl="1">
              <a:lnSpc>
                <a:spcPct val="90000"/>
              </a:lnSpc>
            </a:pPr>
            <a:r>
              <a:rPr lang="en-US" sz="1700" err="1"/>
              <a:t>SaltStack</a:t>
            </a:r>
            <a:endParaRPr lang="en-US" sz="1700"/>
          </a:p>
          <a:p>
            <a:pPr lvl="1">
              <a:lnSpc>
                <a:spcPct val="90000"/>
              </a:lnSpc>
            </a:pPr>
            <a:r>
              <a:rPr lang="en-US" sz="1700" err="1"/>
              <a:t>CFEngine</a:t>
            </a:r>
            <a:endParaRPr lang="en-US" sz="1700"/>
          </a:p>
        </p:txBody>
      </p:sp>
      <p:pic>
        <p:nvPicPr>
          <p:cNvPr id="4" name="Picture 4" descr="Darth Vader meme &amp;#34;Infrastructure as code, if you only knew the power of the dark side&amp;#34;">
            <a:extLst>
              <a:ext uri="{FF2B5EF4-FFF2-40B4-BE49-F238E27FC236}">
                <a16:creationId xmlns:a16="http://schemas.microsoft.com/office/drawing/2014/main" id="{75D34388-FE30-432C-A6EA-301B90B25D06}"/>
              </a:ext>
            </a:extLst>
          </p:cNvPr>
          <p:cNvPicPr>
            <a:picLocks noChangeAspect="1"/>
          </p:cNvPicPr>
          <p:nvPr/>
        </p:nvPicPr>
        <p:blipFill>
          <a:blip r:embed="rId3"/>
          <a:stretch>
            <a:fillRect/>
          </a:stretch>
        </p:blipFill>
        <p:spPr>
          <a:xfrm>
            <a:off x="6091916" y="2441873"/>
            <a:ext cx="5451627" cy="3416864"/>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5001970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4" descr="GoT meme &amp;#34;Brace yourself, containers are coming&amp;#34;">
            <a:extLst>
              <a:ext uri="{FF2B5EF4-FFF2-40B4-BE49-F238E27FC236}">
                <a16:creationId xmlns:a16="http://schemas.microsoft.com/office/drawing/2014/main" id="{A4E7BEA0-E4DD-4861-BAA8-22210AE00851}"/>
              </a:ext>
            </a:extLst>
          </p:cNvPr>
          <p:cNvPicPr>
            <a:picLocks noGrp="1" noChangeAspect="1"/>
          </p:cNvPicPr>
          <p:nvPr>
            <p:ph idx="1"/>
          </p:nvPr>
        </p:nvPicPr>
        <p:blipFill>
          <a:blip r:embed="rId2"/>
          <a:stretch>
            <a:fillRect/>
          </a:stretch>
        </p:blipFill>
        <p:spPr>
          <a:xfrm>
            <a:off x="1841435" y="519029"/>
            <a:ext cx="8088521" cy="6055562"/>
          </a:xfrm>
        </p:spPr>
      </p:pic>
    </p:spTree>
    <p:extLst>
      <p:ext uri="{BB962C8B-B14F-4D97-AF65-F5344CB8AC3E}">
        <p14:creationId xmlns:p14="http://schemas.microsoft.com/office/powerpoint/2010/main" val="624709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B70C1-E471-AFDC-F082-D60C3132C88A}"/>
              </a:ext>
            </a:extLst>
          </p:cNvPr>
          <p:cNvSpPr>
            <a:spLocks noGrp="1"/>
          </p:cNvSpPr>
          <p:nvPr>
            <p:ph type="title"/>
          </p:nvPr>
        </p:nvSpPr>
        <p:spPr/>
        <p:txBody>
          <a:bodyPr/>
          <a:lstStyle/>
          <a:p>
            <a:r>
              <a:rPr lang="en-US" dirty="0"/>
              <a:t>Why virtualize?</a:t>
            </a:r>
          </a:p>
        </p:txBody>
      </p:sp>
      <p:sp>
        <p:nvSpPr>
          <p:cNvPr id="3" name="Content Placeholder 2">
            <a:extLst>
              <a:ext uri="{FF2B5EF4-FFF2-40B4-BE49-F238E27FC236}">
                <a16:creationId xmlns:a16="http://schemas.microsoft.com/office/drawing/2014/main" id="{DACF0FF4-2CF1-413C-CC7E-CD1C00E3FE5F}"/>
              </a:ext>
            </a:extLst>
          </p:cNvPr>
          <p:cNvSpPr>
            <a:spLocks noGrp="1"/>
          </p:cNvSpPr>
          <p:nvPr>
            <p:ph idx="1"/>
          </p:nvPr>
        </p:nvSpPr>
        <p:spPr/>
        <p:txBody>
          <a:bodyPr vert="horz" lIns="91440" tIns="45720" rIns="91440" bIns="45720" rtlCol="0" anchor="t">
            <a:normAutofit lnSpcReduction="10000"/>
          </a:bodyPr>
          <a:lstStyle/>
          <a:p>
            <a:r>
              <a:rPr lang="en-US" dirty="0"/>
              <a:t>Resilience is one of the top important trends of 2022, because of the pandemic 7 out of 10 companies have experienced at least 1 severe crisis and 95% think it won't be their last </a:t>
            </a:r>
            <a:endParaRPr lang="en-US">
              <a:ea typeface="+mj-lt"/>
              <a:cs typeface="+mj-lt"/>
            </a:endParaRPr>
          </a:p>
          <a:p>
            <a:pPr>
              <a:buClr>
                <a:srgbClr val="8AD0D6"/>
              </a:buClr>
            </a:pPr>
            <a:r>
              <a:rPr lang="en-US" dirty="0"/>
              <a:t>Remote work and Work from Home (WFH) has been a huge trend in the last couple years which means all the infrastructure needs to be scaled and flexible to respond</a:t>
            </a:r>
          </a:p>
          <a:p>
            <a:pPr>
              <a:buClr>
                <a:srgbClr val="8AD0D6"/>
              </a:buClr>
            </a:pPr>
            <a:r>
              <a:rPr lang="en-US" dirty="0"/>
              <a:t>Automation is a trend to help deal with fewer people in the workforce, and higher demands of IT professionals, including server provisioning, configuration and management. This also helps improve compliance which is becoming more regulated. </a:t>
            </a:r>
          </a:p>
          <a:p>
            <a:pPr>
              <a:buClr>
                <a:srgbClr val="8AD0D6"/>
              </a:buClr>
            </a:pPr>
            <a:r>
              <a:rPr lang="en-US" dirty="0"/>
              <a:t>Next trend on the horizon is AI and Machine learning</a:t>
            </a:r>
          </a:p>
          <a:p>
            <a:pPr>
              <a:buClr>
                <a:srgbClr val="8AD0D6"/>
              </a:buClr>
            </a:pPr>
            <a:r>
              <a:rPr lang="en-US" dirty="0">
                <a:ea typeface="+mj-lt"/>
                <a:cs typeface="+mj-lt"/>
              </a:rPr>
              <a:t>(</a:t>
            </a:r>
            <a:r>
              <a:rPr lang="en-US" dirty="0">
                <a:ea typeface="+mj-lt"/>
                <a:cs typeface="+mj-lt"/>
                <a:hlinkClick r:id="rId2"/>
              </a:rPr>
              <a:t>https://www.cisco.com/c/dam/en/us/solutions/enterprise-networks/2021-networking-report.pdf</a:t>
            </a:r>
            <a:r>
              <a:rPr lang="en-US" dirty="0">
                <a:ea typeface="+mj-lt"/>
                <a:cs typeface="+mj-lt"/>
              </a:rPr>
              <a:t>) </a:t>
            </a:r>
            <a:endParaRPr lang="en-US" dirty="0"/>
          </a:p>
        </p:txBody>
      </p:sp>
    </p:spTree>
    <p:extLst>
      <p:ext uri="{BB962C8B-B14F-4D97-AF65-F5344CB8AC3E}">
        <p14:creationId xmlns:p14="http://schemas.microsoft.com/office/powerpoint/2010/main" val="9599571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50ACD-56E0-54BB-D726-ABEAB8B1812A}"/>
              </a:ext>
            </a:extLst>
          </p:cNvPr>
          <p:cNvSpPr>
            <a:spLocks noGrp="1"/>
          </p:cNvSpPr>
          <p:nvPr>
            <p:ph type="title"/>
          </p:nvPr>
        </p:nvSpPr>
        <p:spPr/>
        <p:txBody>
          <a:bodyPr/>
          <a:lstStyle/>
          <a:p>
            <a:r>
              <a:rPr lang="en-US" dirty="0"/>
              <a:t>Virtualization and Cloud Statistics</a:t>
            </a:r>
          </a:p>
        </p:txBody>
      </p:sp>
      <p:sp>
        <p:nvSpPr>
          <p:cNvPr id="3" name="Content Placeholder 2">
            <a:extLst>
              <a:ext uri="{FF2B5EF4-FFF2-40B4-BE49-F238E27FC236}">
                <a16:creationId xmlns:a16="http://schemas.microsoft.com/office/drawing/2014/main" id="{3BFBF9AE-90CA-F281-B904-46D2A199AFCC}"/>
              </a:ext>
            </a:extLst>
          </p:cNvPr>
          <p:cNvSpPr>
            <a:spLocks noGrp="1"/>
          </p:cNvSpPr>
          <p:nvPr>
            <p:ph idx="1"/>
          </p:nvPr>
        </p:nvSpPr>
        <p:spPr/>
        <p:txBody>
          <a:bodyPr vert="horz" lIns="91440" tIns="45720" rIns="91440" bIns="45720" rtlCol="0" anchor="t">
            <a:normAutofit fontScale="85000" lnSpcReduction="10000"/>
          </a:bodyPr>
          <a:lstStyle/>
          <a:p>
            <a:r>
              <a:rPr lang="en-US" dirty="0"/>
              <a:t>Global server virtualization market is around 7 billion, expected to grow to 10 billion by 2026</a:t>
            </a:r>
          </a:p>
          <a:p>
            <a:pPr>
              <a:buClr>
                <a:srgbClr val="8AD0D6"/>
              </a:buClr>
            </a:pPr>
            <a:r>
              <a:rPr lang="en-US" dirty="0"/>
              <a:t>Server virtualization market was 7billion in 2020</a:t>
            </a:r>
          </a:p>
          <a:p>
            <a:pPr>
              <a:buClr>
                <a:srgbClr val="8AD0D6"/>
              </a:buClr>
            </a:pPr>
            <a:r>
              <a:rPr lang="en-US" dirty="0"/>
              <a:t>Desktop virtualization market predicted to be 12billion by 2026</a:t>
            </a:r>
          </a:p>
          <a:p>
            <a:pPr>
              <a:buClr>
                <a:srgbClr val="8AD0D6"/>
              </a:buClr>
            </a:pPr>
            <a:r>
              <a:rPr lang="en-US" dirty="0"/>
              <a:t>The average hourly cost of critical server outages is between 300,000-400,000USD in 2020</a:t>
            </a:r>
          </a:p>
          <a:p>
            <a:pPr>
              <a:buClr>
                <a:srgbClr val="8AD0D6"/>
              </a:buClr>
            </a:pPr>
            <a:r>
              <a:rPr lang="en-US" dirty="0"/>
              <a:t>AWS is 33% of the cloud market share Q1 2022</a:t>
            </a:r>
          </a:p>
          <a:p>
            <a:pPr>
              <a:buClr>
                <a:srgbClr val="8AD0D6"/>
              </a:buClr>
            </a:pPr>
            <a:r>
              <a:rPr lang="en-US" dirty="0"/>
              <a:t>Global cloud applications market is valued at 133.6 billion, expected to reach 168.6 billion by 2025. Annual compound growth rate expected to be 4.8%</a:t>
            </a:r>
          </a:p>
          <a:p>
            <a:pPr>
              <a:buClr>
                <a:srgbClr val="8AD0D6"/>
              </a:buClr>
            </a:pPr>
            <a:r>
              <a:rPr lang="en-US" dirty="0">
                <a:ea typeface="+mj-lt"/>
                <a:cs typeface="+mj-lt"/>
              </a:rPr>
              <a:t>About a half of companies’ IT budget goes to cloud services, up from 1/3 3 years ago</a:t>
            </a:r>
          </a:p>
          <a:p>
            <a:pPr>
              <a:buClr>
                <a:srgbClr val="8AD0D6"/>
              </a:buClr>
            </a:pPr>
            <a:r>
              <a:rPr lang="en-US" dirty="0">
                <a:ea typeface="+mj-lt"/>
                <a:cs typeface="+mj-lt"/>
              </a:rPr>
              <a:t>https://www.statista.com/topics/6795/virtualization/#dossierContents__outerWrapper</a:t>
            </a:r>
            <a:endParaRPr lang="en-US" dirty="0"/>
          </a:p>
        </p:txBody>
      </p:sp>
    </p:spTree>
    <p:extLst>
      <p:ext uri="{BB962C8B-B14F-4D97-AF65-F5344CB8AC3E}">
        <p14:creationId xmlns:p14="http://schemas.microsoft.com/office/powerpoint/2010/main" val="3138679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6540CD-BE4D-49E0-8525-E06A91CC7B6A}"/>
              </a:ext>
            </a:extLst>
          </p:cNvPr>
          <p:cNvSpPr>
            <a:spLocks noGrp="1"/>
          </p:cNvSpPr>
          <p:nvPr>
            <p:ph type="title"/>
          </p:nvPr>
        </p:nvSpPr>
        <p:spPr>
          <a:xfrm>
            <a:off x="646112" y="452718"/>
            <a:ext cx="4165580" cy="1400530"/>
          </a:xfrm>
        </p:spPr>
        <p:txBody>
          <a:bodyPr>
            <a:normAutofit/>
          </a:bodyPr>
          <a:lstStyle/>
          <a:p>
            <a:r>
              <a:rPr lang="en-US"/>
              <a:t>Virtualization Vocab</a:t>
            </a:r>
          </a:p>
        </p:txBody>
      </p:sp>
      <p:sp>
        <p:nvSpPr>
          <p:cNvPr id="11" name="Freeform: Shape 10">
            <a:extLst>
              <a:ext uri="{FF2B5EF4-FFF2-40B4-BE49-F238E27FC236}">
                <a16:creationId xmlns:a16="http://schemas.microsoft.com/office/drawing/2014/main" id="{7DAA46B9-B7E8-4487-B28E-C63A6EB7AA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6200000">
            <a:off x="5270819" y="-63600"/>
            <a:ext cx="6858001" cy="6985200"/>
          </a:xfrm>
          <a:custGeom>
            <a:avLst/>
            <a:gdLst>
              <a:gd name="connsiteX0" fmla="*/ 6858001 w 6858001"/>
              <a:gd name="connsiteY0" fmla="*/ 1177 h 6985200"/>
              <a:gd name="connsiteX1" fmla="*/ 6858001 w 6858001"/>
              <a:gd name="connsiteY1" fmla="*/ 1344715 h 6985200"/>
              <a:gd name="connsiteX2" fmla="*/ 6858000 w 6858001"/>
              <a:gd name="connsiteY2" fmla="*/ 1344715 h 6985200"/>
              <a:gd name="connsiteX3" fmla="*/ 6858000 w 6858001"/>
              <a:gd name="connsiteY3" fmla="*/ 6985200 h 6985200"/>
              <a:gd name="connsiteX4" fmla="*/ 0 w 6858001"/>
              <a:gd name="connsiteY4" fmla="*/ 6985199 h 6985200"/>
              <a:gd name="connsiteX5" fmla="*/ 0 w 6858001"/>
              <a:gd name="connsiteY5" fmla="*/ 887191 h 6985200"/>
              <a:gd name="connsiteX6" fmla="*/ 1 w 6858001"/>
              <a:gd name="connsiteY6" fmla="*/ 887191 h 6985200"/>
              <a:gd name="connsiteX7" fmla="*/ 1 w 6858001"/>
              <a:gd name="connsiteY7" fmla="*/ 0 h 6985200"/>
              <a:gd name="connsiteX8" fmla="*/ 40463 w 6858001"/>
              <a:gd name="connsiteY8" fmla="*/ 5883 h 6985200"/>
              <a:gd name="connsiteX9" fmla="*/ 159107 w 6858001"/>
              <a:gd name="connsiteY9" fmla="*/ 23196 h 6985200"/>
              <a:gd name="connsiteX10" fmla="*/ 245518 w 6858001"/>
              <a:gd name="connsiteY10" fmla="*/ 35299 h 6985200"/>
              <a:gd name="connsiteX11" fmla="*/ 348388 w 6858001"/>
              <a:gd name="connsiteY11" fmla="*/ 48073 h 6985200"/>
              <a:gd name="connsiteX12" fmla="*/ 470460 w 6858001"/>
              <a:gd name="connsiteY12" fmla="*/ 63369 h 6985200"/>
              <a:gd name="connsiteX13" fmla="*/ 605563 w 6858001"/>
              <a:gd name="connsiteY13" fmla="*/ 79506 h 6985200"/>
              <a:gd name="connsiteX14" fmla="*/ 757810 w 6858001"/>
              <a:gd name="connsiteY14" fmla="*/ 96483 h 6985200"/>
              <a:gd name="connsiteX15" fmla="*/ 923774 w 6858001"/>
              <a:gd name="connsiteY15" fmla="*/ 114469 h 6985200"/>
              <a:gd name="connsiteX16" fmla="*/ 1104139 w 6858001"/>
              <a:gd name="connsiteY16" fmla="*/ 132454 h 6985200"/>
              <a:gd name="connsiteX17" fmla="*/ 1296163 w 6858001"/>
              <a:gd name="connsiteY17" fmla="*/ 150776 h 6985200"/>
              <a:gd name="connsiteX18" fmla="*/ 1503275 w 6858001"/>
              <a:gd name="connsiteY18" fmla="*/ 167753 h 6985200"/>
              <a:gd name="connsiteX19" fmla="*/ 1719988 w 6858001"/>
              <a:gd name="connsiteY19" fmla="*/ 184058 h 6985200"/>
              <a:gd name="connsiteX20" fmla="*/ 1949045 w 6858001"/>
              <a:gd name="connsiteY20" fmla="*/ 198849 h 6985200"/>
              <a:gd name="connsiteX21" fmla="*/ 2187703 w 6858001"/>
              <a:gd name="connsiteY21" fmla="*/ 212969 h 6985200"/>
              <a:gd name="connsiteX22" fmla="*/ 2436649 w 6858001"/>
              <a:gd name="connsiteY22" fmla="*/ 226248 h 6985200"/>
              <a:gd name="connsiteX23" fmla="*/ 2564208 w 6858001"/>
              <a:gd name="connsiteY23" fmla="*/ 230955 h 6985200"/>
              <a:gd name="connsiteX24" fmla="*/ 2694509 w 6858001"/>
              <a:gd name="connsiteY24" fmla="*/ 236165 h 6985200"/>
              <a:gd name="connsiteX25" fmla="*/ 2826869 w 6858001"/>
              <a:gd name="connsiteY25" fmla="*/ 241040 h 6985200"/>
              <a:gd name="connsiteX26" fmla="*/ 2959914 w 6858001"/>
              <a:gd name="connsiteY26" fmla="*/ 244234 h 6985200"/>
              <a:gd name="connsiteX27" fmla="*/ 3095702 w 6858001"/>
              <a:gd name="connsiteY27" fmla="*/ 247091 h 6985200"/>
              <a:gd name="connsiteX28" fmla="*/ 3232862 w 6858001"/>
              <a:gd name="connsiteY28" fmla="*/ 250117 h 6985200"/>
              <a:gd name="connsiteX29" fmla="*/ 3372766 w 6858001"/>
              <a:gd name="connsiteY29" fmla="*/ 252134 h 6985200"/>
              <a:gd name="connsiteX30" fmla="*/ 3514040 w 6858001"/>
              <a:gd name="connsiteY30" fmla="*/ 252134 h 6985200"/>
              <a:gd name="connsiteX31" fmla="*/ 3656686 w 6858001"/>
              <a:gd name="connsiteY31" fmla="*/ 253142 h 6985200"/>
              <a:gd name="connsiteX32" fmla="*/ 3800705 w 6858001"/>
              <a:gd name="connsiteY32" fmla="*/ 252134 h 6985200"/>
              <a:gd name="connsiteX33" fmla="*/ 3946780 w 6858001"/>
              <a:gd name="connsiteY33" fmla="*/ 250117 h 6985200"/>
              <a:gd name="connsiteX34" fmla="*/ 4092856 w 6858001"/>
              <a:gd name="connsiteY34" fmla="*/ 248268 h 6985200"/>
              <a:gd name="connsiteX35" fmla="*/ 4240988 w 6858001"/>
              <a:gd name="connsiteY35" fmla="*/ 244234 h 6985200"/>
              <a:gd name="connsiteX36" fmla="*/ 4390492 w 6858001"/>
              <a:gd name="connsiteY36" fmla="*/ 240032 h 6985200"/>
              <a:gd name="connsiteX37" fmla="*/ 4539997 w 6858001"/>
              <a:gd name="connsiteY37" fmla="*/ 235157 h 6985200"/>
              <a:gd name="connsiteX38" fmla="*/ 4690873 w 6858001"/>
              <a:gd name="connsiteY38" fmla="*/ 228266 h 6985200"/>
              <a:gd name="connsiteX39" fmla="*/ 4843120 w 6858001"/>
              <a:gd name="connsiteY39" fmla="*/ 220029 h 6985200"/>
              <a:gd name="connsiteX40" fmla="*/ 4996054 w 6858001"/>
              <a:gd name="connsiteY40" fmla="*/ 212129 h 6985200"/>
              <a:gd name="connsiteX41" fmla="*/ 5148987 w 6858001"/>
              <a:gd name="connsiteY41" fmla="*/ 202044 h 6985200"/>
              <a:gd name="connsiteX42" fmla="*/ 5303978 w 6858001"/>
              <a:gd name="connsiteY42" fmla="*/ 189941 h 6985200"/>
              <a:gd name="connsiteX43" fmla="*/ 5456911 w 6858001"/>
              <a:gd name="connsiteY43" fmla="*/ 177839 h 6985200"/>
              <a:gd name="connsiteX44" fmla="*/ 5612588 w 6858001"/>
              <a:gd name="connsiteY44" fmla="*/ 163887 h 6985200"/>
              <a:gd name="connsiteX45" fmla="*/ 5768950 w 6858001"/>
              <a:gd name="connsiteY45" fmla="*/ 148591 h 6985200"/>
              <a:gd name="connsiteX46" fmla="*/ 5923255 w 6858001"/>
              <a:gd name="connsiteY46" fmla="*/ 132455 h 6985200"/>
              <a:gd name="connsiteX47" fmla="*/ 6079618 w 6858001"/>
              <a:gd name="connsiteY47" fmla="*/ 113629 h 6985200"/>
              <a:gd name="connsiteX48" fmla="*/ 6235294 w 6858001"/>
              <a:gd name="connsiteY48" fmla="*/ 93458 h 6985200"/>
              <a:gd name="connsiteX49" fmla="*/ 6391657 w 6858001"/>
              <a:gd name="connsiteY49" fmla="*/ 73455 h 6985200"/>
              <a:gd name="connsiteX50" fmla="*/ 6547333 w 6858001"/>
              <a:gd name="connsiteY50" fmla="*/ 50091 h 6985200"/>
              <a:gd name="connsiteX51" fmla="*/ 6702324 w 6858001"/>
              <a:gd name="connsiteY51" fmla="*/ 26222 h 6985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6858001" h="6985200">
                <a:moveTo>
                  <a:pt x="6858001" y="1177"/>
                </a:moveTo>
                <a:lnTo>
                  <a:pt x="6858001" y="1344715"/>
                </a:lnTo>
                <a:lnTo>
                  <a:pt x="6858000" y="1344715"/>
                </a:lnTo>
                <a:lnTo>
                  <a:pt x="6858000" y="6985200"/>
                </a:lnTo>
                <a:lnTo>
                  <a:pt x="0" y="6985199"/>
                </a:lnTo>
                <a:lnTo>
                  <a:pt x="0" y="887191"/>
                </a:lnTo>
                <a:lnTo>
                  <a:pt x="1" y="887191"/>
                </a:lnTo>
                <a:lnTo>
                  <a:pt x="1" y="0"/>
                </a:lnTo>
                <a:lnTo>
                  <a:pt x="40463" y="5883"/>
                </a:lnTo>
                <a:lnTo>
                  <a:pt x="159107" y="23196"/>
                </a:lnTo>
                <a:lnTo>
                  <a:pt x="245518" y="35299"/>
                </a:lnTo>
                <a:lnTo>
                  <a:pt x="348388" y="48073"/>
                </a:lnTo>
                <a:lnTo>
                  <a:pt x="470460" y="63369"/>
                </a:lnTo>
                <a:lnTo>
                  <a:pt x="605563" y="79506"/>
                </a:lnTo>
                <a:lnTo>
                  <a:pt x="757810" y="96483"/>
                </a:lnTo>
                <a:lnTo>
                  <a:pt x="923774" y="114469"/>
                </a:lnTo>
                <a:lnTo>
                  <a:pt x="1104139" y="132454"/>
                </a:lnTo>
                <a:lnTo>
                  <a:pt x="1296163" y="150776"/>
                </a:lnTo>
                <a:lnTo>
                  <a:pt x="1503275" y="167753"/>
                </a:lnTo>
                <a:lnTo>
                  <a:pt x="1719988" y="184058"/>
                </a:lnTo>
                <a:lnTo>
                  <a:pt x="1949045" y="198849"/>
                </a:lnTo>
                <a:lnTo>
                  <a:pt x="2187703" y="212969"/>
                </a:lnTo>
                <a:lnTo>
                  <a:pt x="2436649" y="226248"/>
                </a:lnTo>
                <a:lnTo>
                  <a:pt x="2564208" y="230955"/>
                </a:lnTo>
                <a:lnTo>
                  <a:pt x="2694509" y="236165"/>
                </a:lnTo>
                <a:lnTo>
                  <a:pt x="2826869" y="241040"/>
                </a:lnTo>
                <a:lnTo>
                  <a:pt x="2959914" y="244234"/>
                </a:lnTo>
                <a:lnTo>
                  <a:pt x="3095702" y="247091"/>
                </a:lnTo>
                <a:lnTo>
                  <a:pt x="3232862" y="250117"/>
                </a:lnTo>
                <a:lnTo>
                  <a:pt x="3372766" y="252134"/>
                </a:lnTo>
                <a:lnTo>
                  <a:pt x="3514040" y="252134"/>
                </a:lnTo>
                <a:lnTo>
                  <a:pt x="3656686" y="253142"/>
                </a:lnTo>
                <a:lnTo>
                  <a:pt x="3800705" y="252134"/>
                </a:lnTo>
                <a:lnTo>
                  <a:pt x="3946780" y="250117"/>
                </a:lnTo>
                <a:lnTo>
                  <a:pt x="4092856" y="248268"/>
                </a:lnTo>
                <a:lnTo>
                  <a:pt x="4240988" y="244234"/>
                </a:lnTo>
                <a:lnTo>
                  <a:pt x="4390492" y="240032"/>
                </a:lnTo>
                <a:lnTo>
                  <a:pt x="4539997" y="235157"/>
                </a:lnTo>
                <a:lnTo>
                  <a:pt x="4690873" y="228266"/>
                </a:lnTo>
                <a:lnTo>
                  <a:pt x="4843120" y="220029"/>
                </a:lnTo>
                <a:lnTo>
                  <a:pt x="4996054" y="212129"/>
                </a:lnTo>
                <a:lnTo>
                  <a:pt x="5148987" y="202044"/>
                </a:lnTo>
                <a:lnTo>
                  <a:pt x="5303978" y="189941"/>
                </a:lnTo>
                <a:lnTo>
                  <a:pt x="5456911" y="177839"/>
                </a:lnTo>
                <a:lnTo>
                  <a:pt x="5612588" y="163887"/>
                </a:lnTo>
                <a:lnTo>
                  <a:pt x="5768950" y="148591"/>
                </a:lnTo>
                <a:lnTo>
                  <a:pt x="5923255" y="132455"/>
                </a:lnTo>
                <a:lnTo>
                  <a:pt x="6079618" y="113629"/>
                </a:lnTo>
                <a:lnTo>
                  <a:pt x="6235294" y="93458"/>
                </a:lnTo>
                <a:lnTo>
                  <a:pt x="6391657" y="73455"/>
                </a:lnTo>
                <a:lnTo>
                  <a:pt x="6547333" y="50091"/>
                </a:lnTo>
                <a:lnTo>
                  <a:pt x="6702324" y="26222"/>
                </a:lnTo>
                <a:close/>
              </a:path>
            </a:pathLst>
          </a:custGeom>
          <a:solidFill>
            <a:srgbClr val="FFFFFF"/>
          </a:solidFill>
          <a:ln>
            <a:noFill/>
          </a:ln>
        </p:spPr>
      </p:sp>
      <p:sp>
        <p:nvSpPr>
          <p:cNvPr id="13" name="Freeform 23">
            <a:extLst>
              <a:ext uri="{FF2B5EF4-FFF2-40B4-BE49-F238E27FC236}">
                <a16:creationId xmlns:a16="http://schemas.microsoft.com/office/drawing/2014/main" id="{C866818C-1E5F-475A-B310-3C06B555FB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9402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pic>
        <p:nvPicPr>
          <p:cNvPr id="4" name="Picture 4" descr="Visualization of how virtualization works with the hardware at the bottom, following by virtualization layer and then the OS">
            <a:extLst>
              <a:ext uri="{FF2B5EF4-FFF2-40B4-BE49-F238E27FC236}">
                <a16:creationId xmlns:a16="http://schemas.microsoft.com/office/drawing/2014/main" id="{09BAFE92-FBF0-4025-95A4-9076A11542EA}"/>
              </a:ext>
            </a:extLst>
          </p:cNvPr>
          <p:cNvPicPr>
            <a:picLocks noChangeAspect="1"/>
          </p:cNvPicPr>
          <p:nvPr/>
        </p:nvPicPr>
        <p:blipFill>
          <a:blip r:embed="rId3"/>
          <a:stretch>
            <a:fillRect/>
          </a:stretch>
        </p:blipFill>
        <p:spPr>
          <a:xfrm>
            <a:off x="6412571" y="647699"/>
            <a:ext cx="4813148" cy="2683330"/>
          </a:xfrm>
          <a:prstGeom prst="rect">
            <a:avLst/>
          </a:prstGeom>
          <a:effectLst/>
        </p:spPr>
      </p:pic>
      <p:sp>
        <p:nvSpPr>
          <p:cNvPr id="15" name="Rectangle 14">
            <a:extLst>
              <a:ext uri="{FF2B5EF4-FFF2-40B4-BE49-F238E27FC236}">
                <a16:creationId xmlns:a16="http://schemas.microsoft.com/office/drawing/2014/main" id="{D12AFDE8-E1ED-4A49-B8B3-4953F4B8AC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 name="Content Placeholder 2">
            <a:extLst>
              <a:ext uri="{FF2B5EF4-FFF2-40B4-BE49-F238E27FC236}">
                <a16:creationId xmlns:a16="http://schemas.microsoft.com/office/drawing/2014/main" id="{D2649CA8-EF64-4AD1-9BB4-3EA2D17A594B}"/>
              </a:ext>
            </a:extLst>
          </p:cNvPr>
          <p:cNvSpPr>
            <a:spLocks noGrp="1"/>
          </p:cNvSpPr>
          <p:nvPr>
            <p:ph idx="1"/>
          </p:nvPr>
        </p:nvSpPr>
        <p:spPr>
          <a:xfrm>
            <a:off x="646113" y="2052918"/>
            <a:ext cx="4165146" cy="4195481"/>
          </a:xfrm>
        </p:spPr>
        <p:txBody>
          <a:bodyPr vert="horz" lIns="91440" tIns="45720" rIns="91440" bIns="45720" rtlCol="0" anchor="t">
            <a:normAutofit/>
          </a:bodyPr>
          <a:lstStyle/>
          <a:p>
            <a:r>
              <a:rPr lang="en-US"/>
              <a:t>Host – The computer running the VM</a:t>
            </a:r>
          </a:p>
          <a:p>
            <a:r>
              <a:rPr lang="en-US"/>
              <a:t>Guest – The VM</a:t>
            </a:r>
          </a:p>
          <a:p>
            <a:r>
              <a:rPr lang="en-US"/>
              <a:t>Hypervisor – Software that manages multiple OS on a single system</a:t>
            </a:r>
          </a:p>
          <a:p>
            <a:r>
              <a:rPr lang="en-US"/>
              <a:t>Snapshot – An image of a VM that you can go back to, like a save state</a:t>
            </a:r>
          </a:p>
          <a:p>
            <a:r>
              <a:rPr lang="en-US"/>
              <a:t>Hardware Virtualization</a:t>
            </a:r>
          </a:p>
          <a:p>
            <a:endParaRPr lang="en-US"/>
          </a:p>
        </p:txBody>
      </p:sp>
      <p:pic>
        <p:nvPicPr>
          <p:cNvPr id="6" name="Picture 6" descr="Second image of virtualization layers showing the hardware, then Hypervisor then the OS">
            <a:extLst>
              <a:ext uri="{FF2B5EF4-FFF2-40B4-BE49-F238E27FC236}">
                <a16:creationId xmlns:a16="http://schemas.microsoft.com/office/drawing/2014/main" id="{CF41E6EA-48F7-403C-B908-FF5F0FDB7458}"/>
              </a:ext>
            </a:extLst>
          </p:cNvPr>
          <p:cNvPicPr>
            <a:picLocks noChangeAspect="1"/>
          </p:cNvPicPr>
          <p:nvPr/>
        </p:nvPicPr>
        <p:blipFill>
          <a:blip r:embed="rId4"/>
          <a:stretch>
            <a:fillRect/>
          </a:stretch>
        </p:blipFill>
        <p:spPr>
          <a:xfrm>
            <a:off x="6394700" y="3526971"/>
            <a:ext cx="4848891" cy="2721427"/>
          </a:xfrm>
          <a:prstGeom prst="rect">
            <a:avLst/>
          </a:prstGeom>
          <a:effectLst/>
        </p:spPr>
      </p:pic>
    </p:spTree>
    <p:extLst>
      <p:ext uri="{BB962C8B-B14F-4D97-AF65-F5344CB8AC3E}">
        <p14:creationId xmlns:p14="http://schemas.microsoft.com/office/powerpoint/2010/main" val="6707649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3A0A45-1DAA-46ED-8AE6-4BC3CC9AD97F}"/>
              </a:ext>
            </a:extLst>
          </p:cNvPr>
          <p:cNvSpPr>
            <a:spLocks noGrp="1"/>
          </p:cNvSpPr>
          <p:nvPr>
            <p:ph type="title"/>
          </p:nvPr>
        </p:nvSpPr>
        <p:spPr/>
        <p:txBody>
          <a:bodyPr/>
          <a:lstStyle/>
          <a:p>
            <a:r>
              <a:rPr lang="en-US"/>
              <a:t>Virtualization</a:t>
            </a:r>
          </a:p>
        </p:txBody>
      </p:sp>
      <p:sp>
        <p:nvSpPr>
          <p:cNvPr id="3" name="Content Placeholder 2">
            <a:extLst>
              <a:ext uri="{FF2B5EF4-FFF2-40B4-BE49-F238E27FC236}">
                <a16:creationId xmlns:a16="http://schemas.microsoft.com/office/drawing/2014/main" id="{B713AE48-B258-4C9D-9759-89178C4D4919}"/>
              </a:ext>
            </a:extLst>
          </p:cNvPr>
          <p:cNvSpPr>
            <a:spLocks noGrp="1"/>
          </p:cNvSpPr>
          <p:nvPr>
            <p:ph idx="1"/>
          </p:nvPr>
        </p:nvSpPr>
        <p:spPr/>
        <p:txBody>
          <a:bodyPr vert="horz" lIns="91440" tIns="45720" rIns="91440" bIns="45720" rtlCol="0" anchor="t">
            <a:normAutofit/>
          </a:bodyPr>
          <a:lstStyle/>
          <a:p>
            <a:r>
              <a:rPr lang="en-US"/>
              <a:t>Hardware virtualization means you have a VM acting like a real computer</a:t>
            </a:r>
          </a:p>
          <a:p>
            <a:pPr lvl="1"/>
            <a:r>
              <a:rPr lang="en-US"/>
              <a:t>Full virtualization means an almost complete mimicry of the hardware, applications don't need to be modified to run</a:t>
            </a:r>
          </a:p>
          <a:p>
            <a:pPr lvl="1"/>
            <a:r>
              <a:rPr lang="en-US"/>
              <a:t>Paravirtualization runs applications in isolated domains, hardware isn't mimicked, applications must be modified to run</a:t>
            </a:r>
          </a:p>
          <a:p>
            <a:pPr lvl="1"/>
            <a:r>
              <a:rPr lang="en-US"/>
              <a:t>Hardware-assisted virtualization added in 2006-ish also referred to as accelerated virtualization</a:t>
            </a:r>
          </a:p>
          <a:p>
            <a:r>
              <a:rPr lang="en-US"/>
              <a:t>Cloud computing is having large computers on fast networks in an on-demand style way. Closely related to virtualization as we get into IaaS (coming in a couple slides)</a:t>
            </a:r>
          </a:p>
        </p:txBody>
      </p:sp>
    </p:spTree>
    <p:extLst>
      <p:ext uri="{BB962C8B-B14F-4D97-AF65-F5344CB8AC3E}">
        <p14:creationId xmlns:p14="http://schemas.microsoft.com/office/powerpoint/2010/main" val="3651073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54E8-0619-44EB-A08D-F7075BCFAC91}"/>
              </a:ext>
            </a:extLst>
          </p:cNvPr>
          <p:cNvSpPr>
            <a:spLocks noGrp="1"/>
          </p:cNvSpPr>
          <p:nvPr>
            <p:ph type="title"/>
          </p:nvPr>
        </p:nvSpPr>
        <p:spPr/>
        <p:txBody>
          <a:bodyPr/>
          <a:lstStyle/>
          <a:p>
            <a:r>
              <a:rPr lang="en-US">
                <a:ea typeface="+mj-lt"/>
                <a:cs typeface="+mj-lt"/>
              </a:rPr>
              <a:t>Virtual vs physical servers</a:t>
            </a:r>
            <a:endParaRPr lang="en-US"/>
          </a:p>
        </p:txBody>
      </p:sp>
      <p:sp>
        <p:nvSpPr>
          <p:cNvPr id="3" name="Content Placeholder 2">
            <a:extLst>
              <a:ext uri="{FF2B5EF4-FFF2-40B4-BE49-F238E27FC236}">
                <a16:creationId xmlns:a16="http://schemas.microsoft.com/office/drawing/2014/main" id="{7245C1E3-A830-4E8C-84C5-6767837888F0}"/>
              </a:ext>
            </a:extLst>
          </p:cNvPr>
          <p:cNvSpPr>
            <a:spLocks noGrp="1"/>
          </p:cNvSpPr>
          <p:nvPr>
            <p:ph idx="1"/>
          </p:nvPr>
        </p:nvSpPr>
        <p:spPr/>
        <p:txBody>
          <a:bodyPr vert="horz" lIns="91440" tIns="45720" rIns="91440" bIns="45720" rtlCol="0" anchor="t">
            <a:normAutofit/>
          </a:bodyPr>
          <a:lstStyle/>
          <a:p>
            <a:pPr lvl="1"/>
            <a:endParaRPr lang="en-US">
              <a:ea typeface="+mj-lt"/>
              <a:cs typeface="+mj-lt"/>
            </a:endParaRPr>
          </a:p>
          <a:p>
            <a:pPr lvl="1"/>
            <a:endParaRPr lang="en-US">
              <a:ea typeface="+mj-lt"/>
              <a:cs typeface="+mj-lt"/>
            </a:endParaRPr>
          </a:p>
          <a:p>
            <a:pPr lvl="1"/>
            <a:endParaRPr lang="en-US">
              <a:ea typeface="+mj-lt"/>
              <a:cs typeface="+mj-lt"/>
            </a:endParaRPr>
          </a:p>
          <a:p>
            <a:pPr lvl="1"/>
            <a:endParaRPr lang="en-US">
              <a:ea typeface="+mj-lt"/>
              <a:cs typeface="+mj-lt"/>
            </a:endParaRPr>
          </a:p>
          <a:p>
            <a:pPr lvl="1"/>
            <a:endParaRPr lang="en-US">
              <a:ea typeface="+mj-lt"/>
              <a:cs typeface="+mj-lt"/>
            </a:endParaRPr>
          </a:p>
          <a:p>
            <a:pPr lvl="1"/>
            <a:endParaRPr lang="en-US">
              <a:ea typeface="+mj-lt"/>
              <a:cs typeface="+mj-lt"/>
            </a:endParaRPr>
          </a:p>
          <a:p>
            <a:pPr marL="457200" lvl="1" indent="0">
              <a:buNone/>
            </a:pPr>
            <a:br>
              <a:rPr lang="en-US">
                <a:ea typeface="+mj-lt"/>
                <a:cs typeface="+mj-lt"/>
              </a:rPr>
            </a:br>
            <a:endParaRPr lang="en-US">
              <a:ea typeface="+mj-lt"/>
              <a:cs typeface="+mj-lt"/>
            </a:endParaRPr>
          </a:p>
          <a:p>
            <a:endParaRPr lang="en-US"/>
          </a:p>
        </p:txBody>
      </p:sp>
      <p:graphicFrame>
        <p:nvGraphicFramePr>
          <p:cNvPr id="6" name="Table 6">
            <a:extLst>
              <a:ext uri="{FF2B5EF4-FFF2-40B4-BE49-F238E27FC236}">
                <a16:creationId xmlns:a16="http://schemas.microsoft.com/office/drawing/2014/main" id="{7BAAF514-B82D-4D99-BD55-1A80AE6B7B3C}"/>
              </a:ext>
            </a:extLst>
          </p:cNvPr>
          <p:cNvGraphicFramePr>
            <a:graphicFrameLocks noGrp="1"/>
          </p:cNvGraphicFramePr>
          <p:nvPr>
            <p:extLst>
              <p:ext uri="{D42A27DB-BD31-4B8C-83A1-F6EECF244321}">
                <p14:modId xmlns:p14="http://schemas.microsoft.com/office/powerpoint/2010/main" val="3236286493"/>
              </p:ext>
            </p:extLst>
          </p:nvPr>
        </p:nvGraphicFramePr>
        <p:xfrm>
          <a:off x="430362" y="1772009"/>
          <a:ext cx="5819138" cy="4602612"/>
        </p:xfrm>
        <a:graphic>
          <a:graphicData uri="http://schemas.openxmlformats.org/drawingml/2006/table">
            <a:tbl>
              <a:tblPr firstRow="1" bandRow="1">
                <a:tableStyleId>{073A0DAA-6AF3-43AB-8588-CEC1D06C72B9}</a:tableStyleId>
              </a:tblPr>
              <a:tblGrid>
                <a:gridCol w="2909569">
                  <a:extLst>
                    <a:ext uri="{9D8B030D-6E8A-4147-A177-3AD203B41FA5}">
                      <a16:colId xmlns:a16="http://schemas.microsoft.com/office/drawing/2014/main" val="2648312095"/>
                    </a:ext>
                  </a:extLst>
                </a:gridCol>
                <a:gridCol w="2909569">
                  <a:extLst>
                    <a:ext uri="{9D8B030D-6E8A-4147-A177-3AD203B41FA5}">
                      <a16:colId xmlns:a16="http://schemas.microsoft.com/office/drawing/2014/main" val="3319117372"/>
                    </a:ext>
                  </a:extLst>
                </a:gridCol>
              </a:tblGrid>
              <a:tr h="368299">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86666606"/>
                  </a:ext>
                </a:extLst>
              </a:tr>
              <a:tr h="648112">
                <a:tc>
                  <a:txBody>
                    <a:bodyPr/>
                    <a:lstStyle/>
                    <a:p>
                      <a:r>
                        <a:rPr lang="en-US" dirty="0"/>
                        <a:t>Smaller upfront cost (no hardware purchase or decision needed)</a:t>
                      </a:r>
                    </a:p>
                  </a:txBody>
                  <a:tcPr/>
                </a:tc>
                <a:tc>
                  <a:txBody>
                    <a:bodyPr/>
                    <a:lstStyle/>
                    <a:p>
                      <a:r>
                        <a:rPr lang="en-US" dirty="0"/>
                        <a:t>Potential for higher monthly costs instead of initial investment</a:t>
                      </a:r>
                    </a:p>
                  </a:txBody>
                  <a:tcPr/>
                </a:tc>
                <a:extLst>
                  <a:ext uri="{0D108BD9-81ED-4DB2-BD59-A6C34878D82A}">
                    <a16:rowId xmlns:a16="http://schemas.microsoft.com/office/drawing/2014/main" val="2390261189"/>
                  </a:ext>
                </a:extLst>
              </a:tr>
              <a:tr h="648112">
                <a:tc>
                  <a:txBody>
                    <a:bodyPr/>
                    <a:lstStyle/>
                    <a:p>
                      <a:r>
                        <a:rPr lang="en-US" dirty="0"/>
                        <a:t>Depending on  needs can be cheaper over the lifetime of the server</a:t>
                      </a:r>
                    </a:p>
                  </a:txBody>
                  <a:tcPr/>
                </a:tc>
                <a:tc>
                  <a:txBody>
                    <a:bodyPr/>
                    <a:lstStyle/>
                    <a:p>
                      <a:r>
                        <a:rPr lang="en-US" dirty="0"/>
                        <a:t>Potential application compatibility issues, might have vendor lock-in</a:t>
                      </a:r>
                    </a:p>
                  </a:txBody>
                  <a:tcPr/>
                </a:tc>
                <a:extLst>
                  <a:ext uri="{0D108BD9-81ED-4DB2-BD59-A6C34878D82A}">
                    <a16:rowId xmlns:a16="http://schemas.microsoft.com/office/drawing/2014/main" val="185214344"/>
                  </a:ext>
                </a:extLst>
              </a:tr>
              <a:tr h="648112">
                <a:tc>
                  <a:txBody>
                    <a:bodyPr/>
                    <a:lstStyle/>
                    <a:p>
                      <a:r>
                        <a:rPr lang="en-US" dirty="0"/>
                        <a:t>Potential for expert assistance or on-call support</a:t>
                      </a:r>
                    </a:p>
                  </a:txBody>
                  <a:tcPr/>
                </a:tc>
                <a:tc>
                  <a:txBody>
                    <a:bodyPr/>
                    <a:lstStyle/>
                    <a:p>
                      <a:r>
                        <a:rPr lang="en-US" dirty="0"/>
                        <a:t>Not all vendors can work with virtualized servers (rapidly Changing)</a:t>
                      </a:r>
                    </a:p>
                  </a:txBody>
                  <a:tcPr/>
                </a:tc>
                <a:extLst>
                  <a:ext uri="{0D108BD9-81ED-4DB2-BD59-A6C34878D82A}">
                    <a16:rowId xmlns:a16="http://schemas.microsoft.com/office/drawing/2014/main" val="424119192"/>
                  </a:ext>
                </a:extLst>
              </a:tr>
              <a:tr h="942473">
                <a:tc>
                  <a:txBody>
                    <a:bodyPr/>
                    <a:lstStyle/>
                    <a:p>
                      <a:r>
                        <a:rPr lang="en-US" dirty="0"/>
                        <a:t>Reduced in house IT staff</a:t>
                      </a:r>
                    </a:p>
                  </a:txBody>
                  <a:tcPr/>
                </a:tc>
                <a:tc>
                  <a:txBody>
                    <a:bodyPr/>
                    <a:lstStyle/>
                    <a:p>
                      <a:r>
                        <a:rPr lang="en-US" dirty="0"/>
                        <a:t>Not in control of your physical server or what's running on it</a:t>
                      </a:r>
                    </a:p>
                  </a:txBody>
                  <a:tcPr/>
                </a:tc>
                <a:extLst>
                  <a:ext uri="{0D108BD9-81ED-4DB2-BD59-A6C34878D82A}">
                    <a16:rowId xmlns:a16="http://schemas.microsoft.com/office/drawing/2014/main" val="3991986985"/>
                  </a:ext>
                </a:extLst>
              </a:tr>
            </a:tbl>
          </a:graphicData>
        </a:graphic>
      </p:graphicFrame>
      <p:graphicFrame>
        <p:nvGraphicFramePr>
          <p:cNvPr id="8" name="Table 8">
            <a:extLst>
              <a:ext uri="{FF2B5EF4-FFF2-40B4-BE49-F238E27FC236}">
                <a16:creationId xmlns:a16="http://schemas.microsoft.com/office/drawing/2014/main" id="{2441DD0D-F8FC-4F3E-857E-68E51471A418}"/>
              </a:ext>
            </a:extLst>
          </p:cNvPr>
          <p:cNvGraphicFramePr>
            <a:graphicFrameLocks noGrp="1"/>
          </p:cNvGraphicFramePr>
          <p:nvPr>
            <p:extLst>
              <p:ext uri="{D42A27DB-BD31-4B8C-83A1-F6EECF244321}">
                <p14:modId xmlns:p14="http://schemas.microsoft.com/office/powerpoint/2010/main" val="3031661741"/>
              </p:ext>
            </p:extLst>
          </p:nvPr>
        </p:nvGraphicFramePr>
        <p:xfrm>
          <a:off x="6500723" y="1137727"/>
          <a:ext cx="5412736" cy="5501938"/>
        </p:xfrm>
        <a:graphic>
          <a:graphicData uri="http://schemas.openxmlformats.org/drawingml/2006/table">
            <a:tbl>
              <a:tblPr firstRow="1" bandRow="1">
                <a:tableStyleId>{073A0DAA-6AF3-43AB-8588-CEC1D06C72B9}</a:tableStyleId>
              </a:tblPr>
              <a:tblGrid>
                <a:gridCol w="2706368">
                  <a:extLst>
                    <a:ext uri="{9D8B030D-6E8A-4147-A177-3AD203B41FA5}">
                      <a16:colId xmlns:a16="http://schemas.microsoft.com/office/drawing/2014/main" val="3397031788"/>
                    </a:ext>
                  </a:extLst>
                </a:gridCol>
                <a:gridCol w="2706368">
                  <a:extLst>
                    <a:ext uri="{9D8B030D-6E8A-4147-A177-3AD203B41FA5}">
                      <a16:colId xmlns:a16="http://schemas.microsoft.com/office/drawing/2014/main" val="2107655191"/>
                    </a:ext>
                  </a:extLst>
                </a:gridCol>
              </a:tblGrid>
              <a:tr h="373529">
                <a:tc>
                  <a:txBody>
                    <a:bodyPr/>
                    <a:lstStyle/>
                    <a:p>
                      <a:r>
                        <a:rPr lang="en-US" dirty="0"/>
                        <a:t>Pros</a:t>
                      </a:r>
                    </a:p>
                  </a:txBody>
                  <a:tcPr/>
                </a:tc>
                <a:tc>
                  <a:txBody>
                    <a:bodyPr/>
                    <a:lstStyle/>
                    <a:p>
                      <a:r>
                        <a:rPr lang="en-US" dirty="0"/>
                        <a:t>Cons</a:t>
                      </a:r>
                    </a:p>
                  </a:txBody>
                  <a:tcPr/>
                </a:tc>
                <a:extLst>
                  <a:ext uri="{0D108BD9-81ED-4DB2-BD59-A6C34878D82A}">
                    <a16:rowId xmlns:a16="http://schemas.microsoft.com/office/drawing/2014/main" val="4275113442"/>
                  </a:ext>
                </a:extLst>
              </a:tr>
              <a:tr h="646145">
                <a:tc>
                  <a:txBody>
                    <a:bodyPr/>
                    <a:lstStyle/>
                    <a:p>
                      <a:r>
                        <a:rPr lang="en-US" dirty="0"/>
                        <a:t>Dedicated resources (mission critical systems)</a:t>
                      </a:r>
                    </a:p>
                  </a:txBody>
                  <a:tcPr/>
                </a:tc>
                <a:tc>
                  <a:txBody>
                    <a:bodyPr/>
                    <a:lstStyle/>
                    <a:p>
                      <a:r>
                        <a:rPr lang="en-US" dirty="0"/>
                        <a:t>$$$ for server, </a:t>
                      </a:r>
                      <a:r>
                        <a:rPr lang="en-US" sz="1800" b="0" i="0" u="none" strike="noStrike" noProof="0" dirty="0">
                          <a:latin typeface="Century Gothic"/>
                        </a:rPr>
                        <a:t>Maintenance</a:t>
                      </a:r>
                    </a:p>
                    <a:p>
                      <a:pPr lvl="0">
                        <a:buNone/>
                      </a:pPr>
                      <a:r>
                        <a:rPr lang="en-US" dirty="0"/>
                        <a:t>and hardware replacements</a:t>
                      </a:r>
                    </a:p>
                  </a:txBody>
                  <a:tcPr/>
                </a:tc>
                <a:extLst>
                  <a:ext uri="{0D108BD9-81ED-4DB2-BD59-A6C34878D82A}">
                    <a16:rowId xmlns:a16="http://schemas.microsoft.com/office/drawing/2014/main" val="2304506749"/>
                  </a:ext>
                </a:extLst>
              </a:tr>
              <a:tr h="646145">
                <a:tc>
                  <a:txBody>
                    <a:bodyPr/>
                    <a:lstStyle/>
                    <a:p>
                      <a:r>
                        <a:rPr lang="en-US" dirty="0"/>
                        <a:t>Potentially convenient physical location</a:t>
                      </a:r>
                    </a:p>
                  </a:txBody>
                  <a:tcPr/>
                </a:tc>
                <a:tc>
                  <a:txBody>
                    <a:bodyPr/>
                    <a:lstStyle/>
                    <a:p>
                      <a:r>
                        <a:rPr lang="en-US" dirty="0"/>
                        <a:t>IT staff responsible for setup, config and </a:t>
                      </a:r>
                      <a:r>
                        <a:rPr lang="en-US" sz="1800" b="0" i="0" u="none" strike="noStrike" noProof="0" dirty="0">
                          <a:latin typeface="Century Gothic"/>
                        </a:rPr>
                        <a:t>Maintenance</a:t>
                      </a:r>
                    </a:p>
                  </a:txBody>
                  <a:tcPr/>
                </a:tc>
                <a:extLst>
                  <a:ext uri="{0D108BD9-81ED-4DB2-BD59-A6C34878D82A}">
                    <a16:rowId xmlns:a16="http://schemas.microsoft.com/office/drawing/2014/main" val="1546367078"/>
                  </a:ext>
                </a:extLst>
              </a:tr>
              <a:tr h="646145">
                <a:tc>
                  <a:txBody>
                    <a:bodyPr/>
                    <a:lstStyle/>
                    <a:p>
                      <a:r>
                        <a:rPr lang="en-US" dirty="0"/>
                        <a:t>Fully Customizable</a:t>
                      </a:r>
                    </a:p>
                  </a:txBody>
                  <a:tcPr/>
                </a:tc>
                <a:tc>
                  <a:txBody>
                    <a:bodyPr/>
                    <a:lstStyle/>
                    <a:p>
                      <a:r>
                        <a:rPr lang="en-US" dirty="0"/>
                        <a:t>Contractor/consultant might be needed with config/repairs depending on your IT staff</a:t>
                      </a:r>
                    </a:p>
                  </a:txBody>
                  <a:tcPr/>
                </a:tc>
                <a:extLst>
                  <a:ext uri="{0D108BD9-81ED-4DB2-BD59-A6C34878D82A}">
                    <a16:rowId xmlns:a16="http://schemas.microsoft.com/office/drawing/2014/main" val="2086702417"/>
                  </a:ext>
                </a:extLst>
              </a:tr>
              <a:tr h="646145">
                <a:tc>
                  <a:txBody>
                    <a:bodyPr/>
                    <a:lstStyle/>
                    <a:p>
                      <a:endParaRPr lang="en-US"/>
                    </a:p>
                  </a:txBody>
                  <a:tcPr/>
                </a:tc>
                <a:tc>
                  <a:txBody>
                    <a:bodyPr/>
                    <a:lstStyle/>
                    <a:p>
                      <a:r>
                        <a:rPr lang="en-US" dirty="0"/>
                        <a:t>Hard to scale because you're purchasing your own hardware</a:t>
                      </a:r>
                    </a:p>
                  </a:txBody>
                  <a:tcPr/>
                </a:tc>
                <a:extLst>
                  <a:ext uri="{0D108BD9-81ED-4DB2-BD59-A6C34878D82A}">
                    <a16:rowId xmlns:a16="http://schemas.microsoft.com/office/drawing/2014/main" val="2961139686"/>
                  </a:ext>
                </a:extLst>
              </a:tr>
              <a:tr h="373529">
                <a:tc>
                  <a:txBody>
                    <a:bodyPr/>
                    <a:lstStyle/>
                    <a:p>
                      <a:endParaRPr lang="en-US"/>
                    </a:p>
                  </a:txBody>
                  <a:tcPr/>
                </a:tc>
                <a:tc>
                  <a:txBody>
                    <a:bodyPr/>
                    <a:lstStyle/>
                    <a:p>
                      <a:r>
                        <a:rPr lang="en-US" dirty="0"/>
                        <a:t>Needs physical space</a:t>
                      </a:r>
                    </a:p>
                  </a:txBody>
                  <a:tcPr/>
                </a:tc>
                <a:extLst>
                  <a:ext uri="{0D108BD9-81ED-4DB2-BD59-A6C34878D82A}">
                    <a16:rowId xmlns:a16="http://schemas.microsoft.com/office/drawing/2014/main" val="3307270690"/>
                  </a:ext>
                </a:extLst>
              </a:tr>
            </a:tbl>
          </a:graphicData>
        </a:graphic>
      </p:graphicFrame>
      <p:sp>
        <p:nvSpPr>
          <p:cNvPr id="10" name="TextBox 9">
            <a:extLst>
              <a:ext uri="{FF2B5EF4-FFF2-40B4-BE49-F238E27FC236}">
                <a16:creationId xmlns:a16="http://schemas.microsoft.com/office/drawing/2014/main" id="{8A638E88-63BF-4404-8BE6-58C73B4FD4C6}"/>
              </a:ext>
            </a:extLst>
          </p:cNvPr>
          <p:cNvSpPr txBox="1"/>
          <p:nvPr/>
        </p:nvSpPr>
        <p:spPr>
          <a:xfrm>
            <a:off x="8232954" y="779493"/>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Physical Servers</a:t>
            </a:r>
          </a:p>
        </p:txBody>
      </p:sp>
      <p:sp>
        <p:nvSpPr>
          <p:cNvPr id="11" name="TextBox 10">
            <a:extLst>
              <a:ext uri="{FF2B5EF4-FFF2-40B4-BE49-F238E27FC236}">
                <a16:creationId xmlns:a16="http://schemas.microsoft.com/office/drawing/2014/main" id="{13144060-960B-405B-9C2B-AD2A8ADEE2CF}"/>
              </a:ext>
            </a:extLst>
          </p:cNvPr>
          <p:cNvSpPr txBox="1"/>
          <p:nvPr/>
        </p:nvSpPr>
        <p:spPr>
          <a:xfrm>
            <a:off x="2412342" y="1285875"/>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Virtual Servers</a:t>
            </a:r>
          </a:p>
        </p:txBody>
      </p:sp>
    </p:spTree>
    <p:extLst>
      <p:ext uri="{BB962C8B-B14F-4D97-AF65-F5344CB8AC3E}">
        <p14:creationId xmlns:p14="http://schemas.microsoft.com/office/powerpoint/2010/main" val="1591781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EB5BDA-5E1A-4F37-8CA4-653B952A215C}"/>
              </a:ext>
            </a:extLst>
          </p:cNvPr>
          <p:cNvSpPr>
            <a:spLocks noGrp="1"/>
          </p:cNvSpPr>
          <p:nvPr>
            <p:ph type="title"/>
          </p:nvPr>
        </p:nvSpPr>
        <p:spPr/>
        <p:txBody>
          <a:bodyPr/>
          <a:lstStyle/>
          <a:p>
            <a:r>
              <a:rPr lang="en-US">
                <a:ea typeface="+mj-lt"/>
                <a:cs typeface="+mj-lt"/>
              </a:rPr>
              <a:t>How to manage VMs in house </a:t>
            </a:r>
            <a:endParaRPr lang="en-US"/>
          </a:p>
        </p:txBody>
      </p:sp>
      <p:sp>
        <p:nvSpPr>
          <p:cNvPr id="3" name="Content Placeholder 2">
            <a:extLst>
              <a:ext uri="{FF2B5EF4-FFF2-40B4-BE49-F238E27FC236}">
                <a16:creationId xmlns:a16="http://schemas.microsoft.com/office/drawing/2014/main" id="{2B989DD0-F3CB-4142-A9E3-34DCDB582F5E}"/>
              </a:ext>
            </a:extLst>
          </p:cNvPr>
          <p:cNvSpPr>
            <a:spLocks noGrp="1"/>
          </p:cNvSpPr>
          <p:nvPr>
            <p:ph idx="1"/>
          </p:nvPr>
        </p:nvSpPr>
        <p:spPr/>
        <p:txBody>
          <a:bodyPr vert="horz" lIns="91440" tIns="45720" rIns="91440" bIns="45720" rtlCol="0" anchor="t">
            <a:normAutofit/>
          </a:bodyPr>
          <a:lstStyle/>
          <a:p>
            <a:r>
              <a:rPr lang="en-US"/>
              <a:t>Most servers sold now are investments ($$$) and have multiple cores. If you're running more than 1 server virtualization makes your life easier</a:t>
            </a:r>
          </a:p>
          <a:p>
            <a:r>
              <a:rPr lang="en-US"/>
              <a:t>You'll need to dedicate hardware resources (but not as much as you might think) to the host machine. Servers tend to be idle a lot and therefore don't need a ton of resources.</a:t>
            </a:r>
          </a:p>
          <a:p>
            <a:pPr lvl="1"/>
            <a:r>
              <a:rPr lang="en-US"/>
              <a:t>Caution: This works for small load machines and things that don't need to be getting tons of hits, and are not mission critical, think about what your company/you need and what happens if the law of averages comes back for you.  Also, Databases are beasts</a:t>
            </a:r>
          </a:p>
          <a:p>
            <a:r>
              <a:rPr lang="en-US"/>
              <a:t>Software such as VMWare, Hyper-V (MS) or Citrix </a:t>
            </a:r>
            <a:r>
              <a:rPr lang="en-US" err="1"/>
              <a:t>XenServer</a:t>
            </a:r>
            <a:r>
              <a:rPr lang="en-US"/>
              <a:t> will help you manage your virtual servers</a:t>
            </a:r>
          </a:p>
        </p:txBody>
      </p:sp>
    </p:spTree>
    <p:extLst>
      <p:ext uri="{BB962C8B-B14F-4D97-AF65-F5344CB8AC3E}">
        <p14:creationId xmlns:p14="http://schemas.microsoft.com/office/powerpoint/2010/main" val="415684627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1C2FD-6CFA-4945-8837-F318A1DB1AD9}"/>
              </a:ext>
            </a:extLst>
          </p:cNvPr>
          <p:cNvSpPr>
            <a:spLocks noGrp="1"/>
          </p:cNvSpPr>
          <p:nvPr>
            <p:ph type="title"/>
          </p:nvPr>
        </p:nvSpPr>
        <p:spPr>
          <a:xfrm>
            <a:off x="648930" y="629266"/>
            <a:ext cx="9252154" cy="1223983"/>
          </a:xfrm>
        </p:spPr>
        <p:txBody>
          <a:bodyPr>
            <a:normAutofit/>
          </a:bodyPr>
          <a:lstStyle/>
          <a:p>
            <a:r>
              <a:rPr lang="en-US"/>
              <a:t>Activity</a:t>
            </a:r>
          </a:p>
        </p:txBody>
      </p:sp>
      <p:sp>
        <p:nvSpPr>
          <p:cNvPr id="3" name="Content Placeholder 2">
            <a:extLst>
              <a:ext uri="{FF2B5EF4-FFF2-40B4-BE49-F238E27FC236}">
                <a16:creationId xmlns:a16="http://schemas.microsoft.com/office/drawing/2014/main" id="{3871D7B3-6EDD-4FBD-B38A-868AE08AFEE4}"/>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sz="1500"/>
              <a:t>You've been tasked by your team to decide which VM software we should use. Break into teams and research the following options. Make a list of pros and cons, and have a 1 page executive summary of if you think your software is a good fit for Acme Corp (You can decide what Acme Corp needs)</a:t>
            </a:r>
          </a:p>
          <a:p>
            <a:pPr lvl="1">
              <a:lnSpc>
                <a:spcPct val="90000"/>
              </a:lnSpc>
            </a:pPr>
            <a:r>
              <a:rPr lang="en-US" sz="1500"/>
              <a:t>Citrix</a:t>
            </a:r>
          </a:p>
          <a:p>
            <a:pPr lvl="1">
              <a:lnSpc>
                <a:spcPct val="90000"/>
              </a:lnSpc>
            </a:pPr>
            <a:r>
              <a:rPr lang="en-US" sz="1500"/>
              <a:t>VMWare (Both ESXI and </a:t>
            </a:r>
            <a:r>
              <a:rPr lang="en-US" sz="1500" err="1"/>
              <a:t>VSphere</a:t>
            </a:r>
            <a:r>
              <a:rPr lang="en-US" sz="1500"/>
              <a:t>)</a:t>
            </a:r>
          </a:p>
          <a:p>
            <a:pPr lvl="1">
              <a:lnSpc>
                <a:spcPct val="90000"/>
              </a:lnSpc>
            </a:pPr>
            <a:r>
              <a:rPr lang="en-US" sz="1500"/>
              <a:t>Hyper-V</a:t>
            </a:r>
          </a:p>
          <a:p>
            <a:pPr lvl="1">
              <a:lnSpc>
                <a:spcPct val="90000"/>
              </a:lnSpc>
            </a:pPr>
            <a:r>
              <a:rPr lang="en-US" sz="1500"/>
              <a:t>KVM</a:t>
            </a:r>
          </a:p>
        </p:txBody>
      </p:sp>
      <p:pic>
        <p:nvPicPr>
          <p:cNvPr id="4" name="Picture 4" descr="Comic of aliens that says &amp;#34;According to this earth was populated by humans until 2012 when they all moved to the cloud&amp;#34;">
            <a:extLst>
              <a:ext uri="{FF2B5EF4-FFF2-40B4-BE49-F238E27FC236}">
                <a16:creationId xmlns:a16="http://schemas.microsoft.com/office/drawing/2014/main" id="{19F22BF9-2BA1-44F9-8DD0-5395606467A9}"/>
              </a:ext>
            </a:extLst>
          </p:cNvPr>
          <p:cNvPicPr>
            <a:picLocks noChangeAspect="1"/>
          </p:cNvPicPr>
          <p:nvPr/>
        </p:nvPicPr>
        <p:blipFill>
          <a:blip r:embed="rId3"/>
          <a:stretch>
            <a:fillRect/>
          </a:stretch>
        </p:blipFill>
        <p:spPr>
          <a:xfrm>
            <a:off x="6555635" y="2052213"/>
            <a:ext cx="4524188" cy="4196185"/>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507177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BFEB2-F69D-436B-90DB-505CE0576E53}"/>
              </a:ext>
            </a:extLst>
          </p:cNvPr>
          <p:cNvSpPr>
            <a:spLocks noGrp="1"/>
          </p:cNvSpPr>
          <p:nvPr>
            <p:ph type="title"/>
          </p:nvPr>
        </p:nvSpPr>
        <p:spPr>
          <a:xfrm>
            <a:off x="648930" y="629266"/>
            <a:ext cx="9252154" cy="1223983"/>
          </a:xfrm>
        </p:spPr>
        <p:txBody>
          <a:bodyPr>
            <a:normAutofit/>
          </a:bodyPr>
          <a:lstStyle/>
          <a:p>
            <a:pPr>
              <a:lnSpc>
                <a:spcPct val="90000"/>
              </a:lnSpc>
            </a:pPr>
            <a:r>
              <a:rPr lang="en-US" sz="3900">
                <a:ea typeface="+mj-lt"/>
                <a:cs typeface="+mj-lt"/>
              </a:rPr>
              <a:t>Management such as snapshots, migration or fail over servers</a:t>
            </a:r>
            <a:endParaRPr lang="en-US" sz="3900"/>
          </a:p>
        </p:txBody>
      </p:sp>
      <p:sp>
        <p:nvSpPr>
          <p:cNvPr id="3" name="Content Placeholder 2">
            <a:extLst>
              <a:ext uri="{FF2B5EF4-FFF2-40B4-BE49-F238E27FC236}">
                <a16:creationId xmlns:a16="http://schemas.microsoft.com/office/drawing/2014/main" id="{E7A219B1-160A-4C59-A6D0-4F0817AAE219}"/>
              </a:ext>
            </a:extLst>
          </p:cNvPr>
          <p:cNvSpPr>
            <a:spLocks noGrp="1"/>
          </p:cNvSpPr>
          <p:nvPr>
            <p:ph idx="1"/>
          </p:nvPr>
        </p:nvSpPr>
        <p:spPr>
          <a:xfrm>
            <a:off x="1103311" y="2052214"/>
            <a:ext cx="4338409" cy="4196185"/>
          </a:xfrm>
        </p:spPr>
        <p:txBody>
          <a:bodyPr vert="horz" lIns="91440" tIns="45720" rIns="91440" bIns="45720" rtlCol="0">
            <a:normAutofit/>
          </a:bodyPr>
          <a:lstStyle/>
          <a:p>
            <a:pPr>
              <a:lnSpc>
                <a:spcPct val="90000"/>
              </a:lnSpc>
            </a:pPr>
            <a:r>
              <a:rPr lang="en-US"/>
              <a:t>Snapshots capture the state of your Virtual machine at a point in time.  Which you can then go back to. </a:t>
            </a:r>
          </a:p>
          <a:p>
            <a:pPr>
              <a:lnSpc>
                <a:spcPct val="90000"/>
              </a:lnSpc>
            </a:pPr>
            <a:r>
              <a:rPr lang="en-US"/>
              <a:t>Migration means we can move those snapshots to another host.</a:t>
            </a:r>
          </a:p>
          <a:p>
            <a:pPr>
              <a:lnSpc>
                <a:spcPct val="90000"/>
              </a:lnSpc>
            </a:pPr>
            <a:r>
              <a:rPr lang="en-US"/>
              <a:t>Failover allows your VM to continue working if the host fails.  Failover goes back to the last working state, which isn't necessarily the point in time at which the failure happened.</a:t>
            </a:r>
          </a:p>
        </p:txBody>
      </p:sp>
      <p:pic>
        <p:nvPicPr>
          <p:cNvPr id="4" name="Picture 4" descr="Austin Powers meme &amp;#34;I run my VMs without backup. I to like to live dangerously&amp;#34;">
            <a:extLst>
              <a:ext uri="{FF2B5EF4-FFF2-40B4-BE49-F238E27FC236}">
                <a16:creationId xmlns:a16="http://schemas.microsoft.com/office/drawing/2014/main" id="{97ED24ED-BC59-40B1-BBC7-78A45DBA5A3F}"/>
              </a:ext>
            </a:extLst>
          </p:cNvPr>
          <p:cNvPicPr>
            <a:picLocks noChangeAspect="1"/>
          </p:cNvPicPr>
          <p:nvPr/>
        </p:nvPicPr>
        <p:blipFill>
          <a:blip r:embed="rId3"/>
          <a:stretch>
            <a:fillRect/>
          </a:stretch>
        </p:blipFill>
        <p:spPr>
          <a:xfrm>
            <a:off x="6091916" y="2330825"/>
            <a:ext cx="5451627" cy="3638961"/>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62247758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18</Slides>
  <Notes>0</Notes>
  <HiddenSlides>0</HiddenSlide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Ion</vt:lpstr>
      <vt:lpstr>Linux Administration</vt:lpstr>
      <vt:lpstr>Why virtualize?</vt:lpstr>
      <vt:lpstr>Virtualization and Cloud Statistics</vt:lpstr>
      <vt:lpstr>Virtualization Vocab</vt:lpstr>
      <vt:lpstr>Virtualization</vt:lpstr>
      <vt:lpstr>Virtual vs physical servers</vt:lpstr>
      <vt:lpstr>How to manage VMs in house </vt:lpstr>
      <vt:lpstr>Activity</vt:lpstr>
      <vt:lpstr>Management such as snapshots, migration or fail over servers</vt:lpstr>
      <vt:lpstr>Nested virtualization </vt:lpstr>
      <vt:lpstr>Infrastructure as a service (IaaS) </vt:lpstr>
      <vt:lpstr>Activity</vt:lpstr>
      <vt:lpstr>Cloud</vt:lpstr>
      <vt:lpstr>Infrastructure as Code</vt:lpstr>
      <vt:lpstr>How to use and work with IaC</vt:lpstr>
      <vt:lpstr>Configurations of IaC</vt:lpstr>
      <vt:lpstr>Activity</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revision>135</cp:revision>
  <dcterms:created xsi:type="dcterms:W3CDTF">2013-07-15T20:26:40Z</dcterms:created>
  <dcterms:modified xsi:type="dcterms:W3CDTF">2022-11-03T14:55:06Z</dcterms:modified>
</cp:coreProperties>
</file>