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7A21A-FA32-2586-0E7A-2932B249AADC}" v="3214" dt="2025-09-05T17:02:11.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3895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061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4873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038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603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61844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5572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2706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9368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198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8188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5025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96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4133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856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4905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2278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33793701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ons.emich.edu/loexquarterly/vol31/iss3/4/"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ews.northwestern.edu/stories/2022/07/false-balance-reporting-climate-change-cri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natlawreview.com/article/lawyers-sanctioned-citing-ai-generated-fake-cas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shable.com/article/things-millennials-have-killed" TargetMode="External"/><Relationship Id="rId2" Type="http://schemas.openxmlformats.org/officeDocument/2006/relationships/hyperlink" Target="https://metro.co.uk/2016/07/07/well-done-millennials-youve-officially-ruined-handshakes-for-everyone-59918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465" y="1540695"/>
            <a:ext cx="6470257" cy="3787487"/>
          </a:xfrm>
        </p:spPr>
        <p:txBody>
          <a:bodyPr>
            <a:normAutofit/>
          </a:bodyPr>
          <a:lstStyle/>
          <a:p>
            <a:r>
              <a:rPr lang="en-US" dirty="0">
                <a:ea typeface="+mj-lt"/>
                <a:cs typeface="+mj-lt"/>
              </a:rPr>
              <a:t>How to … </a:t>
            </a:r>
            <a:br>
              <a:rPr lang="en-US" dirty="0">
                <a:ea typeface="+mj-lt"/>
                <a:cs typeface="+mj-lt"/>
              </a:rPr>
            </a:br>
            <a:r>
              <a:rPr lang="en-US" dirty="0">
                <a:ea typeface="+mj-lt"/>
                <a:cs typeface="+mj-lt"/>
              </a:rPr>
              <a:t>Evaluate sources</a:t>
            </a:r>
            <a:endParaRPr lang="en-US" dirty="0"/>
          </a:p>
        </p:txBody>
      </p:sp>
      <p:pic>
        <p:nvPicPr>
          <p:cNvPr id="3" name="Picture 2" descr="The Credible Hulk : r/funny">
            <a:extLst>
              <a:ext uri="{FF2B5EF4-FFF2-40B4-BE49-F238E27FC236}">
                <a16:creationId xmlns:a16="http://schemas.microsoft.com/office/drawing/2014/main" id="{820FBAF1-5685-15B1-10A4-F621571E7929}"/>
              </a:ext>
            </a:extLst>
          </p:cNvPr>
          <p:cNvPicPr>
            <a:picLocks noChangeAspect="1"/>
          </p:cNvPicPr>
          <p:nvPr/>
        </p:nvPicPr>
        <p:blipFill>
          <a:blip r:embed="rId2"/>
          <a:stretch>
            <a:fillRect/>
          </a:stretch>
        </p:blipFill>
        <p:spPr>
          <a:xfrm>
            <a:off x="4823083" y="1196384"/>
            <a:ext cx="7365926" cy="511204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2E3F-E02D-46A4-CDBB-D91D684FBD9B}"/>
              </a:ext>
            </a:extLst>
          </p:cNvPr>
          <p:cNvSpPr>
            <a:spLocks noGrp="1"/>
          </p:cNvSpPr>
          <p:nvPr>
            <p:ph type="title"/>
          </p:nvPr>
        </p:nvSpPr>
        <p:spPr>
          <a:xfrm>
            <a:off x="646111" y="452718"/>
            <a:ext cx="5579634" cy="1234550"/>
          </a:xfrm>
        </p:spPr>
        <p:txBody>
          <a:bodyPr/>
          <a:lstStyle/>
          <a:p>
            <a:r>
              <a:rPr lang="en-US" dirty="0"/>
              <a:t>How to evaluate sources</a:t>
            </a:r>
          </a:p>
        </p:txBody>
      </p:sp>
      <p:sp>
        <p:nvSpPr>
          <p:cNvPr id="3" name="Content Placeholder 2">
            <a:extLst>
              <a:ext uri="{FF2B5EF4-FFF2-40B4-BE49-F238E27FC236}">
                <a16:creationId xmlns:a16="http://schemas.microsoft.com/office/drawing/2014/main" id="{3E15A8DE-06FD-201B-09AD-F62694E178BB}"/>
              </a:ext>
            </a:extLst>
          </p:cNvPr>
          <p:cNvSpPr>
            <a:spLocks noGrp="1"/>
          </p:cNvSpPr>
          <p:nvPr>
            <p:ph idx="1"/>
          </p:nvPr>
        </p:nvSpPr>
        <p:spPr>
          <a:xfrm>
            <a:off x="1103312" y="2052918"/>
            <a:ext cx="4751769" cy="4195481"/>
          </a:xfrm>
        </p:spPr>
        <p:txBody>
          <a:bodyPr vert="horz" lIns="91440" tIns="45720" rIns="91440" bIns="45720" rtlCol="0" anchor="t">
            <a:normAutofit/>
          </a:bodyPr>
          <a:lstStyle/>
          <a:p>
            <a:r>
              <a:rPr lang="en-US" dirty="0"/>
              <a:t>CRAAP test</a:t>
            </a:r>
          </a:p>
          <a:p>
            <a:pPr lvl="1">
              <a:buClr>
                <a:srgbClr val="8AD0D6"/>
              </a:buClr>
              <a:buFont typeface="Courier New" charset="2"/>
              <a:buChar char="o"/>
            </a:pPr>
            <a:r>
              <a:rPr lang="en-US" dirty="0">
                <a:ea typeface="+mj-lt"/>
                <a:cs typeface="+mj-lt"/>
              </a:rPr>
              <a:t>C – Currency</a:t>
            </a:r>
            <a:endParaRPr lang="en-US" sz="2000" dirty="0">
              <a:ea typeface="+mj-lt"/>
              <a:cs typeface="+mj-lt"/>
            </a:endParaRPr>
          </a:p>
          <a:p>
            <a:pPr lvl="1">
              <a:buClr>
                <a:srgbClr val="8AD0D6"/>
              </a:buClr>
              <a:buFont typeface="Courier New" charset="2"/>
              <a:buChar char="o"/>
            </a:pPr>
            <a:r>
              <a:rPr lang="en-US" dirty="0">
                <a:ea typeface="+mj-lt"/>
                <a:cs typeface="+mj-lt"/>
              </a:rPr>
              <a:t>R – Relevance</a:t>
            </a:r>
            <a:endParaRPr lang="en-US" sz="2000" dirty="0">
              <a:ea typeface="+mj-lt"/>
              <a:cs typeface="+mj-lt"/>
            </a:endParaRPr>
          </a:p>
          <a:p>
            <a:pPr lvl="1">
              <a:buClr>
                <a:srgbClr val="8AD0D6"/>
              </a:buClr>
              <a:buFont typeface="Courier New" charset="2"/>
              <a:buChar char="o"/>
            </a:pPr>
            <a:r>
              <a:rPr lang="en-US" dirty="0">
                <a:ea typeface="+mj-lt"/>
                <a:cs typeface="+mj-lt"/>
              </a:rPr>
              <a:t>A – Authority</a:t>
            </a:r>
            <a:endParaRPr lang="en-US" sz="2000" dirty="0">
              <a:ea typeface="+mj-lt"/>
              <a:cs typeface="+mj-lt"/>
            </a:endParaRPr>
          </a:p>
          <a:p>
            <a:pPr lvl="1">
              <a:buClr>
                <a:srgbClr val="8AD0D6"/>
              </a:buClr>
              <a:buFont typeface="Courier New" charset="2"/>
              <a:buChar char="o"/>
            </a:pPr>
            <a:r>
              <a:rPr lang="en-US" dirty="0">
                <a:ea typeface="+mj-lt"/>
                <a:cs typeface="+mj-lt"/>
              </a:rPr>
              <a:t>A – Accuracy</a:t>
            </a:r>
            <a:endParaRPr lang="en-US" sz="2000" dirty="0">
              <a:ea typeface="+mj-lt"/>
              <a:cs typeface="+mj-lt"/>
            </a:endParaRPr>
          </a:p>
          <a:p>
            <a:pPr lvl="1">
              <a:buClr>
                <a:srgbClr val="8AD0D6"/>
              </a:buClr>
              <a:buFont typeface="Courier New" charset="2"/>
              <a:buChar char="o"/>
            </a:pPr>
            <a:r>
              <a:rPr lang="en-US" dirty="0">
                <a:ea typeface="+mj-lt"/>
                <a:cs typeface="+mj-lt"/>
              </a:rPr>
              <a:t>P – Purpose</a:t>
            </a:r>
            <a:endParaRPr lang="en-US" sz="2000" dirty="0">
              <a:ea typeface="+mj-lt"/>
              <a:cs typeface="+mj-lt"/>
            </a:endParaRPr>
          </a:p>
          <a:p>
            <a:pPr lvl="1">
              <a:buClr>
                <a:srgbClr val="8AD0D6"/>
              </a:buClr>
            </a:pPr>
            <a:endParaRPr lang="en-US" dirty="0">
              <a:ea typeface="+mj-lt"/>
              <a:cs typeface="+mj-lt"/>
            </a:endParaRPr>
          </a:p>
          <a:p>
            <a:pPr lvl="1">
              <a:buClr>
                <a:srgbClr val="8AD0D6"/>
              </a:buClr>
              <a:buFont typeface="Courier New" charset="2"/>
              <a:buChar char="o"/>
            </a:pPr>
            <a:endParaRPr lang="en-US" dirty="0">
              <a:ea typeface="+mj-lt"/>
              <a:cs typeface="+mj-lt"/>
            </a:endParaRPr>
          </a:p>
        </p:txBody>
      </p:sp>
      <p:pic>
        <p:nvPicPr>
          <p:cNvPr id="4" name="Picture 3" descr="Poster of the CRAAP test, same info and questions as the website, just with some colours and quick sketches that don't seem to relate">
            <a:extLst>
              <a:ext uri="{FF2B5EF4-FFF2-40B4-BE49-F238E27FC236}">
                <a16:creationId xmlns:a16="http://schemas.microsoft.com/office/drawing/2014/main" id="{8C76E554-B56F-1965-D4FE-E60416A2E960}"/>
              </a:ext>
            </a:extLst>
          </p:cNvPr>
          <p:cNvPicPr>
            <a:picLocks noChangeAspect="1"/>
          </p:cNvPicPr>
          <p:nvPr/>
        </p:nvPicPr>
        <p:blipFill>
          <a:blip r:embed="rId2"/>
          <a:stretch>
            <a:fillRect/>
          </a:stretch>
        </p:blipFill>
        <p:spPr>
          <a:xfrm>
            <a:off x="6095623" y="594337"/>
            <a:ext cx="4131398" cy="5241550"/>
          </a:xfrm>
          <a:prstGeom prst="rect">
            <a:avLst/>
          </a:prstGeom>
        </p:spPr>
      </p:pic>
      <p:sp>
        <p:nvSpPr>
          <p:cNvPr id="5" name="TextBox 4">
            <a:extLst>
              <a:ext uri="{FF2B5EF4-FFF2-40B4-BE49-F238E27FC236}">
                <a16:creationId xmlns:a16="http://schemas.microsoft.com/office/drawing/2014/main" id="{1940D2AE-2FD6-A2D5-8319-37B03731B285}"/>
              </a:ext>
            </a:extLst>
          </p:cNvPr>
          <p:cNvSpPr txBox="1"/>
          <p:nvPr/>
        </p:nvSpPr>
        <p:spPr>
          <a:xfrm>
            <a:off x="6096000" y="5839486"/>
            <a:ext cx="57489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https://www.alsc.ala.org/blog/wp-content/uploads/2020/04/craap.jpg</a:t>
            </a:r>
            <a:endParaRPr lang="en-US" dirty="0"/>
          </a:p>
        </p:txBody>
      </p:sp>
      <p:sp>
        <p:nvSpPr>
          <p:cNvPr id="6" name="TextBox 5">
            <a:extLst>
              <a:ext uri="{FF2B5EF4-FFF2-40B4-BE49-F238E27FC236}">
                <a16:creationId xmlns:a16="http://schemas.microsoft.com/office/drawing/2014/main" id="{FEEB82ED-0647-8D81-1DA9-2BBC7F50AC11}"/>
              </a:ext>
            </a:extLst>
          </p:cNvPr>
          <p:cNvSpPr txBox="1"/>
          <p:nvPr/>
        </p:nvSpPr>
        <p:spPr>
          <a:xfrm>
            <a:off x="0" y="5160475"/>
            <a:ext cx="6080909" cy="13285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spcBef>
                <a:spcPts val="1000"/>
              </a:spcBef>
            </a:pPr>
            <a:r>
              <a:rPr lang="en-US" dirty="0"/>
              <a:t>Designed by Sarah Blakeslee and their  team </a:t>
            </a:r>
          </a:p>
          <a:p>
            <a:pPr lvl="1">
              <a:spcBef>
                <a:spcPts val="1000"/>
              </a:spcBef>
            </a:pPr>
            <a:r>
              <a:rPr lang="en-US" dirty="0">
                <a:hlinkClick r:id="rId3"/>
              </a:rPr>
              <a:t>https://commons.emich.edu/loexquarterly/vol31/iss3/4/</a:t>
            </a:r>
            <a:endParaRPr lang="en-US"/>
          </a:p>
          <a:p>
            <a:pPr algn="l"/>
            <a:endParaRPr lang="en-US" dirty="0"/>
          </a:p>
        </p:txBody>
      </p:sp>
    </p:spTree>
    <p:extLst>
      <p:ext uri="{BB962C8B-B14F-4D97-AF65-F5344CB8AC3E}">
        <p14:creationId xmlns:p14="http://schemas.microsoft.com/office/powerpoint/2010/main" val="142645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522E-F38D-0A30-0465-4D7A187A874F}"/>
              </a:ext>
            </a:extLst>
          </p:cNvPr>
          <p:cNvSpPr>
            <a:spLocks noGrp="1"/>
          </p:cNvSpPr>
          <p:nvPr>
            <p:ph type="title"/>
          </p:nvPr>
        </p:nvSpPr>
        <p:spPr/>
        <p:txBody>
          <a:bodyPr/>
          <a:lstStyle/>
          <a:p>
            <a:r>
              <a:rPr lang="en-US" dirty="0">
                <a:ea typeface="+mj-lt"/>
                <a:cs typeface="+mj-lt"/>
              </a:rPr>
              <a:t>Why we evaluate sources</a:t>
            </a:r>
            <a:endParaRPr lang="en-US" dirty="0"/>
          </a:p>
        </p:txBody>
      </p:sp>
      <p:sp>
        <p:nvSpPr>
          <p:cNvPr id="3" name="Content Placeholder 2">
            <a:extLst>
              <a:ext uri="{FF2B5EF4-FFF2-40B4-BE49-F238E27FC236}">
                <a16:creationId xmlns:a16="http://schemas.microsoft.com/office/drawing/2014/main" id="{28AF2AE1-6A9D-6958-E4E2-9B7A81A17FBC}"/>
              </a:ext>
            </a:extLst>
          </p:cNvPr>
          <p:cNvSpPr>
            <a:spLocks noGrp="1"/>
          </p:cNvSpPr>
          <p:nvPr>
            <p:ph idx="1"/>
          </p:nvPr>
        </p:nvSpPr>
        <p:spPr/>
        <p:txBody>
          <a:bodyPr/>
          <a:lstStyle/>
          <a:p>
            <a:pPr marL="0" indent="0">
              <a:buNone/>
            </a:pPr>
            <a:endParaRPr lang="en-US" sz="1200">
              <a:latin typeface="Times New Roman"/>
              <a:ea typeface="Calibri"/>
              <a:cs typeface="Times New Roman"/>
            </a:endParaRPr>
          </a:p>
          <a:p>
            <a:pPr>
              <a:buSzPct val="114999"/>
            </a:pPr>
            <a:endParaRPr lang="en-US"/>
          </a:p>
          <a:p>
            <a:pPr>
              <a:buSzPct val="114999"/>
            </a:pPr>
            <a:endParaRPr lang="en-US" sz="1200">
              <a:solidFill>
                <a:srgbClr val="000000"/>
              </a:solidFill>
              <a:latin typeface="Times New Roman"/>
              <a:cs typeface="Times New Roman"/>
            </a:endParaRPr>
          </a:p>
          <a:p>
            <a:pPr>
              <a:buSzPct val="114999"/>
            </a:pPr>
            <a:endParaRPr lang="en-US" sz="1200">
              <a:solidFill>
                <a:srgbClr val="000000"/>
              </a:solidFill>
              <a:latin typeface="Times New Roman"/>
              <a:cs typeface="Times New Roman"/>
            </a:endParaRPr>
          </a:p>
          <a:p>
            <a:pPr>
              <a:buSzPct val="114999"/>
            </a:pPr>
            <a:endParaRPr lang="en-US"/>
          </a:p>
        </p:txBody>
      </p:sp>
      <p:sp>
        <p:nvSpPr>
          <p:cNvPr id="4" name="TextBox 3">
            <a:extLst>
              <a:ext uri="{FF2B5EF4-FFF2-40B4-BE49-F238E27FC236}">
                <a16:creationId xmlns:a16="http://schemas.microsoft.com/office/drawing/2014/main" id="{CFF33AE6-17DF-AE45-FBAB-EBA9A518F318}"/>
              </a:ext>
            </a:extLst>
          </p:cNvPr>
          <p:cNvSpPr txBox="1"/>
          <p:nvPr/>
        </p:nvSpPr>
        <p:spPr>
          <a:xfrm>
            <a:off x="1098505" y="1851212"/>
            <a:ext cx="1014573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dirty="0">
                <a:cs typeface="Arial"/>
              </a:rPr>
              <a:t>Validity of information</a:t>
            </a:r>
          </a:p>
          <a:p>
            <a:pPr marL="228600" indent="-228600">
              <a:buFont typeface=""/>
              <a:buChar char="•"/>
            </a:pPr>
            <a:r>
              <a:rPr lang="en-US" sz="2000" dirty="0">
                <a:cs typeface="Arial"/>
              </a:rPr>
              <a:t>Bias of information</a:t>
            </a:r>
          </a:p>
          <a:p>
            <a:pPr marL="228600" indent="-228600">
              <a:buFont typeface=""/>
              <a:buChar char="•"/>
            </a:pPr>
            <a:r>
              <a:rPr lang="en-US" sz="2000" dirty="0">
                <a:cs typeface="Arial"/>
              </a:rPr>
              <a:t>Making sure we aren't sharing misinformation</a:t>
            </a:r>
          </a:p>
          <a:p>
            <a:pPr marL="228600" indent="-228600">
              <a:buFont typeface=""/>
              <a:buChar char="•"/>
            </a:pPr>
            <a:r>
              <a:rPr lang="en-US" sz="2000" dirty="0">
                <a:cs typeface="Arial"/>
              </a:rPr>
              <a:t>Checking that the conclusions we have are accurate</a:t>
            </a:r>
          </a:p>
          <a:p>
            <a:pPr marL="228600" indent="-228600">
              <a:buFont typeface=""/>
              <a:buChar char="•"/>
            </a:pPr>
            <a:r>
              <a:rPr lang="en-US" sz="2000" dirty="0">
                <a:cs typeface="Arial"/>
              </a:rPr>
              <a:t>Making sure that the data supports the conclusions shared</a:t>
            </a:r>
          </a:p>
          <a:p>
            <a:pPr marL="685800" lvl="1" indent="-228600">
              <a:buFont typeface="Courier New"/>
              <a:buChar char="o"/>
            </a:pPr>
            <a:r>
              <a:rPr lang="en-US" sz="2000" dirty="0">
                <a:cs typeface="Arial"/>
              </a:rPr>
              <a:t>Being careful to not fall under propaganda</a:t>
            </a:r>
          </a:p>
          <a:p>
            <a:pPr marL="685800" lvl="1" indent="-228600">
              <a:buFont typeface="Courier New"/>
              <a:buChar char="o"/>
            </a:pPr>
            <a:r>
              <a:rPr lang="en-US" sz="2000" dirty="0">
                <a:cs typeface="Arial"/>
              </a:rPr>
              <a:t>Example: Climate change </a:t>
            </a:r>
            <a:r>
              <a:rPr lang="en-US" sz="2000" dirty="0">
                <a:ea typeface="+mn-lt"/>
                <a:cs typeface="+mn-lt"/>
                <a:hlinkClick r:id="rId2"/>
              </a:rPr>
              <a:t>https://news.northwestern.edu/stories/2022/07/false-balance-reporting-climate-change-crisis/</a:t>
            </a:r>
            <a:r>
              <a:rPr lang="en-US" sz="2000" dirty="0">
                <a:ea typeface="+mn-lt"/>
                <a:cs typeface="+mn-lt"/>
              </a:rPr>
              <a:t> </a:t>
            </a:r>
          </a:p>
          <a:p>
            <a:pPr marL="228600" indent="-228600">
              <a:buFont typeface=""/>
              <a:buChar char="•"/>
            </a:pPr>
            <a:r>
              <a:rPr lang="en-US" sz="2000" dirty="0">
                <a:cs typeface="Arial"/>
              </a:rPr>
              <a:t>In this day and age anyone can say anything on the internet, it's no longer that info is checked before shared</a:t>
            </a:r>
          </a:p>
          <a:p>
            <a:pPr marL="228600" indent="-228600">
              <a:buFont typeface=""/>
              <a:buChar char="•"/>
            </a:pPr>
            <a:r>
              <a:rPr lang="en-US" sz="2000" dirty="0">
                <a:cs typeface="Arial"/>
              </a:rPr>
              <a:t>There is a huge issue with AI giving information that is junk and inaccurate so we need to find where the info is coming from and make sure it's been checked by someone knowledgeable in that arena</a:t>
            </a:r>
          </a:p>
        </p:txBody>
      </p:sp>
    </p:spTree>
    <p:extLst>
      <p:ext uri="{BB962C8B-B14F-4D97-AF65-F5344CB8AC3E}">
        <p14:creationId xmlns:p14="http://schemas.microsoft.com/office/powerpoint/2010/main" val="68222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9FA5-C3D9-6AF0-8A99-0C2A94DA3B49}"/>
              </a:ext>
            </a:extLst>
          </p:cNvPr>
          <p:cNvSpPr>
            <a:spLocks noGrp="1"/>
          </p:cNvSpPr>
          <p:nvPr>
            <p:ph type="title"/>
          </p:nvPr>
        </p:nvSpPr>
        <p:spPr/>
        <p:txBody>
          <a:bodyPr/>
          <a:lstStyle/>
          <a:p>
            <a:r>
              <a:rPr lang="en-US" dirty="0">
                <a:ea typeface="+mj-lt"/>
                <a:cs typeface="+mj-lt"/>
              </a:rPr>
              <a:t>Why it's important to use good sources</a:t>
            </a:r>
            <a:endParaRPr lang="en-US" dirty="0"/>
          </a:p>
        </p:txBody>
      </p:sp>
      <p:sp>
        <p:nvSpPr>
          <p:cNvPr id="3" name="Content Placeholder 2">
            <a:extLst>
              <a:ext uri="{FF2B5EF4-FFF2-40B4-BE49-F238E27FC236}">
                <a16:creationId xmlns:a16="http://schemas.microsoft.com/office/drawing/2014/main" id="{A72B0669-9459-962F-F46B-F4B820B4826D}"/>
              </a:ext>
            </a:extLst>
          </p:cNvPr>
          <p:cNvSpPr>
            <a:spLocks noGrp="1"/>
          </p:cNvSpPr>
          <p:nvPr>
            <p:ph idx="1"/>
          </p:nvPr>
        </p:nvSpPr>
        <p:spPr>
          <a:xfrm>
            <a:off x="1103312" y="2022740"/>
            <a:ext cx="5973987" cy="4225659"/>
          </a:xfrm>
        </p:spPr>
        <p:txBody>
          <a:bodyPr vert="horz" lIns="91440" tIns="45720" rIns="91440" bIns="45720" rtlCol="0" anchor="t">
            <a:normAutofit fontScale="92500" lnSpcReduction="20000"/>
          </a:bodyPr>
          <a:lstStyle/>
          <a:p>
            <a:r>
              <a:rPr lang="en-US" dirty="0"/>
              <a:t>Making sure that the data has been analyzed properly by someone that knows what they are doing</a:t>
            </a:r>
          </a:p>
          <a:p>
            <a:pPr>
              <a:buClr>
                <a:srgbClr val="8AD0D6"/>
              </a:buClr>
            </a:pPr>
            <a:r>
              <a:rPr lang="en-US" dirty="0"/>
              <a:t>Making sure that the data and conclusions were verified by more than one person</a:t>
            </a:r>
          </a:p>
          <a:p>
            <a:pPr>
              <a:buClr>
                <a:srgbClr val="8AD0D6"/>
              </a:buClr>
            </a:pPr>
            <a:r>
              <a:rPr lang="en-US" dirty="0"/>
              <a:t>Making sure the source is reputable not just AI driven spam or a company trying to get money</a:t>
            </a:r>
          </a:p>
          <a:p>
            <a:pPr lvl="1">
              <a:buClr>
                <a:srgbClr val="8AD0D6"/>
              </a:buClr>
              <a:buFont typeface="Courier New" charset="2"/>
              <a:buChar char="o"/>
            </a:pPr>
            <a:r>
              <a:rPr lang="en-US" dirty="0"/>
              <a:t>For example: some companies publish information that is inaccurate just to sell their products</a:t>
            </a:r>
          </a:p>
          <a:p>
            <a:pPr lvl="1">
              <a:buClr>
                <a:srgbClr val="8AD0D6"/>
              </a:buClr>
              <a:buFont typeface="Courier New" charset="2"/>
              <a:buChar char="o"/>
            </a:pPr>
            <a:r>
              <a:rPr lang="en-US" dirty="0"/>
              <a:t>Some journals and publications are pay to play</a:t>
            </a:r>
          </a:p>
          <a:p>
            <a:pPr>
              <a:buClr>
                <a:srgbClr val="8AD0D6"/>
              </a:buClr>
            </a:pPr>
            <a:r>
              <a:rPr lang="en-US" dirty="0"/>
              <a:t>Making sure the work was done by experts in the field, not just random keyboard warriors</a:t>
            </a:r>
          </a:p>
        </p:txBody>
      </p:sp>
      <p:pic>
        <p:nvPicPr>
          <p:cNvPr id="4" name="Picture 3" descr="#39 Research meme - person standing with a word search, text says &quot;What I picture when someone on social media says &quot;i've done my research&quot;&quot;">
            <a:extLst>
              <a:ext uri="{FF2B5EF4-FFF2-40B4-BE49-F238E27FC236}">
                <a16:creationId xmlns:a16="http://schemas.microsoft.com/office/drawing/2014/main" id="{9AB98AB5-6E8F-D80E-D09E-44B1C2726D93}"/>
              </a:ext>
            </a:extLst>
          </p:cNvPr>
          <p:cNvPicPr>
            <a:picLocks noChangeAspect="1"/>
          </p:cNvPicPr>
          <p:nvPr/>
        </p:nvPicPr>
        <p:blipFill>
          <a:blip r:embed="rId2"/>
          <a:stretch>
            <a:fillRect/>
          </a:stretch>
        </p:blipFill>
        <p:spPr>
          <a:xfrm>
            <a:off x="7079621" y="1438887"/>
            <a:ext cx="4762500" cy="4810125"/>
          </a:xfrm>
          <a:prstGeom prst="rect">
            <a:avLst/>
          </a:prstGeom>
        </p:spPr>
      </p:pic>
    </p:spTree>
    <p:extLst>
      <p:ext uri="{BB962C8B-B14F-4D97-AF65-F5344CB8AC3E}">
        <p14:creationId xmlns:p14="http://schemas.microsoft.com/office/powerpoint/2010/main" val="260058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D93-C5CA-9149-8791-1970F9AFFC99}"/>
              </a:ext>
            </a:extLst>
          </p:cNvPr>
          <p:cNvSpPr>
            <a:spLocks noGrp="1"/>
          </p:cNvSpPr>
          <p:nvPr>
            <p:ph type="title"/>
          </p:nvPr>
        </p:nvSpPr>
        <p:spPr/>
        <p:txBody>
          <a:bodyPr/>
          <a:lstStyle/>
          <a:p>
            <a:r>
              <a:rPr lang="en-US" dirty="0"/>
              <a:t>The difference between AI, Search Engines and research databases</a:t>
            </a:r>
          </a:p>
        </p:txBody>
      </p:sp>
      <p:sp>
        <p:nvSpPr>
          <p:cNvPr id="3" name="Content Placeholder 2">
            <a:extLst>
              <a:ext uri="{FF2B5EF4-FFF2-40B4-BE49-F238E27FC236}">
                <a16:creationId xmlns:a16="http://schemas.microsoft.com/office/drawing/2014/main" id="{8FAE8866-79C9-7AB2-CE37-C73EB5DA0D8C}"/>
              </a:ext>
            </a:extLst>
          </p:cNvPr>
          <p:cNvSpPr>
            <a:spLocks noGrp="1"/>
          </p:cNvSpPr>
          <p:nvPr>
            <p:ph idx="1"/>
          </p:nvPr>
        </p:nvSpPr>
        <p:spPr/>
        <p:txBody>
          <a:bodyPr vert="horz" lIns="91440" tIns="45720" rIns="91440" bIns="45720" rtlCol="0" anchor="t">
            <a:normAutofit lnSpcReduction="10000"/>
          </a:bodyPr>
          <a:lstStyle/>
          <a:p>
            <a:r>
              <a:rPr lang="en-US" dirty="0"/>
              <a:t>AI</a:t>
            </a:r>
          </a:p>
          <a:p>
            <a:pPr lvl="1">
              <a:buClr>
                <a:srgbClr val="8AD0D6"/>
              </a:buClr>
              <a:buFont typeface="Courier New" charset="2"/>
              <a:buChar char="o"/>
            </a:pPr>
            <a:r>
              <a:rPr lang="en-US" dirty="0"/>
              <a:t>It's only as good as it's sources</a:t>
            </a:r>
          </a:p>
          <a:p>
            <a:pPr lvl="1">
              <a:buClr>
                <a:srgbClr val="8AD0D6"/>
              </a:buClr>
              <a:buFont typeface="Courier New" charset="2"/>
              <a:buChar char="o"/>
            </a:pPr>
            <a:r>
              <a:rPr lang="en-US" dirty="0"/>
              <a:t>It has no checks or oversight, only can compile what was put in</a:t>
            </a:r>
          </a:p>
          <a:p>
            <a:pPr lvl="1">
              <a:buClr>
                <a:srgbClr val="8AD0D6"/>
              </a:buClr>
              <a:buFont typeface="Courier New" charset="2"/>
              <a:buChar char="o"/>
            </a:pPr>
            <a:r>
              <a:rPr lang="en-US" dirty="0"/>
              <a:t>Doesn't understand "relevance" only can parrot back info</a:t>
            </a:r>
          </a:p>
          <a:p>
            <a:pPr>
              <a:buClr>
                <a:srgbClr val="8AD0D6"/>
              </a:buClr>
            </a:pPr>
            <a:r>
              <a:rPr lang="en-US" dirty="0"/>
              <a:t>Search engines</a:t>
            </a:r>
          </a:p>
          <a:p>
            <a:pPr lvl="1">
              <a:buClr>
                <a:srgbClr val="8AD0D6"/>
              </a:buClr>
              <a:buFont typeface="Courier New" charset="2"/>
              <a:buChar char="o"/>
            </a:pPr>
            <a:r>
              <a:rPr lang="en-US" dirty="0"/>
              <a:t>Use an algorithm to decide which links to give you</a:t>
            </a:r>
          </a:p>
          <a:p>
            <a:pPr lvl="1">
              <a:buClr>
                <a:srgbClr val="8AD0D6"/>
              </a:buClr>
              <a:buFont typeface="Courier New" charset="2"/>
              <a:buChar char="o"/>
            </a:pPr>
            <a:r>
              <a:rPr lang="en-US" dirty="0"/>
              <a:t>No checks on accuracy of links or info, you have to decide if you think the link/writer is trustworthy</a:t>
            </a:r>
          </a:p>
          <a:p>
            <a:pPr>
              <a:buClr>
                <a:srgbClr val="8AD0D6"/>
              </a:buClr>
            </a:pPr>
            <a:r>
              <a:rPr lang="en-US" dirty="0"/>
              <a:t>Research databases</a:t>
            </a:r>
          </a:p>
          <a:p>
            <a:pPr lvl="1">
              <a:buClr>
                <a:srgbClr val="8AD0D6"/>
              </a:buClr>
              <a:buFont typeface="Courier New" charset="2"/>
              <a:buChar char="o"/>
            </a:pPr>
            <a:r>
              <a:rPr lang="en-US" dirty="0"/>
              <a:t>Should only have articles that have been checked and peer reviewed</a:t>
            </a:r>
          </a:p>
          <a:p>
            <a:pPr lvl="1">
              <a:buClr>
                <a:srgbClr val="8AD0D6"/>
              </a:buClr>
              <a:buFont typeface="Courier New" charset="2"/>
              <a:buChar char="o"/>
            </a:pPr>
            <a:r>
              <a:rPr lang="en-US" dirty="0"/>
              <a:t>Have to be careful of Pay to Play publications</a:t>
            </a:r>
          </a:p>
        </p:txBody>
      </p:sp>
    </p:spTree>
    <p:extLst>
      <p:ext uri="{BB962C8B-B14F-4D97-AF65-F5344CB8AC3E}">
        <p14:creationId xmlns:p14="http://schemas.microsoft.com/office/powerpoint/2010/main" val="94165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6811-D128-D18A-9A5B-44E92C866F40}"/>
              </a:ext>
            </a:extLst>
          </p:cNvPr>
          <p:cNvSpPr>
            <a:spLocks noGrp="1"/>
          </p:cNvSpPr>
          <p:nvPr>
            <p:ph type="title"/>
          </p:nvPr>
        </p:nvSpPr>
        <p:spPr/>
        <p:txBody>
          <a:bodyPr/>
          <a:lstStyle/>
          <a:p>
            <a:r>
              <a:rPr lang="en-US" dirty="0"/>
              <a:t>AI sources and how AI gets info</a:t>
            </a:r>
          </a:p>
        </p:txBody>
      </p:sp>
      <p:sp>
        <p:nvSpPr>
          <p:cNvPr id="3" name="Content Placeholder 2">
            <a:extLst>
              <a:ext uri="{FF2B5EF4-FFF2-40B4-BE49-F238E27FC236}">
                <a16:creationId xmlns:a16="http://schemas.microsoft.com/office/drawing/2014/main" id="{6828CE4F-0918-04F0-7624-32186DA4DC66}"/>
              </a:ext>
            </a:extLst>
          </p:cNvPr>
          <p:cNvSpPr>
            <a:spLocks noGrp="1"/>
          </p:cNvSpPr>
          <p:nvPr>
            <p:ph idx="1"/>
          </p:nvPr>
        </p:nvSpPr>
        <p:spPr>
          <a:xfrm>
            <a:off x="1103312" y="1894483"/>
            <a:ext cx="6275769" cy="4353916"/>
          </a:xfrm>
        </p:spPr>
        <p:txBody>
          <a:bodyPr vert="horz" lIns="91440" tIns="45720" rIns="91440" bIns="45720" rtlCol="0" anchor="t">
            <a:normAutofit fontScale="92500"/>
          </a:bodyPr>
          <a:lstStyle/>
          <a:p>
            <a:r>
              <a:rPr lang="en-US" dirty="0"/>
              <a:t>AI technically doesn't learn, it's trained by looking through hundreds and thousands of pieces of information during the training phase</a:t>
            </a:r>
          </a:p>
          <a:p>
            <a:pPr>
              <a:buClr>
                <a:srgbClr val="8AD0D6"/>
              </a:buClr>
            </a:pPr>
            <a:r>
              <a:rPr lang="en-US" dirty="0"/>
              <a:t>Training is done by giving it info from anything the creators can get their hands on, not always reputable (such as images from social media and art from artists without asking)</a:t>
            </a:r>
          </a:p>
          <a:p>
            <a:pPr>
              <a:buClr>
                <a:srgbClr val="8AD0D6"/>
              </a:buClr>
            </a:pPr>
            <a:r>
              <a:rPr lang="en-US" dirty="0"/>
              <a:t>The results are just compilation of info and patterns recognized</a:t>
            </a:r>
          </a:p>
          <a:p>
            <a:pPr>
              <a:buClr>
                <a:srgbClr val="8AD0D6"/>
              </a:buClr>
            </a:pPr>
            <a:r>
              <a:rPr lang="en-US" dirty="0"/>
              <a:t>Example: Lawyer used AI for their arguments and cited fake court cases </a:t>
            </a:r>
            <a:endParaRPr lang="en-US" dirty="0">
              <a:ea typeface="+mj-lt"/>
              <a:cs typeface="+mj-lt"/>
            </a:endParaRPr>
          </a:p>
          <a:p>
            <a:pPr lvl="1">
              <a:buClr>
                <a:srgbClr val="8AD0D6"/>
              </a:buClr>
              <a:buFont typeface="Courier New" charset="2"/>
              <a:buChar char="o"/>
            </a:pPr>
            <a:r>
              <a:rPr lang="en-US" dirty="0">
                <a:ea typeface="+mj-lt"/>
                <a:cs typeface="+mj-lt"/>
                <a:hlinkClick r:id="rId2"/>
              </a:rPr>
              <a:t>https://natlawreview.com/article/lawyers-sanctioned-citing-ai-generated-fake-cases</a:t>
            </a:r>
            <a:r>
              <a:rPr lang="en-US" dirty="0">
                <a:ea typeface="+mj-lt"/>
                <a:cs typeface="+mj-lt"/>
              </a:rPr>
              <a:t>  </a:t>
            </a:r>
          </a:p>
        </p:txBody>
      </p:sp>
      <p:pic>
        <p:nvPicPr>
          <p:cNvPr id="4" name="Picture 3" descr="two older white people looking at a computer and pointing, meme says &quot;This here is called AI you ask it questions and it confidently lies to you&quot;">
            <a:extLst>
              <a:ext uri="{FF2B5EF4-FFF2-40B4-BE49-F238E27FC236}">
                <a16:creationId xmlns:a16="http://schemas.microsoft.com/office/drawing/2014/main" id="{D0E05471-4C08-59D4-7537-931D6C166626}"/>
              </a:ext>
            </a:extLst>
          </p:cNvPr>
          <p:cNvPicPr>
            <a:picLocks noChangeAspect="1"/>
          </p:cNvPicPr>
          <p:nvPr/>
        </p:nvPicPr>
        <p:blipFill>
          <a:blip r:embed="rId3"/>
          <a:stretch>
            <a:fillRect/>
          </a:stretch>
        </p:blipFill>
        <p:spPr>
          <a:xfrm>
            <a:off x="7856710" y="2200887"/>
            <a:ext cx="3223411" cy="3255947"/>
          </a:xfrm>
          <a:prstGeom prst="rect">
            <a:avLst/>
          </a:prstGeom>
        </p:spPr>
      </p:pic>
    </p:spTree>
    <p:extLst>
      <p:ext uri="{BB962C8B-B14F-4D97-AF65-F5344CB8AC3E}">
        <p14:creationId xmlns:p14="http://schemas.microsoft.com/office/powerpoint/2010/main" val="1994700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8A72A-C7ED-8563-2CEC-A96329463A3F}"/>
              </a:ext>
            </a:extLst>
          </p:cNvPr>
          <p:cNvSpPr>
            <a:spLocks noGrp="1"/>
          </p:cNvSpPr>
          <p:nvPr>
            <p:ph type="title"/>
          </p:nvPr>
        </p:nvSpPr>
        <p:spPr/>
        <p:txBody>
          <a:bodyPr/>
          <a:lstStyle/>
          <a:p>
            <a:r>
              <a:rPr lang="en-US" dirty="0"/>
              <a:t>Search Engines and how they give links</a:t>
            </a:r>
          </a:p>
        </p:txBody>
      </p:sp>
      <p:sp>
        <p:nvSpPr>
          <p:cNvPr id="3" name="Content Placeholder 2">
            <a:extLst>
              <a:ext uri="{FF2B5EF4-FFF2-40B4-BE49-F238E27FC236}">
                <a16:creationId xmlns:a16="http://schemas.microsoft.com/office/drawing/2014/main" id="{DE7FB474-1FEC-AB8E-BBAD-8539F72F0E5D}"/>
              </a:ext>
            </a:extLst>
          </p:cNvPr>
          <p:cNvSpPr>
            <a:spLocks noGrp="1"/>
          </p:cNvSpPr>
          <p:nvPr>
            <p:ph idx="1"/>
          </p:nvPr>
        </p:nvSpPr>
        <p:spPr/>
        <p:txBody>
          <a:bodyPr vert="horz" lIns="91440" tIns="45720" rIns="91440" bIns="45720" rtlCol="0" anchor="t">
            <a:normAutofit fontScale="85000" lnSpcReduction="10000"/>
          </a:bodyPr>
          <a:lstStyle/>
          <a:p>
            <a:r>
              <a:rPr lang="en-US" dirty="0"/>
              <a:t>Search engines go through what's available on the internet and then adds it to its internal list and uses an algorithm to decide what it thinks are the most important</a:t>
            </a:r>
          </a:p>
          <a:p>
            <a:pPr>
              <a:buClr>
                <a:srgbClr val="8AD0D6"/>
              </a:buClr>
            </a:pPr>
            <a:r>
              <a:rPr lang="en-US" dirty="0"/>
              <a:t>Algorithms have changed over the years, from the simple keyword searches of the 90s, to the more tailored versions of today that take user behavior into account</a:t>
            </a:r>
          </a:p>
          <a:p>
            <a:pPr>
              <a:buClr>
                <a:srgbClr val="8AD0D6"/>
              </a:buClr>
            </a:pPr>
            <a:r>
              <a:rPr lang="en-US" dirty="0"/>
              <a:t>Search engines are also incorporating more and more AI into both the algorithms and what it shows on page 1, most people don't go past page 1</a:t>
            </a:r>
          </a:p>
          <a:p>
            <a:pPr>
              <a:buClr>
                <a:srgbClr val="8AD0D6"/>
              </a:buClr>
            </a:pPr>
            <a:r>
              <a:rPr lang="en-US" dirty="0"/>
              <a:t>SEO (Search Engine Optimization) affects the order things come up in, and it changes all the time, it's not based on accuracy of data mostly it's based on how many links link there, or how often people click the link for that search</a:t>
            </a:r>
          </a:p>
          <a:p>
            <a:pPr>
              <a:buClr>
                <a:srgbClr val="8AD0D6"/>
              </a:buClr>
            </a:pPr>
            <a:r>
              <a:rPr lang="en-US" dirty="0"/>
              <a:t>Search engine algorithms are what decide what's "relevant" or not, but that's not the same thing as accurate.  </a:t>
            </a:r>
          </a:p>
          <a:p>
            <a:pPr lvl="1">
              <a:buClr>
                <a:srgbClr val="8AD0D6"/>
              </a:buClr>
              <a:buFont typeface="Courier New" charset="2"/>
              <a:buChar char="o"/>
            </a:pPr>
            <a:r>
              <a:rPr lang="en-US" dirty="0"/>
              <a:t>For example, rage bating</a:t>
            </a:r>
          </a:p>
        </p:txBody>
      </p:sp>
    </p:spTree>
    <p:extLst>
      <p:ext uri="{BB962C8B-B14F-4D97-AF65-F5344CB8AC3E}">
        <p14:creationId xmlns:p14="http://schemas.microsoft.com/office/powerpoint/2010/main" val="278044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5C73-5699-727F-C2E4-FBF509EE906E}"/>
              </a:ext>
            </a:extLst>
          </p:cNvPr>
          <p:cNvSpPr>
            <a:spLocks noGrp="1"/>
          </p:cNvSpPr>
          <p:nvPr>
            <p:ph type="title"/>
          </p:nvPr>
        </p:nvSpPr>
        <p:spPr/>
        <p:txBody>
          <a:bodyPr/>
          <a:lstStyle/>
          <a:p>
            <a:r>
              <a:rPr lang="en-US" dirty="0"/>
              <a:t>Academic databases and news sources</a:t>
            </a:r>
          </a:p>
        </p:txBody>
      </p:sp>
      <p:sp>
        <p:nvSpPr>
          <p:cNvPr id="3" name="Content Placeholder 2">
            <a:extLst>
              <a:ext uri="{FF2B5EF4-FFF2-40B4-BE49-F238E27FC236}">
                <a16:creationId xmlns:a16="http://schemas.microsoft.com/office/drawing/2014/main" id="{E1A5ED46-732F-E506-126E-8DC6FFCF5E32}"/>
              </a:ext>
            </a:extLst>
          </p:cNvPr>
          <p:cNvSpPr>
            <a:spLocks noGrp="1"/>
          </p:cNvSpPr>
          <p:nvPr>
            <p:ph idx="1"/>
          </p:nvPr>
        </p:nvSpPr>
        <p:spPr/>
        <p:txBody>
          <a:bodyPr vert="horz" lIns="91440" tIns="45720" rIns="91440" bIns="45720" rtlCol="0" anchor="t">
            <a:normAutofit/>
          </a:bodyPr>
          <a:lstStyle/>
          <a:p>
            <a:r>
              <a:rPr lang="en-US" dirty="0"/>
              <a:t>Should be peer reviewed and checked, not just anyone can post</a:t>
            </a:r>
          </a:p>
          <a:p>
            <a:pPr>
              <a:buClr>
                <a:srgbClr val="8AD0D6"/>
              </a:buClr>
            </a:pPr>
            <a:r>
              <a:rPr lang="en-US" dirty="0"/>
              <a:t>Community should have already decided if the source and data is reputable</a:t>
            </a:r>
          </a:p>
          <a:p>
            <a:pPr>
              <a:buClr>
                <a:srgbClr val="8AD0D6"/>
              </a:buClr>
            </a:pPr>
            <a:r>
              <a:rPr lang="en-US" dirty="0"/>
              <a:t>Knowing how to find the info that's relevant is more important, the knowledge has been checked, but it can be hard to find what you want</a:t>
            </a:r>
          </a:p>
          <a:p>
            <a:pPr>
              <a:buClr>
                <a:srgbClr val="8AD0D6"/>
              </a:buClr>
            </a:pPr>
            <a:endParaRPr lang="en-US" dirty="0"/>
          </a:p>
          <a:p>
            <a:pPr>
              <a:buClr>
                <a:srgbClr val="8AD0D6"/>
              </a:buClr>
            </a:pPr>
            <a:endParaRPr lang="en-US" dirty="0"/>
          </a:p>
        </p:txBody>
      </p:sp>
    </p:spTree>
    <p:extLst>
      <p:ext uri="{BB962C8B-B14F-4D97-AF65-F5344CB8AC3E}">
        <p14:creationId xmlns:p14="http://schemas.microsoft.com/office/powerpoint/2010/main" val="766194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355F-1F98-50EC-6C4E-63EF03E16738}"/>
              </a:ext>
            </a:extLst>
          </p:cNvPr>
          <p:cNvSpPr>
            <a:spLocks noGrp="1"/>
          </p:cNvSpPr>
          <p:nvPr>
            <p:ph type="title"/>
          </p:nvPr>
        </p:nvSpPr>
        <p:spPr/>
        <p:txBody>
          <a:bodyPr/>
          <a:lstStyle/>
          <a:p>
            <a:r>
              <a:rPr lang="en-US" dirty="0"/>
              <a:t>The graph of news</a:t>
            </a:r>
          </a:p>
        </p:txBody>
      </p:sp>
      <p:pic>
        <p:nvPicPr>
          <p:cNvPr id="4" name="Content Placeholder 3" descr="Media Bias Chart 2022">
            <a:extLst>
              <a:ext uri="{FF2B5EF4-FFF2-40B4-BE49-F238E27FC236}">
                <a16:creationId xmlns:a16="http://schemas.microsoft.com/office/drawing/2014/main" id="{484173C1-F3E2-352C-B32A-63979EAAE894}"/>
              </a:ext>
            </a:extLst>
          </p:cNvPr>
          <p:cNvPicPr>
            <a:picLocks noGrp="1" noChangeAspect="1"/>
          </p:cNvPicPr>
          <p:nvPr>
            <p:ph idx="1"/>
          </p:nvPr>
        </p:nvPicPr>
        <p:blipFill>
          <a:blip r:embed="rId2"/>
          <a:stretch>
            <a:fillRect/>
          </a:stretch>
        </p:blipFill>
        <p:spPr>
          <a:xfrm>
            <a:off x="2015255" y="1433985"/>
            <a:ext cx="4573207" cy="5138830"/>
          </a:xfrm>
        </p:spPr>
      </p:pic>
      <p:sp>
        <p:nvSpPr>
          <p:cNvPr id="5" name="TextBox 4">
            <a:extLst>
              <a:ext uri="{FF2B5EF4-FFF2-40B4-BE49-F238E27FC236}">
                <a16:creationId xmlns:a16="http://schemas.microsoft.com/office/drawing/2014/main" id="{580AE96D-3F96-FDE5-3335-41D1FE12ABC4}"/>
              </a:ext>
            </a:extLst>
          </p:cNvPr>
          <p:cNvSpPr txBox="1"/>
          <p:nvPr/>
        </p:nvSpPr>
        <p:spPr>
          <a:xfrm>
            <a:off x="7779487" y="5050465"/>
            <a:ext cx="37922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https://my.lwv.org/california/torrance-area/article/how-reliable-your-news-source-understanding-media-bias-2022</a:t>
            </a:r>
            <a:endParaRPr lang="en-US" dirty="0"/>
          </a:p>
        </p:txBody>
      </p:sp>
    </p:spTree>
    <p:extLst>
      <p:ext uri="{BB962C8B-B14F-4D97-AF65-F5344CB8AC3E}">
        <p14:creationId xmlns:p14="http://schemas.microsoft.com/office/powerpoint/2010/main" val="289211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6A7C-6BCD-4DA6-F8AC-F90BEC4BF421}"/>
              </a:ext>
            </a:extLst>
          </p:cNvPr>
          <p:cNvSpPr>
            <a:spLocks noGrp="1"/>
          </p:cNvSpPr>
          <p:nvPr>
            <p:ph type="title"/>
          </p:nvPr>
        </p:nvSpPr>
        <p:spPr/>
        <p:txBody>
          <a:bodyPr/>
          <a:lstStyle/>
          <a:p>
            <a:r>
              <a:rPr lang="en-US" dirty="0"/>
              <a:t>Bias and why it matters in sources</a:t>
            </a:r>
          </a:p>
        </p:txBody>
      </p:sp>
      <p:sp>
        <p:nvSpPr>
          <p:cNvPr id="3" name="Content Placeholder 2">
            <a:extLst>
              <a:ext uri="{FF2B5EF4-FFF2-40B4-BE49-F238E27FC236}">
                <a16:creationId xmlns:a16="http://schemas.microsoft.com/office/drawing/2014/main" id="{5DA1FC21-6688-FC6A-1E7B-167E034B03EF}"/>
              </a:ext>
            </a:extLst>
          </p:cNvPr>
          <p:cNvSpPr>
            <a:spLocks noGrp="1"/>
          </p:cNvSpPr>
          <p:nvPr>
            <p:ph idx="1"/>
          </p:nvPr>
        </p:nvSpPr>
        <p:spPr/>
        <p:txBody>
          <a:bodyPr vert="horz" lIns="91440" tIns="45720" rIns="91440" bIns="45720" rtlCol="0" anchor="t">
            <a:normAutofit fontScale="85000" lnSpcReduction="10000"/>
          </a:bodyPr>
          <a:lstStyle/>
          <a:p>
            <a:r>
              <a:rPr lang="en-US" dirty="0"/>
              <a:t>Everyone has an agenda, some are more obvious than others</a:t>
            </a:r>
          </a:p>
          <a:p>
            <a:pPr>
              <a:buClr>
                <a:srgbClr val="8AD0D6"/>
              </a:buClr>
            </a:pPr>
            <a:r>
              <a:rPr lang="en-US" dirty="0"/>
              <a:t>Everyone has internal biases, even if we don't think we do, we do</a:t>
            </a:r>
          </a:p>
          <a:p>
            <a:pPr>
              <a:buClr>
                <a:srgbClr val="8AD0D6"/>
              </a:buClr>
            </a:pPr>
            <a:r>
              <a:rPr lang="en-US" dirty="0"/>
              <a:t>Bias can affect everything from where the information is shared to even the words used for sharing</a:t>
            </a:r>
            <a:endParaRPr lang="en-US"/>
          </a:p>
          <a:p>
            <a:pPr lvl="1">
              <a:buClr>
                <a:srgbClr val="8AD0D6"/>
              </a:buClr>
              <a:buFont typeface="Courier New" charset="2"/>
              <a:buChar char="o"/>
            </a:pPr>
            <a:r>
              <a:rPr lang="en-US" dirty="0"/>
              <a:t>An unfortunate example of this is the passive voice in journalism, and how journalists tend to talk about victims and children</a:t>
            </a:r>
            <a:endParaRPr lang="en-US"/>
          </a:p>
          <a:p>
            <a:pPr>
              <a:buClr>
                <a:srgbClr val="8AD0D6"/>
              </a:buClr>
            </a:pPr>
            <a:r>
              <a:rPr lang="en-US" dirty="0"/>
              <a:t>Bias is also an issue when it's a hot topic, because the larger the stakes the more people are inclined to lie or misconstrue results</a:t>
            </a:r>
            <a:endParaRPr lang="en-US"/>
          </a:p>
          <a:p>
            <a:pPr>
              <a:buClr>
                <a:srgbClr val="8AD0D6"/>
              </a:buClr>
            </a:pPr>
            <a:r>
              <a:rPr lang="en-US" dirty="0"/>
              <a:t>There are a lot of types of bias, such as confirmation bias, demographic bias, and distance bias</a:t>
            </a:r>
          </a:p>
          <a:p>
            <a:pPr lvl="1">
              <a:buClr>
                <a:srgbClr val="8AD0D6"/>
              </a:buClr>
              <a:buFont typeface="Courier New" charset="2"/>
              <a:buChar char="o"/>
            </a:pPr>
            <a:r>
              <a:rPr lang="en-US" dirty="0"/>
              <a:t>For example: </a:t>
            </a:r>
            <a:r>
              <a:rPr lang="en-US" dirty="0">
                <a:ea typeface="+mj-lt"/>
                <a:cs typeface="+mj-lt"/>
                <a:hlinkClick r:id="rId2"/>
              </a:rPr>
              <a:t>https://metro.co.uk/2016/07/07/well-done-millennials-youve-officially-ruined-handshakes-for-everyone-5991813/</a:t>
            </a:r>
            <a:r>
              <a:rPr lang="en-US" dirty="0">
                <a:ea typeface="+mj-lt"/>
                <a:cs typeface="+mj-lt"/>
              </a:rPr>
              <a:t> Oh no! Millennials have killed the handshake!</a:t>
            </a:r>
          </a:p>
          <a:p>
            <a:pPr lvl="1">
              <a:buClr>
                <a:srgbClr val="8AD0D6"/>
              </a:buClr>
              <a:buFont typeface="Courier New" charset="2"/>
              <a:buChar char="o"/>
            </a:pPr>
            <a:r>
              <a:rPr lang="en-US" dirty="0">
                <a:ea typeface="+mj-lt"/>
                <a:cs typeface="+mj-lt"/>
                <a:hlinkClick r:id="rId3"/>
              </a:rPr>
              <a:t>https://mashable.com/article/things-millennials-have-killed</a:t>
            </a:r>
            <a:r>
              <a:rPr lang="en-US" dirty="0">
                <a:ea typeface="+mj-lt"/>
                <a:cs typeface="+mj-lt"/>
              </a:rPr>
              <a:t> Darn murderous Millennials</a:t>
            </a:r>
            <a:endParaRPr lang="en-US" dirty="0"/>
          </a:p>
        </p:txBody>
      </p:sp>
    </p:spTree>
    <p:extLst>
      <p:ext uri="{BB962C8B-B14F-4D97-AF65-F5344CB8AC3E}">
        <p14:creationId xmlns:p14="http://schemas.microsoft.com/office/powerpoint/2010/main" val="4193165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How to …  Evaluate sources</vt:lpstr>
      <vt:lpstr>Why we evaluate sources</vt:lpstr>
      <vt:lpstr>Why it's important to use good sources</vt:lpstr>
      <vt:lpstr>The difference between AI, Search Engines and research databases</vt:lpstr>
      <vt:lpstr>AI sources and how AI gets info</vt:lpstr>
      <vt:lpstr>Search Engines and how they give links</vt:lpstr>
      <vt:lpstr>Academic databases and news sources</vt:lpstr>
      <vt:lpstr>The graph of news</vt:lpstr>
      <vt:lpstr>Bias and why it matters in sources</vt:lpstr>
      <vt:lpstr>How to evaluate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315</cp:revision>
  <dcterms:created xsi:type="dcterms:W3CDTF">2024-12-18T16:19:32Z</dcterms:created>
  <dcterms:modified xsi:type="dcterms:W3CDTF">2025-09-05T17:02:28Z</dcterms:modified>
</cp:coreProperties>
</file>