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4" r:id="rId6"/>
    <p:sldId id="260" r:id="rId7"/>
    <p:sldId id="259"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8F093-59DC-4C81-B4A9-1109ECD4E869}" v="1704" dt="2024-11-06T00:07:02.954"/>
    <p1510:client id="{EAE09FDE-CC4A-4BAE-8B26-6ECC6E8F4A96}" v="39" dt="2024-11-04T16:07:54.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87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29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103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01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625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148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081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28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6894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951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706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189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80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73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41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508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265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95826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12</a:t>
            </a:r>
          </a:p>
        </p:txBody>
      </p:sp>
      <p:sp>
        <p:nvSpPr>
          <p:cNvPr id="3" name="Subtitle 2"/>
          <p:cNvSpPr>
            <a:spLocks noGrp="1"/>
          </p:cNvSpPr>
          <p:nvPr>
            <p:ph type="subTitle" idx="1"/>
          </p:nvPr>
        </p:nvSpPr>
        <p:spPr/>
        <p:txBody>
          <a:bodyPr/>
          <a:lstStyle/>
          <a:p>
            <a:r>
              <a:rPr lang="en-US" dirty="0" err="1"/>
              <a:t>NoSql</a:t>
            </a:r>
            <a:r>
              <a:rPr lang="en-US" dirty="0"/>
              <a:t> scalability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6262-F29E-F06A-9C20-F281B00D193E}"/>
              </a:ext>
            </a:extLst>
          </p:cNvPr>
          <p:cNvSpPr>
            <a:spLocks noGrp="1"/>
          </p:cNvSpPr>
          <p:nvPr>
            <p:ph type="title"/>
          </p:nvPr>
        </p:nvSpPr>
        <p:spPr/>
        <p:txBody>
          <a:bodyPr/>
          <a:lstStyle/>
          <a:p>
            <a:r>
              <a:rPr lang="en-US" dirty="0"/>
              <a:t>SQL vs NoSQL scaling </a:t>
            </a:r>
          </a:p>
        </p:txBody>
      </p:sp>
      <p:sp>
        <p:nvSpPr>
          <p:cNvPr id="3" name="Content Placeholder 2">
            <a:extLst>
              <a:ext uri="{FF2B5EF4-FFF2-40B4-BE49-F238E27FC236}">
                <a16:creationId xmlns:a16="http://schemas.microsoft.com/office/drawing/2014/main" id="{B64E2E0A-F6B5-53E0-F703-0284CA409E06}"/>
              </a:ext>
            </a:extLst>
          </p:cNvPr>
          <p:cNvSpPr>
            <a:spLocks noGrp="1"/>
          </p:cNvSpPr>
          <p:nvPr>
            <p:ph idx="1"/>
          </p:nvPr>
        </p:nvSpPr>
        <p:spPr>
          <a:xfrm>
            <a:off x="1103312" y="2072970"/>
            <a:ext cx="5176647" cy="4175429"/>
          </a:xfrm>
        </p:spPr>
        <p:txBody>
          <a:bodyPr vert="horz" lIns="91440" tIns="45720" rIns="91440" bIns="45720" rtlCol="0" anchor="t">
            <a:normAutofit fontScale="92500" lnSpcReduction="20000"/>
          </a:bodyPr>
          <a:lstStyle/>
          <a:p>
            <a:r>
              <a:rPr lang="en-US" dirty="0"/>
              <a:t>SQL</a:t>
            </a:r>
            <a:endParaRPr lang="en-US" err="1"/>
          </a:p>
          <a:p>
            <a:pPr lvl="1">
              <a:buClr>
                <a:srgbClr val="8AD0D6"/>
              </a:buClr>
              <a:buFont typeface="Courier New" charset="2"/>
              <a:buChar char="o"/>
            </a:pPr>
            <a:r>
              <a:rPr lang="en-US" dirty="0"/>
              <a:t>Vertical scaling is easier, lots of work needs to be done to do horizontal scaling</a:t>
            </a:r>
          </a:p>
          <a:p>
            <a:pPr lvl="1">
              <a:buClr>
                <a:srgbClr val="8AD0D6"/>
              </a:buClr>
              <a:buFont typeface="Courier New" charset="2"/>
              <a:buChar char="o"/>
            </a:pPr>
            <a:r>
              <a:rPr lang="en-US" dirty="0"/>
              <a:t>Relational</a:t>
            </a:r>
          </a:p>
          <a:p>
            <a:pPr lvl="1">
              <a:buClr>
                <a:srgbClr val="8AD0D6"/>
              </a:buClr>
              <a:buFont typeface="Courier New" charset="2"/>
              <a:buChar char="o"/>
            </a:pPr>
            <a:r>
              <a:rPr lang="en-US" dirty="0"/>
              <a:t>Strict Schema</a:t>
            </a:r>
          </a:p>
          <a:p>
            <a:pPr>
              <a:buClr>
                <a:srgbClr val="8AD0D6"/>
              </a:buClr>
            </a:pPr>
            <a:r>
              <a:rPr lang="en-US" dirty="0"/>
              <a:t>NoSQL</a:t>
            </a:r>
          </a:p>
          <a:p>
            <a:pPr lvl="1">
              <a:buClr>
                <a:srgbClr val="8AD0D6"/>
              </a:buClr>
              <a:buFont typeface="Courier New" charset="2"/>
              <a:buChar char="o"/>
            </a:pPr>
            <a:r>
              <a:rPr lang="en-US" dirty="0"/>
              <a:t>Horizontal scaling is easier to setup on NoSQL</a:t>
            </a:r>
          </a:p>
          <a:p>
            <a:pPr lvl="1">
              <a:buClr>
                <a:srgbClr val="8AD0D6"/>
              </a:buClr>
              <a:buFont typeface="Courier New" charset="2"/>
              <a:buChar char="o"/>
            </a:pPr>
            <a:r>
              <a:rPr lang="en-US" dirty="0"/>
              <a:t>Non-relational so there isn't relationships to keep track of</a:t>
            </a:r>
          </a:p>
          <a:p>
            <a:pPr lvl="1">
              <a:buClr>
                <a:srgbClr val="8AD0D6"/>
              </a:buClr>
              <a:buFont typeface="Courier New" charset="2"/>
              <a:buChar char="o"/>
            </a:pPr>
            <a:r>
              <a:rPr lang="en-US" dirty="0"/>
              <a:t>Flexible schemas, and you don't always have to even have one at all</a:t>
            </a:r>
          </a:p>
          <a:p>
            <a:pPr lvl="1">
              <a:buClr>
                <a:srgbClr val="8AD0D6"/>
              </a:buClr>
              <a:buFont typeface="Courier New" charset="2"/>
              <a:buChar char="o"/>
            </a:pPr>
            <a:r>
              <a:rPr lang="en-US" dirty="0"/>
              <a:t>Designed to be used at scale</a:t>
            </a:r>
          </a:p>
        </p:txBody>
      </p:sp>
      <p:pic>
        <p:nvPicPr>
          <p:cNvPr id="4" name="Picture 3" descr="Top pic is lisa simpson building a castle says &quot;Relational database&quot;  second pic is Bart wreaked the castle and says &quot;NoSQL database&quot;">
            <a:extLst>
              <a:ext uri="{FF2B5EF4-FFF2-40B4-BE49-F238E27FC236}">
                <a16:creationId xmlns:a16="http://schemas.microsoft.com/office/drawing/2014/main" id="{7A85F001-78BA-5A5E-8377-EC429AC801D4}"/>
              </a:ext>
            </a:extLst>
          </p:cNvPr>
          <p:cNvPicPr>
            <a:picLocks noChangeAspect="1"/>
          </p:cNvPicPr>
          <p:nvPr/>
        </p:nvPicPr>
        <p:blipFill>
          <a:blip r:embed="rId2"/>
          <a:stretch>
            <a:fillRect/>
          </a:stretch>
        </p:blipFill>
        <p:spPr>
          <a:xfrm>
            <a:off x="6532896" y="1431005"/>
            <a:ext cx="4039101" cy="4988594"/>
          </a:xfrm>
          <a:prstGeom prst="rect">
            <a:avLst/>
          </a:prstGeom>
        </p:spPr>
      </p:pic>
    </p:spTree>
    <p:extLst>
      <p:ext uri="{BB962C8B-B14F-4D97-AF65-F5344CB8AC3E}">
        <p14:creationId xmlns:p14="http://schemas.microsoft.com/office/powerpoint/2010/main" val="38392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87F0-DEE4-6F13-889D-8AABCEF53035}"/>
              </a:ext>
            </a:extLst>
          </p:cNvPr>
          <p:cNvSpPr>
            <a:spLocks noGrp="1"/>
          </p:cNvSpPr>
          <p:nvPr>
            <p:ph type="title"/>
          </p:nvPr>
        </p:nvSpPr>
        <p:spPr/>
        <p:txBody>
          <a:bodyPr/>
          <a:lstStyle/>
          <a:p>
            <a:r>
              <a:rPr lang="en-US" dirty="0"/>
              <a:t>NoSQL architecture</a:t>
            </a:r>
          </a:p>
        </p:txBody>
      </p:sp>
      <p:sp>
        <p:nvSpPr>
          <p:cNvPr id="3" name="Content Placeholder 2">
            <a:extLst>
              <a:ext uri="{FF2B5EF4-FFF2-40B4-BE49-F238E27FC236}">
                <a16:creationId xmlns:a16="http://schemas.microsoft.com/office/drawing/2014/main" id="{9FA92C98-D5AE-0BCA-6014-A304DA3ED62F}"/>
              </a:ext>
            </a:extLst>
          </p:cNvPr>
          <p:cNvSpPr>
            <a:spLocks noGrp="1"/>
          </p:cNvSpPr>
          <p:nvPr>
            <p:ph idx="1"/>
          </p:nvPr>
        </p:nvSpPr>
        <p:spPr/>
        <p:txBody>
          <a:bodyPr vert="horz" lIns="91440" tIns="45720" rIns="91440" bIns="45720" rtlCol="0" anchor="t">
            <a:normAutofit lnSpcReduction="10000"/>
          </a:bodyPr>
          <a:lstStyle/>
          <a:p>
            <a:r>
              <a:rPr lang="en-US" dirty="0"/>
              <a:t>Doesn't have to use ACID, there are lots of options for how transactions can work</a:t>
            </a:r>
          </a:p>
          <a:p>
            <a:pPr>
              <a:buClr>
                <a:srgbClr val="8AD0D6"/>
              </a:buClr>
            </a:pPr>
            <a:r>
              <a:rPr lang="en-US" dirty="0"/>
              <a:t>High availability is assumed as part of the design</a:t>
            </a:r>
          </a:p>
          <a:p>
            <a:pPr>
              <a:buClr>
                <a:srgbClr val="8AD0D6"/>
              </a:buClr>
            </a:pPr>
            <a:r>
              <a:rPr lang="en-US" dirty="0"/>
              <a:t>Horizontally scalable instead of vertical scalability</a:t>
            </a:r>
          </a:p>
          <a:p>
            <a:pPr>
              <a:buClr>
                <a:srgbClr val="8AD0D6"/>
              </a:buClr>
            </a:pPr>
            <a:r>
              <a:rPr lang="en-US" dirty="0"/>
              <a:t>Dynamic provisioning for the servers to ensure you have exactly what you need and no more, easy to get more power when needed</a:t>
            </a:r>
          </a:p>
          <a:p>
            <a:pPr>
              <a:buClr>
                <a:srgbClr val="8AD0D6"/>
              </a:buClr>
            </a:pPr>
            <a:r>
              <a:rPr lang="en-US" dirty="0"/>
              <a:t>Distributed data storage so  you can have lots of different data types</a:t>
            </a:r>
          </a:p>
          <a:p>
            <a:pPr>
              <a:buClr>
                <a:srgbClr val="8AD0D6"/>
              </a:buClr>
            </a:pPr>
            <a:r>
              <a:rPr lang="en-US" dirty="0"/>
              <a:t>Hybrid and multi-model databases are becoming common</a:t>
            </a:r>
          </a:p>
          <a:p>
            <a:pPr lvl="1">
              <a:buClr>
                <a:srgbClr val="8AD0D6"/>
              </a:buClr>
              <a:buFont typeface="Courier New" charset="2"/>
              <a:buChar char="o"/>
            </a:pPr>
            <a:r>
              <a:rPr lang="en-US" dirty="0"/>
              <a:t>So you can have multiple NoSQL types together, like document stores that also support key-value stores</a:t>
            </a:r>
          </a:p>
        </p:txBody>
      </p:sp>
    </p:spTree>
    <p:extLst>
      <p:ext uri="{BB962C8B-B14F-4D97-AF65-F5344CB8AC3E}">
        <p14:creationId xmlns:p14="http://schemas.microsoft.com/office/powerpoint/2010/main" val="320023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59B1-6E3C-B686-1D9E-D70AC496D378}"/>
              </a:ext>
            </a:extLst>
          </p:cNvPr>
          <p:cNvSpPr>
            <a:spLocks noGrp="1"/>
          </p:cNvSpPr>
          <p:nvPr>
            <p:ph type="title"/>
          </p:nvPr>
        </p:nvSpPr>
        <p:spPr/>
        <p:txBody>
          <a:bodyPr/>
          <a:lstStyle/>
          <a:p>
            <a:r>
              <a:rPr lang="en-US" dirty="0"/>
              <a:t>NoSQL scaling challenges</a:t>
            </a:r>
          </a:p>
        </p:txBody>
      </p:sp>
      <p:sp>
        <p:nvSpPr>
          <p:cNvPr id="3" name="Content Placeholder 2">
            <a:extLst>
              <a:ext uri="{FF2B5EF4-FFF2-40B4-BE49-F238E27FC236}">
                <a16:creationId xmlns:a16="http://schemas.microsoft.com/office/drawing/2014/main" id="{3A0CC3F1-D2F6-E373-7327-83DC9B636819}"/>
              </a:ext>
            </a:extLst>
          </p:cNvPr>
          <p:cNvSpPr>
            <a:spLocks noGrp="1"/>
          </p:cNvSpPr>
          <p:nvPr>
            <p:ph idx="1"/>
          </p:nvPr>
        </p:nvSpPr>
        <p:spPr>
          <a:xfrm>
            <a:off x="4868488" y="1846730"/>
            <a:ext cx="6615718" cy="4392704"/>
          </a:xfrm>
        </p:spPr>
        <p:txBody>
          <a:bodyPr vert="horz" lIns="91440" tIns="45720" rIns="91440" bIns="45720" rtlCol="0" anchor="t">
            <a:normAutofit fontScale="92500" lnSpcReduction="10000"/>
          </a:bodyPr>
          <a:lstStyle/>
          <a:p>
            <a:r>
              <a:rPr lang="en-US" dirty="0"/>
              <a:t>Data isn't guaranteed to be consistent immediately, it tends to have eventual consistency instead, can also have issues of corrupt data</a:t>
            </a:r>
          </a:p>
          <a:p>
            <a:pPr>
              <a:buClr>
                <a:srgbClr val="8AD0D6"/>
              </a:buClr>
            </a:pPr>
            <a:r>
              <a:rPr lang="en-US" dirty="0"/>
              <a:t>Because there is no schema, storing the data, isn't the challenge, getting anything useful out of it is</a:t>
            </a:r>
          </a:p>
          <a:p>
            <a:pPr>
              <a:buClr>
                <a:srgbClr val="8AD0D6"/>
              </a:buClr>
            </a:pPr>
            <a:r>
              <a:rPr lang="en-US" dirty="0"/>
              <a:t>New applications and integrations can be hard to build if the data isn't organized</a:t>
            </a:r>
          </a:p>
          <a:p>
            <a:pPr lvl="1">
              <a:buClr>
                <a:srgbClr val="8AD0D6"/>
              </a:buClr>
              <a:buFont typeface="Courier New" charset="2"/>
              <a:buChar char="o"/>
            </a:pPr>
            <a:r>
              <a:rPr lang="en-US" dirty="0"/>
              <a:t>The burden of finding how the data is organized and what you can get out of it falls to the application instead of the database, so the cost is moved not taken away</a:t>
            </a:r>
          </a:p>
          <a:p>
            <a:pPr>
              <a:buClr>
                <a:srgbClr val="8AD0D6"/>
              </a:buClr>
            </a:pPr>
            <a:r>
              <a:rPr lang="en-US" dirty="0"/>
              <a:t>Once companies are big enough they need more from their data, have data analysts working, and will care more about things like downtime</a:t>
            </a:r>
          </a:p>
          <a:p>
            <a:pPr>
              <a:buClr>
                <a:srgbClr val="8AD0D6"/>
              </a:buClr>
            </a:pPr>
            <a:endParaRPr lang="en-US" dirty="0"/>
          </a:p>
        </p:txBody>
      </p:sp>
      <p:pic>
        <p:nvPicPr>
          <p:cNvPr id="4" name="Picture 3" descr="Bart in a blindfold says &quot;Programmers creating a query for getting the exact data they want&quot; Bart with a huge telescope &quot;Spending hours writing client side code to sift through the data after fetching the entire database&quot;">
            <a:extLst>
              <a:ext uri="{FF2B5EF4-FFF2-40B4-BE49-F238E27FC236}">
                <a16:creationId xmlns:a16="http://schemas.microsoft.com/office/drawing/2014/main" id="{EFAF913E-9DC0-ED7B-25FF-30EF80B9CED1}"/>
              </a:ext>
            </a:extLst>
          </p:cNvPr>
          <p:cNvPicPr>
            <a:picLocks noChangeAspect="1"/>
          </p:cNvPicPr>
          <p:nvPr/>
        </p:nvPicPr>
        <p:blipFill>
          <a:blip r:embed="rId2"/>
          <a:stretch>
            <a:fillRect/>
          </a:stretch>
        </p:blipFill>
        <p:spPr>
          <a:xfrm>
            <a:off x="641230" y="1853580"/>
            <a:ext cx="3944470" cy="3953435"/>
          </a:xfrm>
          <a:prstGeom prst="rect">
            <a:avLst/>
          </a:prstGeom>
        </p:spPr>
      </p:pic>
    </p:spTree>
    <p:extLst>
      <p:ext uri="{BB962C8B-B14F-4D97-AF65-F5344CB8AC3E}">
        <p14:creationId xmlns:p14="http://schemas.microsoft.com/office/powerpoint/2010/main" val="344826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EC60-8F34-EB29-D3B0-E5857EAC9C28}"/>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2D1972D5-33CD-67F2-F6C3-AAB1B4D27B96}"/>
              </a:ext>
            </a:extLst>
          </p:cNvPr>
          <p:cNvSpPr>
            <a:spLocks noGrp="1"/>
          </p:cNvSpPr>
          <p:nvPr>
            <p:ph idx="1"/>
          </p:nvPr>
        </p:nvSpPr>
        <p:spPr>
          <a:xfrm>
            <a:off x="5344632" y="1866013"/>
            <a:ext cx="5956051" cy="4353631"/>
          </a:xfrm>
        </p:spPr>
        <p:txBody>
          <a:bodyPr vert="horz" lIns="91440" tIns="45720" rIns="91440" bIns="45720" rtlCol="0" anchor="t">
            <a:normAutofit fontScale="85000" lnSpcReduction="20000"/>
          </a:bodyPr>
          <a:lstStyle/>
          <a:p>
            <a:r>
              <a:rPr lang="en-US" dirty="0"/>
              <a:t>NoSQL databases are scaled horizontally so they are considered distributed computing</a:t>
            </a:r>
          </a:p>
          <a:p>
            <a:pPr>
              <a:buClr>
                <a:srgbClr val="8AD0D6"/>
              </a:buClr>
            </a:pPr>
            <a:r>
              <a:rPr lang="en-US" dirty="0"/>
              <a:t>Distributed databases has an idea that says you can have Consistency, Availability or Partition tolerance, but you can't have all three at once</a:t>
            </a:r>
            <a:endParaRPr lang="en-US"/>
          </a:p>
          <a:p>
            <a:pPr>
              <a:buClr>
                <a:srgbClr val="8AD0D6"/>
              </a:buClr>
            </a:pPr>
            <a:r>
              <a:rPr lang="en-US" dirty="0"/>
              <a:t>Consistency means that the data has to be up to date or throw an error</a:t>
            </a:r>
          </a:p>
          <a:p>
            <a:pPr>
              <a:buClr>
                <a:srgbClr val="8AD0D6"/>
              </a:buClr>
            </a:pPr>
            <a:r>
              <a:rPr lang="en-US" dirty="0"/>
              <a:t>Availability says everything must get a response unless it's a failing node</a:t>
            </a:r>
          </a:p>
          <a:p>
            <a:pPr>
              <a:buClr>
                <a:srgbClr val="8AD0D6"/>
              </a:buClr>
            </a:pPr>
            <a:r>
              <a:rPr lang="en-US" dirty="0"/>
              <a:t>Partition tolerance says that the system must work even when messages are lost/delayed</a:t>
            </a:r>
          </a:p>
          <a:p>
            <a:pPr lvl="1">
              <a:buClr>
                <a:srgbClr val="8AD0D6"/>
              </a:buClr>
              <a:buFont typeface="Courier New" charset="2"/>
              <a:buChar char="o"/>
            </a:pPr>
            <a:r>
              <a:rPr lang="en-US" dirty="0"/>
              <a:t>Because network communication is considered lossy, no one gives up partition tolerance, so you have to pick one of the other two to give up</a:t>
            </a:r>
          </a:p>
          <a:p>
            <a:pPr lvl="1">
              <a:buClr>
                <a:srgbClr val="8AD0D6"/>
              </a:buClr>
              <a:buFont typeface="Courier New" charset="2"/>
              <a:buChar char="o"/>
            </a:pPr>
            <a:r>
              <a:rPr lang="en-US" dirty="0"/>
              <a:t>SQL without scale is done on one node so no communication is lost</a:t>
            </a:r>
          </a:p>
          <a:p>
            <a:pPr>
              <a:buClr>
                <a:srgbClr val="8AD0D6"/>
              </a:buClr>
            </a:pPr>
            <a:endParaRPr lang="en-US" dirty="0"/>
          </a:p>
        </p:txBody>
      </p:sp>
      <p:pic>
        <p:nvPicPr>
          <p:cNvPr id="4" name="Picture 3" descr="A diagram of a cap theorem&#10;&#10;Description automatically generated">
            <a:extLst>
              <a:ext uri="{FF2B5EF4-FFF2-40B4-BE49-F238E27FC236}">
                <a16:creationId xmlns:a16="http://schemas.microsoft.com/office/drawing/2014/main" id="{EA0D8B5F-464E-F1E9-A188-C75F480F5A72}"/>
              </a:ext>
            </a:extLst>
          </p:cNvPr>
          <p:cNvPicPr>
            <a:picLocks noChangeAspect="1"/>
          </p:cNvPicPr>
          <p:nvPr/>
        </p:nvPicPr>
        <p:blipFill>
          <a:blip r:embed="rId2"/>
          <a:stretch>
            <a:fillRect/>
          </a:stretch>
        </p:blipFill>
        <p:spPr>
          <a:xfrm>
            <a:off x="641205" y="1869056"/>
            <a:ext cx="4296007" cy="3594340"/>
          </a:xfrm>
          <a:prstGeom prst="rect">
            <a:avLst/>
          </a:prstGeom>
        </p:spPr>
      </p:pic>
      <p:sp>
        <p:nvSpPr>
          <p:cNvPr id="5" name="TextBox 4">
            <a:extLst>
              <a:ext uri="{FF2B5EF4-FFF2-40B4-BE49-F238E27FC236}">
                <a16:creationId xmlns:a16="http://schemas.microsoft.com/office/drawing/2014/main" id="{FBE217E6-93ED-7A2C-C334-53588E56E197}"/>
              </a:ext>
            </a:extLst>
          </p:cNvPr>
          <p:cNvSpPr txBox="1"/>
          <p:nvPr/>
        </p:nvSpPr>
        <p:spPr>
          <a:xfrm>
            <a:off x="723900" y="5600700"/>
            <a:ext cx="4191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https://alperenbayramoglu.com/posts/understanding-cap-theorem/</a:t>
            </a:r>
            <a:endParaRPr lang="en-US" dirty="0"/>
          </a:p>
        </p:txBody>
      </p:sp>
    </p:spTree>
    <p:extLst>
      <p:ext uri="{BB962C8B-B14F-4D97-AF65-F5344CB8AC3E}">
        <p14:creationId xmlns:p14="http://schemas.microsoft.com/office/powerpoint/2010/main" val="62222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07BF-FA8A-AFEF-F069-19B37D5F037E}"/>
              </a:ext>
            </a:extLst>
          </p:cNvPr>
          <p:cNvSpPr>
            <a:spLocks noGrp="1"/>
          </p:cNvSpPr>
          <p:nvPr>
            <p:ph type="title"/>
          </p:nvPr>
        </p:nvSpPr>
        <p:spPr/>
        <p:txBody>
          <a:bodyPr/>
          <a:lstStyle/>
          <a:p>
            <a:r>
              <a:rPr lang="en-US" dirty="0"/>
              <a:t>Sharding</a:t>
            </a:r>
          </a:p>
        </p:txBody>
      </p:sp>
      <p:sp>
        <p:nvSpPr>
          <p:cNvPr id="3" name="Content Placeholder 2">
            <a:extLst>
              <a:ext uri="{FF2B5EF4-FFF2-40B4-BE49-F238E27FC236}">
                <a16:creationId xmlns:a16="http://schemas.microsoft.com/office/drawing/2014/main" id="{EC64F2B5-A5CD-C4BF-F9DE-8BAA3CDB43C3}"/>
              </a:ext>
            </a:extLst>
          </p:cNvPr>
          <p:cNvSpPr>
            <a:spLocks noGrp="1"/>
          </p:cNvSpPr>
          <p:nvPr>
            <p:ph idx="1"/>
          </p:nvPr>
        </p:nvSpPr>
        <p:spPr>
          <a:xfrm>
            <a:off x="1103312" y="2214282"/>
            <a:ext cx="6508141" cy="4034117"/>
          </a:xfrm>
        </p:spPr>
        <p:txBody>
          <a:bodyPr vert="horz" lIns="91440" tIns="45720" rIns="91440" bIns="45720" rtlCol="0" anchor="t">
            <a:normAutofit fontScale="92500" lnSpcReduction="20000"/>
          </a:bodyPr>
          <a:lstStyle/>
          <a:p>
            <a:r>
              <a:rPr lang="en-US" dirty="0"/>
              <a:t>NoSQL databases will also use sharding to scale up</a:t>
            </a:r>
          </a:p>
          <a:p>
            <a:pPr>
              <a:buClr>
                <a:srgbClr val="8AD0D6"/>
              </a:buClr>
            </a:pPr>
            <a:r>
              <a:rPr lang="en-US" dirty="0"/>
              <a:t>Breaking the database into pieces, or shards, is important for both SQL and NoSQL</a:t>
            </a:r>
          </a:p>
          <a:p>
            <a:pPr>
              <a:buClr>
                <a:srgbClr val="8AD0D6"/>
              </a:buClr>
            </a:pPr>
            <a:r>
              <a:rPr lang="en-US" dirty="0"/>
              <a:t>NoSQL sharding tends to happen in the background, rather than needing to worry about it like SQL does</a:t>
            </a:r>
          </a:p>
          <a:p>
            <a:pPr>
              <a:buClr>
                <a:srgbClr val="8AD0D6"/>
              </a:buClr>
            </a:pPr>
            <a:r>
              <a:rPr lang="en-US" dirty="0"/>
              <a:t>NoSQL databases were designed to scale using sharding so it's more inherent in the use</a:t>
            </a:r>
          </a:p>
          <a:p>
            <a:pPr lvl="1">
              <a:buClr>
                <a:srgbClr val="8AD0D6"/>
              </a:buClr>
              <a:buFont typeface="Courier New" charset="2"/>
              <a:buChar char="o"/>
            </a:pPr>
            <a:r>
              <a:rPr lang="en-US" dirty="0"/>
              <a:t>Shards are equal so there is less load balance needed</a:t>
            </a:r>
          </a:p>
          <a:p>
            <a:pPr lvl="1">
              <a:buClr>
                <a:srgbClr val="8AD0D6"/>
              </a:buClr>
              <a:buFont typeface="Courier New" charset="2"/>
              <a:buChar char="o"/>
            </a:pPr>
            <a:r>
              <a:rPr lang="en-US" dirty="0"/>
              <a:t>Communication is still important, gossip protocol is used</a:t>
            </a:r>
          </a:p>
          <a:p>
            <a:pPr lvl="1">
              <a:buClr>
                <a:srgbClr val="8AD0D6"/>
              </a:buClr>
              <a:buFont typeface="Courier New" charset="2"/>
              <a:buChar char="o"/>
            </a:pPr>
            <a:r>
              <a:rPr lang="en-US" dirty="0"/>
              <a:t>Data can be copied to other shards equally since the shards are equal</a:t>
            </a:r>
          </a:p>
        </p:txBody>
      </p:sp>
      <p:pic>
        <p:nvPicPr>
          <p:cNvPr id="4" name="Picture 3" descr="Why does amazon use NoSQL databases? They're not allowed Unions">
            <a:extLst>
              <a:ext uri="{FF2B5EF4-FFF2-40B4-BE49-F238E27FC236}">
                <a16:creationId xmlns:a16="http://schemas.microsoft.com/office/drawing/2014/main" id="{005B0E41-37F3-5E72-5C15-0D1B20D49B5F}"/>
              </a:ext>
            </a:extLst>
          </p:cNvPr>
          <p:cNvPicPr>
            <a:picLocks noChangeAspect="1"/>
          </p:cNvPicPr>
          <p:nvPr/>
        </p:nvPicPr>
        <p:blipFill>
          <a:blip r:embed="rId2"/>
          <a:stretch>
            <a:fillRect/>
          </a:stretch>
        </p:blipFill>
        <p:spPr>
          <a:xfrm>
            <a:off x="7780804" y="2080092"/>
            <a:ext cx="3703544" cy="3612216"/>
          </a:xfrm>
          <a:prstGeom prst="rect">
            <a:avLst/>
          </a:prstGeom>
        </p:spPr>
      </p:pic>
    </p:spTree>
    <p:extLst>
      <p:ext uri="{BB962C8B-B14F-4D97-AF65-F5344CB8AC3E}">
        <p14:creationId xmlns:p14="http://schemas.microsoft.com/office/powerpoint/2010/main" val="292210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06F9-AF76-F1DF-B5CE-AA1355555CD7}"/>
              </a:ext>
            </a:extLst>
          </p:cNvPr>
          <p:cNvSpPr>
            <a:spLocks noGrp="1"/>
          </p:cNvSpPr>
          <p:nvPr>
            <p:ph type="title"/>
          </p:nvPr>
        </p:nvSpPr>
        <p:spPr/>
        <p:txBody>
          <a:bodyPr/>
          <a:lstStyle/>
          <a:p>
            <a:r>
              <a:rPr lang="en-US" dirty="0"/>
              <a:t>Cloud options and outsourcing</a:t>
            </a:r>
          </a:p>
        </p:txBody>
      </p:sp>
      <p:sp>
        <p:nvSpPr>
          <p:cNvPr id="3" name="Content Placeholder 2">
            <a:extLst>
              <a:ext uri="{FF2B5EF4-FFF2-40B4-BE49-F238E27FC236}">
                <a16:creationId xmlns:a16="http://schemas.microsoft.com/office/drawing/2014/main" id="{B8A8FD10-E458-576C-BE6F-A6171964AAA8}"/>
              </a:ext>
            </a:extLst>
          </p:cNvPr>
          <p:cNvSpPr>
            <a:spLocks noGrp="1"/>
          </p:cNvSpPr>
          <p:nvPr>
            <p:ph idx="1"/>
          </p:nvPr>
        </p:nvSpPr>
        <p:spPr>
          <a:xfrm>
            <a:off x="1103312" y="1712024"/>
            <a:ext cx="5898541" cy="4536375"/>
          </a:xfrm>
        </p:spPr>
        <p:txBody>
          <a:bodyPr vert="horz" lIns="91440" tIns="45720" rIns="91440" bIns="45720" rtlCol="0" anchor="t">
            <a:normAutofit/>
          </a:bodyPr>
          <a:lstStyle/>
          <a:p>
            <a:r>
              <a:rPr lang="en-US" dirty="0"/>
              <a:t>Database-as-a-Service (DBaaS)</a:t>
            </a:r>
          </a:p>
          <a:p>
            <a:pPr lvl="1">
              <a:buClr>
                <a:srgbClr val="8AD0D6"/>
              </a:buClr>
              <a:buFont typeface="Courier New" charset="2"/>
              <a:buChar char="o"/>
            </a:pPr>
            <a:r>
              <a:rPr lang="en-US" dirty="0"/>
              <a:t>This is a third party you can buy your database from</a:t>
            </a:r>
          </a:p>
          <a:p>
            <a:pPr lvl="1">
              <a:buClr>
                <a:srgbClr val="8AD0D6"/>
              </a:buClr>
              <a:buFont typeface="Courier New" charset="2"/>
              <a:buChar char="o"/>
            </a:pPr>
            <a:r>
              <a:rPr lang="en-US" dirty="0"/>
              <a:t>Popular for people that don't have in house DB talent, and small companies that don't want to invest yet</a:t>
            </a:r>
          </a:p>
          <a:p>
            <a:pPr>
              <a:buClr>
                <a:srgbClr val="8AD0D6"/>
              </a:buClr>
            </a:pPr>
            <a:r>
              <a:rPr lang="en-US" dirty="0"/>
              <a:t>Hosted</a:t>
            </a:r>
          </a:p>
          <a:p>
            <a:pPr lvl="1">
              <a:buClr>
                <a:srgbClr val="8AD0D6"/>
              </a:buClr>
              <a:buFont typeface="Courier New" charset="2"/>
              <a:buChar char="o"/>
            </a:pPr>
            <a:r>
              <a:rPr lang="en-US" dirty="0"/>
              <a:t>Having a Virtual Machine (VM) or virtual image can be stored on cloud servers and easily used</a:t>
            </a:r>
          </a:p>
          <a:p>
            <a:pPr lvl="1">
              <a:buClr>
                <a:srgbClr val="8AD0D6"/>
              </a:buClr>
              <a:buFont typeface="Courier New" charset="2"/>
              <a:buChar char="o"/>
            </a:pPr>
            <a:r>
              <a:rPr lang="en-US" dirty="0"/>
              <a:t>Several companies make their money hosting VMs for people </a:t>
            </a:r>
          </a:p>
          <a:p>
            <a:pPr lvl="1">
              <a:buClr>
                <a:srgbClr val="8AD0D6"/>
              </a:buClr>
              <a:buFont typeface="Courier New" charset="2"/>
              <a:buChar char="o"/>
            </a:pPr>
            <a:endParaRPr lang="en-US" dirty="0"/>
          </a:p>
        </p:txBody>
      </p:sp>
      <p:pic>
        <p:nvPicPr>
          <p:cNvPr id="4" name="Picture 3" descr="Pic of someone trying to shoot a file drawers into the clouds with someone else says &quot;You're pretty new to cloud storage aren't you&quot;.">
            <a:extLst>
              <a:ext uri="{FF2B5EF4-FFF2-40B4-BE49-F238E27FC236}">
                <a16:creationId xmlns:a16="http://schemas.microsoft.com/office/drawing/2014/main" id="{EE02E0EF-B777-EF25-5661-32B8768ECFAE}"/>
              </a:ext>
            </a:extLst>
          </p:cNvPr>
          <p:cNvPicPr>
            <a:picLocks noChangeAspect="1"/>
          </p:cNvPicPr>
          <p:nvPr/>
        </p:nvPicPr>
        <p:blipFill>
          <a:blip r:embed="rId2"/>
          <a:stretch>
            <a:fillRect/>
          </a:stretch>
        </p:blipFill>
        <p:spPr>
          <a:xfrm>
            <a:off x="6995361" y="1955384"/>
            <a:ext cx="4166936" cy="4040103"/>
          </a:xfrm>
          <a:prstGeom prst="rect">
            <a:avLst/>
          </a:prstGeom>
        </p:spPr>
      </p:pic>
    </p:spTree>
    <p:extLst>
      <p:ext uri="{BB962C8B-B14F-4D97-AF65-F5344CB8AC3E}">
        <p14:creationId xmlns:p14="http://schemas.microsoft.com/office/powerpoint/2010/main" val="243932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6200-1CC2-7B21-9918-E339BEA12741}"/>
              </a:ext>
            </a:extLst>
          </p:cNvPr>
          <p:cNvSpPr>
            <a:spLocks noGrp="1"/>
          </p:cNvSpPr>
          <p:nvPr>
            <p:ph type="title"/>
          </p:nvPr>
        </p:nvSpPr>
        <p:spPr/>
        <p:txBody>
          <a:bodyPr/>
          <a:lstStyle/>
          <a:p>
            <a:r>
              <a:rPr lang="en-US" dirty="0"/>
              <a:t>Database-as-a-Service</a:t>
            </a:r>
          </a:p>
        </p:txBody>
      </p:sp>
      <p:sp>
        <p:nvSpPr>
          <p:cNvPr id="3" name="Content Placeholder 2">
            <a:extLst>
              <a:ext uri="{FF2B5EF4-FFF2-40B4-BE49-F238E27FC236}">
                <a16:creationId xmlns:a16="http://schemas.microsoft.com/office/drawing/2014/main" id="{4F1B0907-0CE7-6B59-5A21-79CB237A645B}"/>
              </a:ext>
            </a:extLst>
          </p:cNvPr>
          <p:cNvSpPr>
            <a:spLocks noGrp="1"/>
          </p:cNvSpPr>
          <p:nvPr>
            <p:ph idx="1"/>
          </p:nvPr>
        </p:nvSpPr>
        <p:spPr>
          <a:xfrm>
            <a:off x="1103312" y="1894768"/>
            <a:ext cx="5927296" cy="4353631"/>
          </a:xfrm>
        </p:spPr>
        <p:txBody>
          <a:bodyPr vert="horz" lIns="91440" tIns="45720" rIns="91440" bIns="45720" rtlCol="0" anchor="t">
            <a:normAutofit/>
          </a:bodyPr>
          <a:lstStyle/>
          <a:p>
            <a:pPr>
              <a:buFont typeface="Arial" charset="2"/>
              <a:buChar char="•"/>
            </a:pPr>
            <a:r>
              <a:rPr lang="en-US" sz="2200" dirty="0"/>
              <a:t>Turnkey options, this is a third party that takes care of your database needs</a:t>
            </a:r>
          </a:p>
          <a:p>
            <a:pPr>
              <a:buClr>
                <a:srgbClr val="8AD0D6"/>
              </a:buClr>
              <a:buFont typeface="Arial" charset="2"/>
              <a:buChar char="•"/>
            </a:pPr>
            <a:r>
              <a:rPr lang="en-US" dirty="0"/>
              <a:t>NoSQL vendors can get pricey fast. Consultants for the vendor can be a hidden cost. Consultants can cost several thousand a day</a:t>
            </a:r>
          </a:p>
          <a:p>
            <a:pPr>
              <a:buClr>
                <a:srgbClr val="8AD0D6"/>
              </a:buClr>
              <a:buFont typeface="Arial" charset="2"/>
              <a:buChar char="•"/>
            </a:pPr>
            <a:r>
              <a:rPr lang="en-US" dirty="0"/>
              <a:t>Because everything is done by the third party, you don't have to worry about much of anything</a:t>
            </a:r>
          </a:p>
          <a:p>
            <a:pPr>
              <a:buClr>
                <a:srgbClr val="8AD0D6"/>
              </a:buClr>
              <a:buFont typeface="Arial" charset="2"/>
              <a:buChar char="•"/>
            </a:pPr>
            <a:r>
              <a:rPr lang="en-US" dirty="0"/>
              <a:t>Vendor lock-in is also an issue, switching vendors can be a VERY big problem</a:t>
            </a:r>
          </a:p>
        </p:txBody>
      </p:sp>
      <p:pic>
        <p:nvPicPr>
          <p:cNvPr id="4" name="Picture 3" descr="baby Gamora says &quot;did you really though SQL server storage was worth it&quot; Thanos says &quot;yes&quot; Baby Gamora asks &quot;What did it cost&quot; Thanos cries and says &quot;everything&quot;">
            <a:extLst>
              <a:ext uri="{FF2B5EF4-FFF2-40B4-BE49-F238E27FC236}">
                <a16:creationId xmlns:a16="http://schemas.microsoft.com/office/drawing/2014/main" id="{E12AFF36-B212-8EAF-D82E-A924126C8265}"/>
              </a:ext>
            </a:extLst>
          </p:cNvPr>
          <p:cNvPicPr>
            <a:picLocks noChangeAspect="1"/>
          </p:cNvPicPr>
          <p:nvPr/>
        </p:nvPicPr>
        <p:blipFill>
          <a:blip r:embed="rId2"/>
          <a:stretch>
            <a:fillRect/>
          </a:stretch>
        </p:blipFill>
        <p:spPr>
          <a:xfrm>
            <a:off x="7028330" y="1895141"/>
            <a:ext cx="4679575" cy="3175293"/>
          </a:xfrm>
          <a:prstGeom prst="rect">
            <a:avLst/>
          </a:prstGeom>
        </p:spPr>
      </p:pic>
    </p:spTree>
    <p:extLst>
      <p:ext uri="{BB962C8B-B14F-4D97-AF65-F5344CB8AC3E}">
        <p14:creationId xmlns:p14="http://schemas.microsoft.com/office/powerpoint/2010/main" val="274357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31DC-4009-5418-2DE5-A6A797E29B8E}"/>
              </a:ext>
            </a:extLst>
          </p:cNvPr>
          <p:cNvSpPr>
            <a:spLocks noGrp="1"/>
          </p:cNvSpPr>
          <p:nvPr>
            <p:ph type="title"/>
          </p:nvPr>
        </p:nvSpPr>
        <p:spPr/>
        <p:txBody>
          <a:bodyPr/>
          <a:lstStyle/>
          <a:p>
            <a:r>
              <a:rPr lang="en-US" dirty="0"/>
              <a:t>Hosted VM</a:t>
            </a:r>
          </a:p>
        </p:txBody>
      </p:sp>
      <p:sp>
        <p:nvSpPr>
          <p:cNvPr id="3" name="Content Placeholder 2">
            <a:extLst>
              <a:ext uri="{FF2B5EF4-FFF2-40B4-BE49-F238E27FC236}">
                <a16:creationId xmlns:a16="http://schemas.microsoft.com/office/drawing/2014/main" id="{CDC0C251-21EB-580A-9FE1-83C4D1DB9D01}"/>
              </a:ext>
            </a:extLst>
          </p:cNvPr>
          <p:cNvSpPr>
            <a:spLocks noGrp="1"/>
          </p:cNvSpPr>
          <p:nvPr>
            <p:ph idx="1"/>
          </p:nvPr>
        </p:nvSpPr>
        <p:spPr/>
        <p:txBody>
          <a:bodyPr vert="horz" lIns="91440" tIns="45720" rIns="91440" bIns="45720" rtlCol="0" anchor="t">
            <a:normAutofit lnSpcReduction="10000"/>
          </a:bodyPr>
          <a:lstStyle/>
          <a:p>
            <a:r>
              <a:rPr lang="en-US" sz="1800" dirty="0"/>
              <a:t>Hosting on cloud providers like AWS, Azure, and Google Cloud is one of the most popular solutions for companies of all sizes because it can be a good intersection of cost + skill compared to DBaaS</a:t>
            </a:r>
          </a:p>
          <a:p>
            <a:pPr>
              <a:buClr>
                <a:srgbClr val="8AD0D6"/>
              </a:buClr>
            </a:pPr>
            <a:r>
              <a:rPr lang="en-US" sz="1800" dirty="0"/>
              <a:t>Using a hosted VM means you have to have someone in house to run the database and be on call for it</a:t>
            </a:r>
          </a:p>
          <a:p>
            <a:pPr>
              <a:buClr>
                <a:srgbClr val="8AD0D6"/>
              </a:buClr>
            </a:pPr>
            <a:r>
              <a:rPr lang="en-US" sz="1800" dirty="0"/>
              <a:t>This will allow you to not have the infrastructure and IT costs associated with your own servers</a:t>
            </a:r>
          </a:p>
          <a:p>
            <a:pPr>
              <a:buClr>
                <a:srgbClr val="8AD0D6"/>
              </a:buClr>
            </a:pPr>
            <a:r>
              <a:rPr lang="en-US" sz="1800" dirty="0"/>
              <a:t>Database maintenance needs to be done by you, and this includes everything from general backups to data security</a:t>
            </a:r>
          </a:p>
          <a:p>
            <a:pPr>
              <a:buClr>
                <a:srgbClr val="8AD0D6"/>
              </a:buClr>
            </a:pPr>
            <a:r>
              <a:rPr lang="en-US" sz="1800" dirty="0"/>
              <a:t>A middle ground between Hosted VM and DBaaS is where the cloud company hosts a database for you</a:t>
            </a:r>
          </a:p>
          <a:p>
            <a:pPr lvl="1">
              <a:buClr>
                <a:srgbClr val="8AD0D6"/>
              </a:buClr>
              <a:buFont typeface="Courier New" charset="2"/>
              <a:buChar char="o"/>
            </a:pPr>
            <a:r>
              <a:rPr lang="en-US" sz="1600" dirty="0"/>
              <a:t>This won't have 24/7 on call service like a DBaaS might</a:t>
            </a:r>
          </a:p>
          <a:p>
            <a:pPr lvl="1">
              <a:buClr>
                <a:srgbClr val="8AD0D6"/>
              </a:buClr>
              <a:buFont typeface="Courier New" charset="2"/>
              <a:buChar char="o"/>
            </a:pPr>
            <a:r>
              <a:rPr lang="en-US" sz="1600" dirty="0"/>
              <a:t>Cheaper than a DBaaS</a:t>
            </a:r>
          </a:p>
          <a:p>
            <a:pPr lvl="1">
              <a:buClr>
                <a:srgbClr val="8AD0D6"/>
              </a:buClr>
              <a:buFont typeface="Courier New" charset="2"/>
              <a:buChar char="o"/>
            </a:pPr>
            <a:endParaRPr lang="en-US" sz="1600" dirty="0"/>
          </a:p>
          <a:p>
            <a:pPr>
              <a:buClr>
                <a:srgbClr val="8AD0D6"/>
              </a:buClr>
            </a:pPr>
            <a:endParaRPr lang="en-US" sz="1800" dirty="0"/>
          </a:p>
        </p:txBody>
      </p:sp>
    </p:spTree>
    <p:extLst>
      <p:ext uri="{BB962C8B-B14F-4D97-AF65-F5344CB8AC3E}">
        <p14:creationId xmlns:p14="http://schemas.microsoft.com/office/powerpoint/2010/main" val="2148174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Week 12</vt:lpstr>
      <vt:lpstr>SQL vs NoSQL scaling </vt:lpstr>
      <vt:lpstr>NoSQL architecture</vt:lpstr>
      <vt:lpstr>NoSQL scaling challenges</vt:lpstr>
      <vt:lpstr>CAP Theorem</vt:lpstr>
      <vt:lpstr>Sharding</vt:lpstr>
      <vt:lpstr>Cloud options and outsourcing</vt:lpstr>
      <vt:lpstr>Database-as-a-Service</vt:lpstr>
      <vt:lpstr>Hosted 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1376</cp:revision>
  <dcterms:created xsi:type="dcterms:W3CDTF">2024-09-27T15:42:52Z</dcterms:created>
  <dcterms:modified xsi:type="dcterms:W3CDTF">2024-11-06T00:08:44Z</dcterms:modified>
</cp:coreProperties>
</file>