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08056-B620-4E08-ACF3-79AABCC2BF57}" v="16" dt="2022-08-31T14:37:16.852"/>
    <p1510:client id="{D1AEC5CB-EF88-4836-A953-D09B49F32FFE}" v="8" dt="2020-07-23T19:14:19.513"/>
    <p1510:client id="{E2C7869D-93CA-48AE-B257-396E9387BFAD}" v="2" dt="2020-01-10T18:48:00.519"/>
    <p1510:client id="{F76892A3-2787-48C0-9790-BF19D1AEC273}" v="268" dt="2022-08-30T14:02:29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3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22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616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482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755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7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97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8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7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00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9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6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257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5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Linux Administration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Week 1 </a:t>
            </a:r>
          </a:p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FBFE-E920-4A7F-9671-9E625938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vs Physical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A0A74-B570-45DB-A043-FFEE93E5B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239348" cy="41094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Physical Servers</a:t>
            </a:r>
          </a:p>
          <a:p>
            <a:pPr lvl="1"/>
            <a:r>
              <a:rPr lang="en-US"/>
              <a:t>Harder to manage remotely</a:t>
            </a:r>
          </a:p>
          <a:p>
            <a:pPr lvl="1"/>
            <a:r>
              <a:rPr lang="en-US"/>
              <a:t>May be lower Power/resources</a:t>
            </a:r>
          </a:p>
          <a:p>
            <a:pPr lvl="1"/>
            <a:r>
              <a:rPr lang="en-US"/>
              <a:t>Can have security issues with sandboxing and access</a:t>
            </a:r>
          </a:p>
          <a:p>
            <a:pPr lvl="1"/>
            <a:r>
              <a:rPr lang="en-US"/>
              <a:t>Can get expensive</a:t>
            </a:r>
          </a:p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7D88DE-9A1F-8DB0-E217-1A9DE9A3D061}"/>
              </a:ext>
            </a:extLst>
          </p:cNvPr>
          <p:cNvSpPr txBox="1"/>
          <p:nvPr/>
        </p:nvSpPr>
        <p:spPr>
          <a:xfrm>
            <a:off x="6182032" y="1855837"/>
            <a:ext cx="4965290" cy="47192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Virtual servers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Easier to manage remotely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Easier to spin up another VM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Easier to sandbox each server away from each other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Needs more specialized skills beyond server management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More portable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Easier to scale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Easier to do Disaster recovery and backups</a:t>
            </a:r>
          </a:p>
          <a:p>
            <a:pPr marL="742950" lvl="1" indent="-285750">
              <a:spcBef>
                <a:spcPts val="1000"/>
              </a:spcBef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More fault tolerant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5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DAAF9-C1D4-5FD1-9A8D-72A75DE3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Cloud Services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6AA4-269E-4E2D-C6FA-049004708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13560" cy="41954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Cloud Server Providers</a:t>
            </a:r>
          </a:p>
          <a:p>
            <a:pPr lvl="1">
              <a:buClr>
                <a:srgbClr val="8AD0D6"/>
              </a:buClr>
            </a:pPr>
            <a:r>
              <a:rPr lang="en-US"/>
              <a:t>AWS</a:t>
            </a:r>
          </a:p>
          <a:p>
            <a:pPr lvl="1">
              <a:buClr>
                <a:srgbClr val="8AD0D6"/>
              </a:buClr>
            </a:pPr>
            <a:r>
              <a:rPr lang="en-US"/>
              <a:t>Azure </a:t>
            </a:r>
          </a:p>
          <a:p>
            <a:pPr lvl="1">
              <a:buClr>
                <a:srgbClr val="8AD0D6"/>
              </a:buClr>
            </a:pPr>
            <a:r>
              <a:rPr lang="en-US"/>
              <a:t>Google Cloud Platform</a:t>
            </a:r>
          </a:p>
          <a:p>
            <a:pPr>
              <a:buClr>
                <a:srgbClr val="8AD0D6"/>
              </a:buClr>
            </a:pPr>
            <a:r>
              <a:rPr lang="en-US"/>
              <a:t>Cloud server software for large company to set up their own in house cloud servers (not the same as cloud storage!)</a:t>
            </a:r>
          </a:p>
          <a:p>
            <a:pPr lvl="1">
              <a:buClr>
                <a:srgbClr val="8AD0D6"/>
              </a:buClr>
            </a:pPr>
            <a:r>
              <a:rPr lang="en-US"/>
              <a:t>VMWare</a:t>
            </a:r>
          </a:p>
          <a:p>
            <a:pPr>
              <a:buClr>
                <a:srgbClr val="8AD0D6"/>
              </a:buClr>
            </a:pPr>
            <a:r>
              <a:rPr lang="en-US"/>
              <a:t>Data centers</a:t>
            </a:r>
          </a:p>
          <a:p>
            <a:pPr lvl="1">
              <a:buClr>
                <a:srgbClr val="8AD0D6"/>
              </a:buClr>
            </a:pPr>
            <a:r>
              <a:rPr lang="en-US"/>
              <a:t>Can pay based on usage of bandwidth, or storage space</a:t>
            </a:r>
          </a:p>
          <a:p>
            <a:pPr>
              <a:buClr>
                <a:srgbClr val="8AD0D6"/>
              </a:buClr>
            </a:pPr>
            <a:r>
              <a:rPr lang="en-US"/>
              <a:t>All of these might need to follow protocols/regulations based on industry (for example, HIPAA certified) </a:t>
            </a:r>
          </a:p>
          <a:p>
            <a:pPr lvl="1">
              <a:buClr>
                <a:srgbClr val="8AD0D6"/>
              </a:buClr>
            </a:pPr>
            <a:endParaRPr lang="en-US"/>
          </a:p>
        </p:txBody>
      </p:sp>
      <p:pic>
        <p:nvPicPr>
          <p:cNvPr id="4" name="Picture 4" descr="Top image of lit computers in nice organized glass cases says &quot;What i thought the cloud looks like&quot; &#10;&#10;Bottom image is a mess of wires everywhere says &quot;What it really looks like&quot;">
            <a:extLst>
              <a:ext uri="{FF2B5EF4-FFF2-40B4-BE49-F238E27FC236}">
                <a16:creationId xmlns:a16="http://schemas.microsoft.com/office/drawing/2014/main" id="{D770793F-FA67-E138-B566-FB55A1B2F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0" y="594355"/>
            <a:ext cx="4281577" cy="565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5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0C9F-F224-422C-BEE8-7DCC8AF53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6246093" cy="1675975"/>
          </a:xfrm>
        </p:spPr>
        <p:txBody>
          <a:bodyPr>
            <a:normAutofit/>
          </a:bodyPr>
          <a:lstStyle/>
          <a:p>
            <a:r>
              <a:rPr lang="en-US"/>
              <a:t>What is a server?</a:t>
            </a:r>
          </a:p>
        </p:txBody>
      </p:sp>
      <p:pic>
        <p:nvPicPr>
          <p:cNvPr id="4" name="Picture 4" descr="Image of a server rack">
            <a:extLst>
              <a:ext uri="{FF2B5EF4-FFF2-40B4-BE49-F238E27FC236}">
                <a16:creationId xmlns:a16="http://schemas.microsoft.com/office/drawing/2014/main" id="{1DB83217-F6DF-45D1-8E5D-FD8F398221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487" b="-1"/>
          <a:stretch/>
        </p:blipFill>
        <p:spPr>
          <a:xfrm>
            <a:off x="7554138" y="609137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D66203-18BB-40A2-B632-9356FE169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927E-62E6-47FF-8CF6-07FF807C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6253484" cy="37638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>
                <a:ea typeface="+mj-lt"/>
                <a:cs typeface="+mj-lt"/>
              </a:rPr>
              <a:t>A computer or computer program which manages access to a centralized resource or service in a network. </a:t>
            </a:r>
            <a:endParaRPr lang="en-US"/>
          </a:p>
          <a:p>
            <a:pPr marL="0" indent="0">
              <a:buNone/>
            </a:pPr>
            <a:r>
              <a:rPr lang="en-US"/>
              <a:t>-Oxford English Dictionary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6" descr="Image of a server rack">
            <a:extLst>
              <a:ext uri="{FF2B5EF4-FFF2-40B4-BE49-F238E27FC236}">
                <a16:creationId xmlns:a16="http://schemas.microsoft.com/office/drawing/2014/main" id="{FE351980-C6A3-46B5-8460-2EEEBDAF7A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722" b="4"/>
          <a:stretch/>
        </p:blipFill>
        <p:spPr>
          <a:xfrm>
            <a:off x="7554138" y="3482108"/>
            <a:ext cx="3990161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982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EB608-907F-44F1-8007-3F65A8A9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831941" cy="1641987"/>
          </a:xfrm>
        </p:spPr>
        <p:txBody>
          <a:bodyPr>
            <a:normAutofit/>
          </a:bodyPr>
          <a:lstStyle/>
          <a:p>
            <a:r>
              <a:rPr lang="en-US"/>
              <a:t>Why do we have servers?</a:t>
            </a:r>
          </a:p>
        </p:txBody>
      </p:sp>
      <p:pic>
        <p:nvPicPr>
          <p:cNvPr id="4" name="Picture 4" descr="Meme of Fry from Futurama looking at a horrendous tangle of wires says &amp;#34;Not sure if server room or if somebody is having a spagetti festival&amp;#34;">
            <a:extLst>
              <a:ext uri="{FF2B5EF4-FFF2-40B4-BE49-F238E27FC236}">
                <a16:creationId xmlns:a16="http://schemas.microsoft.com/office/drawing/2014/main" id="{9FE5C43C-59C9-466E-827D-4F54B33F4C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4" r="-1" b="-1"/>
          <a:stretch/>
        </p:blipFill>
        <p:spPr>
          <a:xfrm>
            <a:off x="8129871" y="609601"/>
            <a:ext cx="3414427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9E3E1B-C8AD-46FD-8A76-75D5BBD77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0E19-D737-4B39-8447-5C63ED906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2438401"/>
            <a:ext cx="6834468" cy="3809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Can serve multiple clients</a:t>
            </a:r>
          </a:p>
          <a:p>
            <a:pPr lvl="1"/>
            <a:r>
              <a:rPr lang="en-US"/>
              <a:t>More powerful than traditional client computers</a:t>
            </a:r>
          </a:p>
          <a:p>
            <a:r>
              <a:rPr lang="en-US"/>
              <a:t>Can have different functionalities (I.e. Web vs DHCP)</a:t>
            </a:r>
          </a:p>
          <a:p>
            <a:r>
              <a:rPr lang="en-US"/>
              <a:t>Can share resources or services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55B-BD36-4A53-BC43-6A5F730C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is a server different then a regular computer?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0B0F-68B4-421B-859A-78073525B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More Powerful</a:t>
            </a:r>
          </a:p>
          <a:p>
            <a:r>
              <a:rPr lang="en-US"/>
              <a:t>Not always enabled with a GUI</a:t>
            </a:r>
          </a:p>
          <a:p>
            <a:r>
              <a:rPr lang="en-US"/>
              <a:t>May not have a monitor attached</a:t>
            </a:r>
          </a:p>
          <a:p>
            <a:r>
              <a:rPr lang="en-US"/>
              <a:t>Likely to Have Networking capabilities and SSH</a:t>
            </a:r>
          </a:p>
          <a:p>
            <a:r>
              <a:rPr lang="en-US"/>
              <a:t>Must be more fault tolerant</a:t>
            </a:r>
          </a:p>
          <a:p>
            <a:r>
              <a:rPr lang="en-US"/>
              <a:t>Must have more reliability </a:t>
            </a:r>
          </a:p>
          <a:p>
            <a:pPr lvl="1"/>
            <a:r>
              <a:rPr lang="en-US"/>
              <a:t>Mission Critical systems run on servers or Mainframes. </a:t>
            </a:r>
          </a:p>
          <a:p>
            <a:r>
              <a:rPr lang="en-US"/>
              <a:t>Often lives in a Rack, maybe even a data center</a:t>
            </a:r>
          </a:p>
          <a:p>
            <a:r>
              <a:rPr lang="en-US"/>
              <a:t>Must have more powerful cooling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2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9586-DDF1-48B9-B5AC-A3375225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09601"/>
            <a:ext cx="4793473" cy="1675975"/>
          </a:xfrm>
        </p:spPr>
        <p:txBody>
          <a:bodyPr>
            <a:normAutofit/>
          </a:bodyPr>
          <a:lstStyle/>
          <a:p>
            <a:r>
              <a:rPr lang="en-US"/>
              <a:t>Clusters</a:t>
            </a:r>
          </a:p>
        </p:txBody>
      </p:sp>
      <p:pic>
        <p:nvPicPr>
          <p:cNvPr id="4" name="Picture 4" descr="Image of server racks">
            <a:extLst>
              <a:ext uri="{FF2B5EF4-FFF2-40B4-BE49-F238E27FC236}">
                <a16:creationId xmlns:a16="http://schemas.microsoft.com/office/drawing/2014/main" id="{0A8DB29C-05EF-4BB1-9977-EF9FA2ED90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62" r="2" b="15296"/>
          <a:stretch/>
        </p:blipFill>
        <p:spPr>
          <a:xfrm>
            <a:off x="6094412" y="609137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546BE4-C7A3-4A47-9FA5-0866D5E65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FD3ED-30B8-47CD-98FB-B7C7BCF8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75" y="2484544"/>
            <a:ext cx="4799145" cy="37638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Servers can also reside in a cluster or server farm</a:t>
            </a:r>
          </a:p>
          <a:p>
            <a:r>
              <a:rPr lang="en-US"/>
              <a:t>Modern data centers are often clusters</a:t>
            </a:r>
          </a:p>
        </p:txBody>
      </p:sp>
      <p:pic>
        <p:nvPicPr>
          <p:cNvPr id="6" name="Picture 6" descr="Image of a lot of server racks">
            <a:extLst>
              <a:ext uri="{FF2B5EF4-FFF2-40B4-BE49-F238E27FC236}">
                <a16:creationId xmlns:a16="http://schemas.microsoft.com/office/drawing/2014/main" id="{96F1685C-055D-4298-BA3A-850626FA19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013" r="2" b="15310"/>
          <a:stretch/>
        </p:blipFill>
        <p:spPr>
          <a:xfrm>
            <a:off x="6094412" y="3482108"/>
            <a:ext cx="5449888" cy="276629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31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B4E0-2A83-4449-91BE-14DCADB42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dirty="0"/>
              <a:t>Different kinds of dedicated servers (more detail later in term)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900F-40B6-4484-BB9F-54FE85B8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Email</a:t>
            </a:r>
          </a:p>
          <a:p>
            <a:r>
              <a:rPr lang="en-US"/>
              <a:t>Web</a:t>
            </a:r>
          </a:p>
          <a:p>
            <a:r>
              <a:rPr lang="en-US"/>
              <a:t>DNS</a:t>
            </a:r>
          </a:p>
          <a:p>
            <a:r>
              <a:rPr lang="en-US"/>
              <a:t>DHCP</a:t>
            </a:r>
          </a:p>
        </p:txBody>
      </p:sp>
      <p:pic>
        <p:nvPicPr>
          <p:cNvPr id="4" name="Picture 4" descr="Meme of a server saying &amp;#34;Server says: If you don&amp;#39;t know what&amp;#39;s wrong I&amp;#39;m not going to tell you&amp;#34;">
            <a:extLst>
              <a:ext uri="{FF2B5EF4-FFF2-40B4-BE49-F238E27FC236}">
                <a16:creationId xmlns:a16="http://schemas.microsoft.com/office/drawing/2014/main" id="{58E76FDB-0711-4A6E-B68A-FE2D2A6D3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242236"/>
            <a:ext cx="5451627" cy="381613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7799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B4E0-2A83-4449-91BE-14DCADB4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kinds of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900F-40B6-4484-BB9F-54FE85B8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Testing (Automated or not automated)</a:t>
            </a:r>
          </a:p>
          <a:p>
            <a:r>
              <a:rPr lang="en-US"/>
              <a:t>Staging (Resembles production environment as close as possible)</a:t>
            </a:r>
          </a:p>
          <a:p>
            <a:r>
              <a:rPr lang="en-US"/>
              <a:t>Production (Live server *Here be Dragons* for dev)</a:t>
            </a:r>
          </a:p>
          <a:p>
            <a:r>
              <a:rPr lang="en-US"/>
              <a:t>Application (Host web apps)</a:t>
            </a:r>
          </a:p>
          <a:p>
            <a:r>
              <a:rPr lang="en-US"/>
              <a:t>Database (Database hosting)</a:t>
            </a:r>
          </a:p>
          <a:p>
            <a:r>
              <a:rPr lang="en-US"/>
              <a:t>File (File hosting)</a:t>
            </a:r>
          </a:p>
          <a:p>
            <a:r>
              <a:rPr lang="en-US"/>
              <a:t>Proxy (Intermediary between clients and other servers)</a:t>
            </a:r>
          </a:p>
          <a:p>
            <a:r>
              <a:rPr lang="en-US"/>
              <a:t>Game (MMORPG)</a:t>
            </a:r>
          </a:p>
          <a:p>
            <a:r>
              <a:rPr lang="en-US"/>
              <a:t>Print (Share a printer)</a:t>
            </a:r>
          </a:p>
          <a:p>
            <a:r>
              <a:rPr lang="en-US"/>
              <a:t>Catalog (such as directory or name servers)</a:t>
            </a:r>
          </a:p>
          <a:p>
            <a:r>
              <a:rPr lang="en-US"/>
              <a:t>Communications (telecommunications and Endpoints)</a:t>
            </a:r>
          </a:p>
          <a:p>
            <a:r>
              <a:rPr lang="en-US"/>
              <a:t>Media (Plex)</a:t>
            </a:r>
          </a:p>
        </p:txBody>
      </p:sp>
    </p:spTree>
    <p:extLst>
      <p:ext uri="{BB962C8B-B14F-4D97-AF65-F5344CB8AC3E}">
        <p14:creationId xmlns:p14="http://schemas.microsoft.com/office/powerpoint/2010/main" val="223375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5CB5-31A1-4563-8B01-7E6EBC9D6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/>
              <a:t>Most popular server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38279-0202-4BC8-AB4E-8BDEC7E8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Nginix</a:t>
            </a:r>
            <a:endParaRPr lang="en-US"/>
          </a:p>
          <a:p>
            <a:r>
              <a:rPr lang="en-US"/>
              <a:t>Red Hat/CentOS/Rocky</a:t>
            </a:r>
          </a:p>
          <a:p>
            <a:r>
              <a:rPr lang="en-US"/>
              <a:t>Ubuntu Server</a:t>
            </a:r>
          </a:p>
          <a:p>
            <a:r>
              <a:rPr lang="en-US"/>
              <a:t>Debian</a:t>
            </a:r>
          </a:p>
        </p:txBody>
      </p:sp>
      <p:pic>
        <p:nvPicPr>
          <p:cNvPr id="4" name="Picture 4" descr="Darth Vader meme that shows him plugging a cable in and says &amp;#34;Technical difficulties can even surpass the mighty power of the dark side.&amp;#34;">
            <a:extLst>
              <a:ext uri="{FF2B5EF4-FFF2-40B4-BE49-F238E27FC236}">
                <a16:creationId xmlns:a16="http://schemas.microsoft.com/office/drawing/2014/main" id="{A196A757-BEBB-459A-A6D2-FECE1B7E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492" y="2052213"/>
            <a:ext cx="518047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46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FF5D-A415-418B-8397-1B44B2F9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vs Multi Server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4F82-99ED-4791-BAD9-764B0AE82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Single task can do 1 thing at once</a:t>
            </a:r>
          </a:p>
          <a:p>
            <a:pPr lvl="1"/>
            <a:r>
              <a:rPr lang="en-US"/>
              <a:t>Pros: Simplicity, easier configuration, works on low powered servers</a:t>
            </a:r>
          </a:p>
          <a:p>
            <a:pPr lvl="1"/>
            <a:r>
              <a:rPr lang="en-US"/>
              <a:t>Cons: Scaling, upgrades and speed</a:t>
            </a:r>
          </a:p>
          <a:p>
            <a:r>
              <a:rPr lang="en-US"/>
              <a:t>Multi task uses time sharing to do multiple things</a:t>
            </a:r>
          </a:p>
          <a:p>
            <a:pPr lvl="1"/>
            <a:r>
              <a:rPr lang="en-US"/>
              <a:t>Pros: specialization can lead to efficiency and optimization, scaling is easier</a:t>
            </a:r>
          </a:p>
          <a:p>
            <a:pPr lvl="1"/>
            <a:r>
              <a:rPr lang="en-US"/>
              <a:t>Cons: Set up can be more challenging. More configs to worry about</a:t>
            </a:r>
          </a:p>
          <a:p>
            <a:r>
              <a:rPr lang="en-US"/>
              <a:t>Multi User systems</a:t>
            </a:r>
          </a:p>
          <a:p>
            <a:r>
              <a:rPr lang="en-US"/>
              <a:t>Distributed Operating Systems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960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Linux Administration</vt:lpstr>
      <vt:lpstr>What is a server?</vt:lpstr>
      <vt:lpstr>Why do we have servers?</vt:lpstr>
      <vt:lpstr>How is a server different then a regular computer?</vt:lpstr>
      <vt:lpstr>Clusters</vt:lpstr>
      <vt:lpstr>Different kinds of dedicated servers (more detail later in term)</vt:lpstr>
      <vt:lpstr>Different kinds of servers</vt:lpstr>
      <vt:lpstr>Most popular server Operating Systems</vt:lpstr>
      <vt:lpstr>Single vs Multi Server architecture</vt:lpstr>
      <vt:lpstr>Virtual vs Physical Servers</vt:lpstr>
      <vt:lpstr>Cloud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</cp:revision>
  <dcterms:created xsi:type="dcterms:W3CDTF">2013-07-15T20:26:40Z</dcterms:created>
  <dcterms:modified xsi:type="dcterms:W3CDTF">2022-08-31T14:45:44Z</dcterms:modified>
</cp:coreProperties>
</file>