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FE1FD-1640-4458-8E18-50C079887EB2}" v="1083" dt="2020-01-10T19:10:24.0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203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33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392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361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124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37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2247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4997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988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981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804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3730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249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71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60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026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125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9405056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gexon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ebuggex.com/" TargetMode="External"/><Relationship Id="rId2" Type="http://schemas.openxmlformats.org/officeDocument/2006/relationships/hyperlink" Target="mailto:name+name@domai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Administration</a:t>
            </a:r>
          </a:p>
        </p:txBody>
      </p:sp>
      <p:sp>
        <p:nvSpPr>
          <p:cNvPr id="3" name="Subtitle 2"/>
          <p:cNvSpPr>
            <a:spLocks noGrp="1"/>
          </p:cNvSpPr>
          <p:nvPr>
            <p:ph type="subTitle" idx="1"/>
          </p:nvPr>
        </p:nvSpPr>
        <p:spPr/>
        <p:txBody>
          <a:bodyPr/>
          <a:lstStyle/>
          <a:p>
            <a:r>
              <a:rPr lang="en-US" dirty="0"/>
              <a:t>Regex refresher</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5E1B-3EE0-4E19-9F64-914A2123DBB5}"/>
              </a:ext>
            </a:extLst>
          </p:cNvPr>
          <p:cNvSpPr>
            <a:spLocks noGrp="1"/>
          </p:cNvSpPr>
          <p:nvPr>
            <p:ph type="title"/>
          </p:nvPr>
        </p:nvSpPr>
        <p:spPr/>
        <p:txBody>
          <a:bodyPr/>
          <a:lstStyle/>
          <a:p>
            <a:r>
              <a:rPr lang="en-US" dirty="0"/>
              <a:t>What is Regex?</a:t>
            </a:r>
          </a:p>
        </p:txBody>
      </p:sp>
      <p:sp>
        <p:nvSpPr>
          <p:cNvPr id="3" name="Content Placeholder 2">
            <a:extLst>
              <a:ext uri="{FF2B5EF4-FFF2-40B4-BE49-F238E27FC236}">
                <a16:creationId xmlns:a16="http://schemas.microsoft.com/office/drawing/2014/main" id="{463A7704-A45A-40A0-929C-AF1EB518541B}"/>
              </a:ext>
            </a:extLst>
          </p:cNvPr>
          <p:cNvSpPr>
            <a:spLocks noGrp="1"/>
          </p:cNvSpPr>
          <p:nvPr>
            <p:ph idx="1"/>
          </p:nvPr>
        </p:nvSpPr>
        <p:spPr/>
        <p:txBody>
          <a:bodyPr vert="horz" lIns="91440" tIns="45720" rIns="91440" bIns="45720" rtlCol="0" anchor="t">
            <a:normAutofit/>
          </a:bodyPr>
          <a:lstStyle/>
          <a:p>
            <a:r>
              <a:rPr lang="en-US" dirty="0">
                <a:ea typeface="+mj-lt"/>
                <a:cs typeface="+mj-lt"/>
              </a:rPr>
              <a:t>Text string used for searching</a:t>
            </a:r>
          </a:p>
          <a:p>
            <a:r>
              <a:rPr lang="en-US" dirty="0">
                <a:ea typeface="+mj-lt"/>
                <a:cs typeface="+mj-lt"/>
              </a:rPr>
              <a:t>Similar to wildcards but way more powerful</a:t>
            </a:r>
          </a:p>
          <a:p>
            <a:pPr lvl="1"/>
            <a:r>
              <a:rPr lang="en-US" dirty="0"/>
              <a:t>you could use the regular expression </a:t>
            </a:r>
            <a:endParaRPr lang="en-US" dirty="0">
              <a:ea typeface="+mj-lt"/>
              <a:cs typeface="+mj-lt"/>
            </a:endParaRPr>
          </a:p>
          <a:p>
            <a:pPr lvl="1"/>
            <a:r>
              <a:rPr lang="en-US" dirty="0">
                <a:latin typeface="Consolas"/>
              </a:rPr>
              <a:t>\b[A-Z0-9._%+-]+@[A-Z0-9.-]+\.[A-Z]{2,6}\b</a:t>
            </a:r>
            <a:r>
              <a:rPr lang="en-US" dirty="0"/>
              <a:t> to search for an email address</a:t>
            </a:r>
          </a:p>
        </p:txBody>
      </p:sp>
    </p:spTree>
    <p:extLst>
      <p:ext uri="{BB962C8B-B14F-4D97-AF65-F5344CB8AC3E}">
        <p14:creationId xmlns:p14="http://schemas.microsoft.com/office/powerpoint/2010/main" val="285878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EAF7-D857-417E-AA99-79FB0DEB3E2E}"/>
              </a:ext>
            </a:extLst>
          </p:cNvPr>
          <p:cNvSpPr>
            <a:spLocks noGrp="1"/>
          </p:cNvSpPr>
          <p:nvPr>
            <p:ph type="title"/>
          </p:nvPr>
        </p:nvSpPr>
        <p:spPr/>
        <p:txBody>
          <a:bodyPr/>
          <a:lstStyle/>
          <a:p>
            <a:r>
              <a:rPr lang="en-US" dirty="0"/>
              <a:t>Activity: Basics Refresh</a:t>
            </a:r>
          </a:p>
        </p:txBody>
      </p:sp>
      <p:sp>
        <p:nvSpPr>
          <p:cNvPr id="3" name="Content Placeholder 2">
            <a:extLst>
              <a:ext uri="{FF2B5EF4-FFF2-40B4-BE49-F238E27FC236}">
                <a16:creationId xmlns:a16="http://schemas.microsoft.com/office/drawing/2014/main" id="{6375E9B0-0B09-43CB-9740-504680AA397B}"/>
              </a:ext>
            </a:extLst>
          </p:cNvPr>
          <p:cNvSpPr>
            <a:spLocks noGrp="1"/>
          </p:cNvSpPr>
          <p:nvPr>
            <p:ph idx="1"/>
          </p:nvPr>
        </p:nvSpPr>
        <p:spPr/>
        <p:txBody>
          <a:bodyPr vert="horz" lIns="91440" tIns="45720" rIns="91440" bIns="45720" rtlCol="0" anchor="t">
            <a:normAutofit/>
          </a:bodyPr>
          <a:lstStyle/>
          <a:p>
            <a:r>
              <a:rPr lang="en-US" dirty="0">
                <a:ea typeface="+mj-lt"/>
                <a:cs typeface="+mj-lt"/>
                <a:hlinkClick r:id="rId2"/>
              </a:rPr>
              <a:t>https://regexone.com/</a:t>
            </a:r>
            <a:endParaRPr lang="en-US"/>
          </a:p>
        </p:txBody>
      </p:sp>
    </p:spTree>
    <p:extLst>
      <p:ext uri="{BB962C8B-B14F-4D97-AF65-F5344CB8AC3E}">
        <p14:creationId xmlns:p14="http://schemas.microsoft.com/office/powerpoint/2010/main" val="96842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4C00-1905-4663-B73F-560A065F1498}"/>
              </a:ext>
            </a:extLst>
          </p:cNvPr>
          <p:cNvSpPr>
            <a:spLocks noGrp="1"/>
          </p:cNvSpPr>
          <p:nvPr>
            <p:ph type="title"/>
          </p:nvPr>
        </p:nvSpPr>
        <p:spPr/>
        <p:txBody>
          <a:bodyPr/>
          <a:lstStyle/>
          <a:p>
            <a:r>
              <a:rPr lang="en-US" dirty="0"/>
              <a:t>What is Regex used for?</a:t>
            </a:r>
          </a:p>
        </p:txBody>
      </p:sp>
      <p:sp>
        <p:nvSpPr>
          <p:cNvPr id="3" name="Content Placeholder 2">
            <a:extLst>
              <a:ext uri="{FF2B5EF4-FFF2-40B4-BE49-F238E27FC236}">
                <a16:creationId xmlns:a16="http://schemas.microsoft.com/office/drawing/2014/main" id="{FC1862C9-F2F5-4C62-9D97-8381F45F2122}"/>
              </a:ext>
            </a:extLst>
          </p:cNvPr>
          <p:cNvSpPr>
            <a:spLocks noGrp="1"/>
          </p:cNvSpPr>
          <p:nvPr>
            <p:ph idx="1"/>
          </p:nvPr>
        </p:nvSpPr>
        <p:spPr/>
        <p:txBody>
          <a:bodyPr vert="horz" lIns="91440" tIns="45720" rIns="91440" bIns="45720" rtlCol="0" anchor="t">
            <a:normAutofit/>
          </a:bodyPr>
          <a:lstStyle/>
          <a:p>
            <a:r>
              <a:rPr lang="en-US" dirty="0"/>
              <a:t>Can be used in languages like Perl, PHP, Java or even Python (with the appropriate module)</a:t>
            </a:r>
          </a:p>
          <a:p>
            <a:r>
              <a:rPr lang="en-US" dirty="0"/>
              <a:t>Useful to use for both less lines of code, less debug time and to be more efficient </a:t>
            </a:r>
          </a:p>
          <a:p>
            <a:r>
              <a:rPr lang="en-US" dirty="0"/>
              <a:t>Downside, if the person reading your code doesn't know Regex, it won't be more clear.  But if they do! Much easier to use, can take lots (20) lines of code and condense it into a single line for pattern matching or string validation (such as input validation, text searching etc.)</a:t>
            </a:r>
          </a:p>
        </p:txBody>
      </p:sp>
    </p:spTree>
    <p:extLst>
      <p:ext uri="{BB962C8B-B14F-4D97-AF65-F5344CB8AC3E}">
        <p14:creationId xmlns:p14="http://schemas.microsoft.com/office/powerpoint/2010/main" val="39380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1688-93BA-4AFA-A24A-9A3AB402CEB3}"/>
              </a:ext>
            </a:extLst>
          </p:cNvPr>
          <p:cNvSpPr>
            <a:spLocks noGrp="1"/>
          </p:cNvSpPr>
          <p:nvPr>
            <p:ph type="title"/>
          </p:nvPr>
        </p:nvSpPr>
        <p:spPr/>
        <p:txBody>
          <a:bodyPr/>
          <a:lstStyle/>
          <a:p>
            <a:r>
              <a:rPr lang="en-US" dirty="0"/>
              <a:t>What tools use Regex?</a:t>
            </a:r>
          </a:p>
        </p:txBody>
      </p:sp>
      <p:sp>
        <p:nvSpPr>
          <p:cNvPr id="3" name="Content Placeholder 2">
            <a:extLst>
              <a:ext uri="{FF2B5EF4-FFF2-40B4-BE49-F238E27FC236}">
                <a16:creationId xmlns:a16="http://schemas.microsoft.com/office/drawing/2014/main" id="{DD80DC00-A01F-4D43-8D3E-13BB53BE29EF}"/>
              </a:ext>
            </a:extLst>
          </p:cNvPr>
          <p:cNvSpPr>
            <a:spLocks noGrp="1"/>
          </p:cNvSpPr>
          <p:nvPr>
            <p:ph idx="1"/>
          </p:nvPr>
        </p:nvSpPr>
        <p:spPr/>
        <p:txBody>
          <a:bodyPr vert="horz" lIns="91440" tIns="45720" rIns="91440" bIns="45720" rtlCol="0" anchor="t">
            <a:normAutofit/>
          </a:bodyPr>
          <a:lstStyle/>
          <a:p>
            <a:r>
              <a:rPr lang="en-US" dirty="0">
                <a:ea typeface="+mj-lt"/>
                <a:cs typeface="+mj-lt"/>
              </a:rPr>
              <a:t>Sed</a:t>
            </a:r>
          </a:p>
          <a:p>
            <a:r>
              <a:rPr lang="en-US" dirty="0" err="1">
                <a:ea typeface="+mj-lt"/>
                <a:cs typeface="+mj-lt"/>
              </a:rPr>
              <a:t>Awk</a:t>
            </a:r>
          </a:p>
          <a:p>
            <a:r>
              <a:rPr lang="en-US" dirty="0">
                <a:ea typeface="+mj-lt"/>
                <a:cs typeface="+mj-lt"/>
              </a:rPr>
              <a:t>Grep</a:t>
            </a:r>
          </a:p>
          <a:p>
            <a:r>
              <a:rPr lang="en-US" dirty="0">
                <a:ea typeface="+mj-lt"/>
                <a:cs typeface="+mj-lt"/>
              </a:rPr>
              <a:t>VIM</a:t>
            </a:r>
          </a:p>
          <a:p>
            <a:r>
              <a:rPr lang="en-US" dirty="0">
                <a:ea typeface="+mj-lt"/>
                <a:cs typeface="+mj-lt"/>
              </a:rPr>
              <a:t>Emacs</a:t>
            </a:r>
          </a:p>
          <a:p>
            <a:endParaRPr lang="en-US" dirty="0">
              <a:ea typeface="+mj-lt"/>
              <a:cs typeface="+mj-lt"/>
            </a:endParaRPr>
          </a:p>
        </p:txBody>
      </p:sp>
    </p:spTree>
    <p:extLst>
      <p:ext uri="{BB962C8B-B14F-4D97-AF65-F5344CB8AC3E}">
        <p14:creationId xmlns:p14="http://schemas.microsoft.com/office/powerpoint/2010/main" val="16748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7298-2058-4A43-97CF-74A21F356415}"/>
              </a:ext>
            </a:extLst>
          </p:cNvPr>
          <p:cNvSpPr>
            <a:spLocks noGrp="1"/>
          </p:cNvSpPr>
          <p:nvPr>
            <p:ph type="title"/>
          </p:nvPr>
        </p:nvSpPr>
        <p:spPr/>
        <p:txBody>
          <a:bodyPr/>
          <a:lstStyle/>
          <a:p>
            <a:r>
              <a:rPr lang="en-US" dirty="0"/>
              <a:t>Activity: email validation</a:t>
            </a:r>
          </a:p>
        </p:txBody>
      </p:sp>
      <p:sp>
        <p:nvSpPr>
          <p:cNvPr id="3" name="Content Placeholder 2">
            <a:extLst>
              <a:ext uri="{FF2B5EF4-FFF2-40B4-BE49-F238E27FC236}">
                <a16:creationId xmlns:a16="http://schemas.microsoft.com/office/drawing/2014/main" id="{302431F2-9C0E-4DEA-ACC1-A9DE3EFB9B8D}"/>
              </a:ext>
            </a:extLst>
          </p:cNvPr>
          <p:cNvSpPr>
            <a:spLocks noGrp="1"/>
          </p:cNvSpPr>
          <p:nvPr>
            <p:ph idx="1"/>
          </p:nvPr>
        </p:nvSpPr>
        <p:spPr>
          <a:xfrm>
            <a:off x="1103312" y="2228764"/>
            <a:ext cx="3753218" cy="4019635"/>
          </a:xfrm>
        </p:spPr>
        <p:txBody>
          <a:bodyPr vert="horz" lIns="91440" tIns="45720" rIns="91440" bIns="45720" rtlCol="0" anchor="t">
            <a:normAutofit fontScale="92500" lnSpcReduction="10000"/>
          </a:bodyPr>
          <a:lstStyle/>
          <a:p>
            <a:r>
              <a:rPr lang="en-US" dirty="0"/>
              <a:t>As a group, create a regular expression to validate ANY email address.</a:t>
            </a:r>
          </a:p>
          <a:p>
            <a:r>
              <a:rPr lang="en-US" dirty="0"/>
              <a:t>Part 2, include emails with a + in the name (</a:t>
            </a:r>
            <a:r>
              <a:rPr lang="en-US" dirty="0">
                <a:hlinkClick r:id="rId2"/>
              </a:rPr>
              <a:t>name+name@domain.com</a:t>
            </a:r>
            <a:r>
              <a:rPr lang="en-US" dirty="0"/>
              <a:t>)  Can you also include two or four letter domains? </a:t>
            </a:r>
          </a:p>
          <a:p>
            <a:r>
              <a:rPr lang="en-US" dirty="0"/>
              <a:t>Test on </a:t>
            </a:r>
            <a:r>
              <a:rPr lang="en-US" dirty="0">
                <a:ea typeface="+mj-lt"/>
                <a:cs typeface="+mj-lt"/>
                <a:hlinkClick r:id="rId3"/>
              </a:rPr>
              <a:t>https://www.debuggex.com/</a:t>
            </a:r>
            <a:r>
              <a:rPr lang="en-US" dirty="0">
                <a:ea typeface="+mj-lt"/>
                <a:cs typeface="+mj-lt"/>
              </a:rPr>
              <a:t> with the following data:</a:t>
            </a:r>
          </a:p>
          <a:p>
            <a:pPr marL="0" indent="0">
              <a:buNone/>
            </a:pPr>
            <a:endParaRPr lang="en-US" dirty="0">
              <a:latin typeface="Century Gothic"/>
            </a:endParaRPr>
          </a:p>
          <a:p>
            <a:pPr marL="0" indent="0">
              <a:buNone/>
            </a:pPr>
            <a:endParaRPr lang="en-US" dirty="0">
              <a:latin typeface="Consolas"/>
            </a:endParaRPr>
          </a:p>
          <a:p>
            <a:endParaRPr lang="en-US" dirty="0">
              <a:latin typeface="Century Gothic" panose="020B0502020202020204"/>
            </a:endParaRPr>
          </a:p>
          <a:p>
            <a:pPr>
              <a:buNone/>
            </a:pPr>
            <a:endParaRPr lang="en-US" dirty="0">
              <a:latin typeface="Consolas"/>
            </a:endParaRPr>
          </a:p>
          <a:p>
            <a:pPr marL="0" indent="0">
              <a:buNone/>
            </a:pPr>
            <a:endParaRPr lang="en-US" dirty="0"/>
          </a:p>
        </p:txBody>
      </p:sp>
      <p:graphicFrame>
        <p:nvGraphicFramePr>
          <p:cNvPr id="4" name="Table 4">
            <a:extLst>
              <a:ext uri="{FF2B5EF4-FFF2-40B4-BE49-F238E27FC236}">
                <a16:creationId xmlns:a16="http://schemas.microsoft.com/office/drawing/2014/main" id="{E1F67951-3022-4F8B-8D16-A542E20A7CBF}"/>
              </a:ext>
            </a:extLst>
          </p:cNvPr>
          <p:cNvGraphicFramePr>
            <a:graphicFrameLocks noGrp="1"/>
          </p:cNvGraphicFramePr>
          <p:nvPr>
            <p:extLst>
              <p:ext uri="{D42A27DB-BD31-4B8C-83A1-F6EECF244321}">
                <p14:modId xmlns:p14="http://schemas.microsoft.com/office/powerpoint/2010/main" val="2444973193"/>
              </p:ext>
            </p:extLst>
          </p:nvPr>
        </p:nvGraphicFramePr>
        <p:xfrm>
          <a:off x="4841630" y="1524000"/>
          <a:ext cx="6993810" cy="4990514"/>
        </p:xfrm>
        <a:graphic>
          <a:graphicData uri="http://schemas.openxmlformats.org/drawingml/2006/table">
            <a:tbl>
              <a:tblPr firstRow="1" bandRow="1">
                <a:tableStyleId>{5940675A-B579-460E-94D1-54222C63F5DA}</a:tableStyleId>
              </a:tblPr>
              <a:tblGrid>
                <a:gridCol w="3496905">
                  <a:extLst>
                    <a:ext uri="{9D8B030D-6E8A-4147-A177-3AD203B41FA5}">
                      <a16:colId xmlns:a16="http://schemas.microsoft.com/office/drawing/2014/main" val="2689327041"/>
                    </a:ext>
                  </a:extLst>
                </a:gridCol>
                <a:gridCol w="3496905">
                  <a:extLst>
                    <a:ext uri="{9D8B030D-6E8A-4147-A177-3AD203B41FA5}">
                      <a16:colId xmlns:a16="http://schemas.microsoft.com/office/drawing/2014/main" val="1558249764"/>
                    </a:ext>
                  </a:extLst>
                </a:gridCol>
              </a:tblGrid>
              <a:tr h="273989">
                <a:tc>
                  <a:txBody>
                    <a:bodyPr/>
                    <a:lstStyle/>
                    <a:p>
                      <a:r>
                        <a:rPr lang="en-US" sz="1100" dirty="0">
                          <a:solidFill>
                            <a:schemeClr val="tx1"/>
                          </a:solidFill>
                        </a:rPr>
                        <a:t>Should match</a:t>
                      </a:r>
                    </a:p>
                  </a:txBody>
                  <a:tcPr/>
                </a:tc>
                <a:tc>
                  <a:txBody>
                    <a:bodyPr/>
                    <a:lstStyle/>
                    <a:p>
                      <a:r>
                        <a:rPr lang="en-US" sz="1100" dirty="0">
                          <a:solidFill>
                            <a:schemeClr val="tx1"/>
                          </a:solidFill>
                        </a:rPr>
                        <a:t>Should NOT match</a:t>
                      </a:r>
                    </a:p>
                  </a:txBody>
                  <a:tcPr/>
                </a:tc>
                <a:extLst>
                  <a:ext uri="{0D108BD9-81ED-4DB2-BD59-A6C34878D82A}">
                    <a16:rowId xmlns:a16="http://schemas.microsoft.com/office/drawing/2014/main" val="345018222"/>
                  </a:ext>
                </a:extLst>
              </a:tr>
              <a:tr h="4716525">
                <a:tc>
                  <a:txBody>
                    <a:bodyPr/>
                    <a:lstStyle/>
                    <a:p>
                      <a:pPr marL="0" marR="0" lvl="0" indent="0" algn="l">
                        <a:lnSpc>
                          <a:spcPct val="100000"/>
                        </a:lnSpc>
                        <a:spcBef>
                          <a:spcPts val="1000"/>
                        </a:spcBef>
                        <a:spcAft>
                          <a:spcPts val="0"/>
                        </a:spcAft>
                        <a:buNone/>
                      </a:pPr>
                      <a:r>
                        <a:rPr lang="en-US" sz="1100" b="0" i="0" u="none" strike="noStrike" noProof="0" dirty="0">
                          <a:solidFill>
                            <a:schemeClr val="tx1"/>
                          </a:solidFill>
                          <a:latin typeface="Century Gothic"/>
                        </a:rPr>
                        <a:t>simple@example.com</a:t>
                      </a:r>
                    </a:p>
                    <a:p>
                      <a:pPr marL="0" marR="0" lvl="0" indent="0" algn="l">
                        <a:lnSpc>
                          <a:spcPct val="100000"/>
                        </a:lnSpc>
                        <a:spcBef>
                          <a:spcPts val="1000"/>
                        </a:spcBef>
                        <a:spcAft>
                          <a:spcPts val="0"/>
                        </a:spcAft>
                        <a:buNone/>
                      </a:pPr>
                      <a:r>
                        <a:rPr lang="en-US" sz="1100" b="0" i="0" u="none" strike="noStrike" noProof="0" dirty="0">
                          <a:solidFill>
                            <a:schemeClr val="tx1"/>
                          </a:solidFill>
                          <a:latin typeface="Century Gothic"/>
                        </a:rPr>
                        <a:t>very.common@example.com</a:t>
                      </a:r>
                    </a:p>
                    <a:p>
                      <a:pPr marL="0" marR="0" lvl="0" indent="0" algn="l">
                        <a:lnSpc>
                          <a:spcPct val="100000"/>
                        </a:lnSpc>
                        <a:spcBef>
                          <a:spcPts val="1000"/>
                        </a:spcBef>
                        <a:spcAft>
                          <a:spcPts val="0"/>
                        </a:spcAft>
                        <a:buNone/>
                      </a:pPr>
                      <a:r>
                        <a:rPr lang="en-US" sz="1100" b="0" i="0" u="none" strike="noStrike" noProof="0" dirty="0">
                          <a:solidFill>
                            <a:schemeClr val="tx1"/>
                          </a:solidFill>
                          <a:latin typeface="Century Gothic"/>
                        </a:rPr>
                        <a:t>disposable.style.email.with+symbol@example.com</a:t>
                      </a:r>
                    </a:p>
                    <a:p>
                      <a:pPr marL="0" marR="0" lvl="0" indent="0" algn="l">
                        <a:lnSpc>
                          <a:spcPct val="100000"/>
                        </a:lnSpc>
                        <a:spcBef>
                          <a:spcPts val="1000"/>
                        </a:spcBef>
                        <a:spcAft>
                          <a:spcPts val="0"/>
                        </a:spcAft>
                        <a:buNone/>
                      </a:pPr>
                      <a:r>
                        <a:rPr lang="en-US" sz="1100" b="0" i="0" u="none" strike="noStrike" noProof="0" dirty="0">
                          <a:solidFill>
                            <a:schemeClr val="tx1"/>
                          </a:solidFill>
                          <a:latin typeface="Century Gothic"/>
                        </a:rPr>
                        <a:t>other.email-with-hyphen@example.com</a:t>
                      </a:r>
                    </a:p>
                    <a:p>
                      <a:pPr marL="0" marR="0" lvl="0" indent="0" algn="l">
                        <a:lnSpc>
                          <a:spcPct val="100000"/>
                        </a:lnSpc>
                        <a:spcBef>
                          <a:spcPts val="1000"/>
                        </a:spcBef>
                        <a:spcAft>
                          <a:spcPts val="0"/>
                        </a:spcAft>
                        <a:buNone/>
                      </a:pPr>
                      <a:r>
                        <a:rPr lang="en-US" sz="1100" b="0" i="0" u="none" strike="noStrike" noProof="0" dirty="0">
                          <a:solidFill>
                            <a:schemeClr val="tx1"/>
                          </a:solidFill>
                          <a:latin typeface="Century Gothic"/>
                        </a:rPr>
                        <a:t>fully-qualified-domain@example.com</a:t>
                      </a:r>
                    </a:p>
                    <a:p>
                      <a:pPr marL="0" marR="0" lvl="0" indent="0" algn="l">
                        <a:lnSpc>
                          <a:spcPct val="100000"/>
                        </a:lnSpc>
                        <a:spcBef>
                          <a:spcPts val="1000"/>
                        </a:spcBef>
                        <a:spcAft>
                          <a:spcPts val="0"/>
                        </a:spcAft>
                        <a:buNone/>
                      </a:pPr>
                      <a:r>
                        <a:rPr lang="en-US" sz="1100" b="0" i="0" u="none" strike="noStrike" noProof="0" dirty="0">
                          <a:solidFill>
                            <a:schemeClr val="tx1"/>
                          </a:solidFill>
                          <a:latin typeface="Century Gothic"/>
                        </a:rPr>
                        <a:t>user.name+tag+sorting@example.com</a:t>
                      </a:r>
                    </a:p>
                    <a:p>
                      <a:pPr marL="342900" marR="0" lvl="0" indent="-342900" algn="l">
                        <a:lnSpc>
                          <a:spcPct val="100000"/>
                        </a:lnSpc>
                        <a:spcBef>
                          <a:spcPts val="1000"/>
                        </a:spcBef>
                        <a:spcAft>
                          <a:spcPts val="0"/>
                        </a:spcAft>
                        <a:buNone/>
                      </a:pPr>
                      <a:r>
                        <a:rPr lang="en-US" sz="1100" b="0" i="0" u="none" strike="noStrike" noProof="0" dirty="0">
                          <a:solidFill>
                            <a:schemeClr val="tx1"/>
                          </a:solidFill>
                          <a:latin typeface="Century Gothic"/>
                        </a:rPr>
                        <a:t>example-indeed@strange-example.com</a:t>
                      </a:r>
                    </a:p>
                    <a:p>
                      <a:pPr marL="342900" marR="0" lvl="0" indent="-342900" algn="l">
                        <a:lnSpc>
                          <a:spcPct val="100000"/>
                        </a:lnSpc>
                        <a:spcBef>
                          <a:spcPts val="1000"/>
                        </a:spcBef>
                        <a:spcAft>
                          <a:spcPts val="0"/>
                        </a:spcAft>
                        <a:buNone/>
                      </a:pPr>
                      <a:r>
                        <a:rPr lang="en-US" sz="1100" b="0" i="0" u="none" strike="noStrike" noProof="0" dirty="0">
                          <a:solidFill>
                            <a:schemeClr val="tx1"/>
                          </a:solidFill>
                          <a:latin typeface="Century Gothic"/>
                        </a:rPr>
                        <a:t>admin@mailserver1.tv</a:t>
                      </a:r>
                    </a:p>
                    <a:p>
                      <a:pPr marL="342900" marR="0" lvl="0" indent="-342900" algn="l">
                        <a:lnSpc>
                          <a:spcPct val="100000"/>
                        </a:lnSpc>
                        <a:spcBef>
                          <a:spcPts val="1000"/>
                        </a:spcBef>
                        <a:spcAft>
                          <a:spcPts val="0"/>
                        </a:spcAft>
                        <a:buNone/>
                      </a:pPr>
                      <a:r>
                        <a:rPr lang="en-US" sz="1100" b="0" i="0" u="none" strike="noStrike" noProof="0" dirty="0" err="1">
                          <a:solidFill>
                            <a:schemeClr val="tx1"/>
                          </a:solidFill>
                          <a:latin typeface="Century Gothic"/>
                        </a:rPr>
                        <a:t>example@s.example</a:t>
                      </a:r>
                      <a:endParaRPr lang="en-US" sz="1100" b="0" i="0" u="none" strike="noStrike" noProof="0" dirty="0">
                        <a:solidFill>
                          <a:schemeClr val="tx1"/>
                        </a:solidFill>
                        <a:latin typeface="Century Gothic"/>
                      </a:endParaRPr>
                    </a:p>
                    <a:p>
                      <a:pPr marL="342900" marR="0" lvl="0" indent="-342900" algn="l">
                        <a:lnSpc>
                          <a:spcPct val="100000"/>
                        </a:lnSpc>
                        <a:spcBef>
                          <a:spcPts val="1000"/>
                        </a:spcBef>
                        <a:spcAft>
                          <a:spcPts val="0"/>
                        </a:spcAft>
                        <a:buNone/>
                      </a:pPr>
                      <a:r>
                        <a:rPr lang="en-US" sz="1100" b="0" i="0" u="none" strike="noStrike" noProof="0" dirty="0">
                          <a:solidFill>
                            <a:schemeClr val="tx1"/>
                          </a:solidFill>
                          <a:latin typeface="Century Gothic"/>
                        </a:rPr>
                        <a:t>mailhost!username@example.org </a:t>
                      </a:r>
                    </a:p>
                    <a:p>
                      <a:pPr marL="342900" marR="0" lvl="0" indent="-342900" algn="l">
                        <a:lnSpc>
                          <a:spcPct val="100000"/>
                        </a:lnSpc>
                        <a:spcBef>
                          <a:spcPts val="1000"/>
                        </a:spcBef>
                        <a:spcAft>
                          <a:spcPts val="0"/>
                        </a:spcAft>
                        <a:buNone/>
                      </a:pPr>
                      <a:r>
                        <a:rPr lang="en-US" sz="1100" b="0" i="0" u="none" strike="noStrike" noProof="0" dirty="0">
                          <a:solidFill>
                            <a:schemeClr val="tx1"/>
                          </a:solidFill>
                          <a:latin typeface="Century Gothic"/>
                        </a:rPr>
                        <a:t>user%example.com@example.org</a:t>
                      </a:r>
                      <a:endParaRPr lang="en-US" sz="1100" dirty="0">
                        <a:solidFill>
                          <a:schemeClr val="tx1"/>
                        </a:solidFill>
                      </a:endParaRPr>
                    </a:p>
                  </a:txBody>
                  <a:tcPr/>
                </a:tc>
                <a:tc>
                  <a:txBody>
                    <a:bodyPr/>
                    <a:lstStyle/>
                    <a:p>
                      <a:pPr lvl="0" algn="l">
                        <a:lnSpc>
                          <a:spcPct val="100000"/>
                        </a:lnSpc>
                        <a:spcBef>
                          <a:spcPts val="0"/>
                        </a:spcBef>
                        <a:spcAft>
                          <a:spcPts val="0"/>
                        </a:spcAft>
                        <a:buNone/>
                      </a:pPr>
                      <a:r>
                        <a:rPr lang="en-US" sz="1100" b="0" i="0" u="none" strike="noStrike" noProof="0" dirty="0">
                          <a:solidFill>
                            <a:schemeClr val="tx1"/>
                          </a:solidFill>
                          <a:latin typeface="Consolas"/>
                        </a:rPr>
                        <a:t>Abc.example.com</a:t>
                      </a:r>
                      <a:r>
                        <a:rPr lang="en-US" sz="1100" b="0" i="0" u="none" strike="noStrike" noProof="0" dirty="0">
                          <a:solidFill>
                            <a:schemeClr val="tx1"/>
                          </a:solidFill>
                          <a:latin typeface="Century Gothic"/>
                        </a:rPr>
                        <a:t> </a:t>
                      </a:r>
                      <a:endParaRPr lang="en-US" dirty="0">
                        <a:solidFill>
                          <a:schemeClr val="tx1"/>
                        </a:solidFill>
                      </a:endParaRPr>
                    </a:p>
                    <a:p>
                      <a:pPr lvl="0" algn="l">
                        <a:lnSpc>
                          <a:spcPct val="100000"/>
                        </a:lnSpc>
                        <a:spcBef>
                          <a:spcPts val="0"/>
                        </a:spcBef>
                        <a:spcAft>
                          <a:spcPts val="0"/>
                        </a:spcAft>
                        <a:buNone/>
                      </a:pPr>
                      <a:r>
                        <a:rPr lang="en-US" sz="1100" b="0" i="0" u="none" strike="noStrike" noProof="0" dirty="0" err="1">
                          <a:solidFill>
                            <a:schemeClr val="tx1"/>
                          </a:solidFill>
                          <a:latin typeface="Consolas"/>
                        </a:rPr>
                        <a:t>A@b@c@example.com</a:t>
                      </a:r>
                      <a:r>
                        <a:rPr lang="en-US" sz="1100" b="0" i="0" u="none" strike="noStrike" noProof="0" dirty="0">
                          <a:solidFill>
                            <a:schemeClr val="tx1"/>
                          </a:solidFill>
                          <a:latin typeface="Century Gothic"/>
                        </a:rPr>
                        <a:t> </a:t>
                      </a:r>
                      <a:endParaRPr lang="en-US">
                        <a:solidFill>
                          <a:schemeClr val="tx1"/>
                        </a:solidFill>
                      </a:endParaRPr>
                    </a:p>
                    <a:p>
                      <a:pPr lvl="0" algn="l">
                        <a:lnSpc>
                          <a:spcPct val="100000"/>
                        </a:lnSpc>
                        <a:spcBef>
                          <a:spcPts val="0"/>
                        </a:spcBef>
                        <a:spcAft>
                          <a:spcPts val="0"/>
                        </a:spcAft>
                        <a:buNone/>
                      </a:pPr>
                      <a:r>
                        <a:rPr lang="en-US" sz="1100" b="0" i="0" u="none" strike="noStrike" noProof="0" dirty="0" err="1">
                          <a:solidFill>
                            <a:schemeClr val="tx1"/>
                          </a:solidFill>
                          <a:latin typeface="Consolas"/>
                        </a:rPr>
                        <a:t>a"b</a:t>
                      </a:r>
                      <a:r>
                        <a:rPr lang="en-US" sz="1100" b="0" i="0" u="none" strike="noStrike" noProof="0" dirty="0">
                          <a:solidFill>
                            <a:schemeClr val="tx1"/>
                          </a:solidFill>
                          <a:latin typeface="Consolas"/>
                        </a:rPr>
                        <a:t>(c)</a:t>
                      </a:r>
                      <a:r>
                        <a:rPr lang="en-US" sz="1100" b="0" i="0" u="none" strike="noStrike" noProof="0" dirty="0" err="1">
                          <a:solidFill>
                            <a:schemeClr val="tx1"/>
                          </a:solidFill>
                          <a:latin typeface="Consolas"/>
                        </a:rPr>
                        <a:t>d,e:f;g</a:t>
                      </a:r>
                      <a:r>
                        <a:rPr lang="en-US" sz="1100" b="0" i="0" u="none" strike="noStrike" noProof="0" dirty="0">
                          <a:solidFill>
                            <a:schemeClr val="tx1"/>
                          </a:solidFill>
                          <a:latin typeface="Consolas"/>
                        </a:rPr>
                        <a:t>&lt;h&gt;</a:t>
                      </a:r>
                      <a:r>
                        <a:rPr lang="en-US" sz="1100" b="0" i="0" u="none" strike="noStrike" noProof="0" dirty="0" err="1">
                          <a:solidFill>
                            <a:schemeClr val="tx1"/>
                          </a:solidFill>
                          <a:latin typeface="Consolas"/>
                        </a:rPr>
                        <a:t>i</a:t>
                      </a:r>
                      <a:r>
                        <a:rPr lang="en-US" sz="1100" b="0" i="0" u="none" strike="noStrike" noProof="0" dirty="0">
                          <a:solidFill>
                            <a:schemeClr val="tx1"/>
                          </a:solidFill>
                          <a:latin typeface="Consolas"/>
                        </a:rPr>
                        <a:t>[j\k]l@example.com</a:t>
                      </a:r>
                      <a:r>
                        <a:rPr lang="en-US" sz="1100" b="0" i="0" u="none" strike="noStrike" noProof="0" dirty="0">
                          <a:solidFill>
                            <a:schemeClr val="tx1"/>
                          </a:solidFill>
                          <a:latin typeface="Century Gothic"/>
                        </a:rPr>
                        <a:t> </a:t>
                      </a:r>
                      <a:endParaRPr lang="en-US">
                        <a:solidFill>
                          <a:schemeClr val="tx1"/>
                        </a:solidFill>
                      </a:endParaRPr>
                    </a:p>
                    <a:p>
                      <a:pPr lvl="0" algn="l">
                        <a:lnSpc>
                          <a:spcPct val="100000"/>
                        </a:lnSpc>
                        <a:spcBef>
                          <a:spcPts val="0"/>
                        </a:spcBef>
                        <a:spcAft>
                          <a:spcPts val="0"/>
                        </a:spcAft>
                        <a:buNone/>
                      </a:pPr>
                      <a:r>
                        <a:rPr lang="en-US" sz="1100" b="0" i="0" u="none" strike="noStrike" noProof="0" dirty="0" err="1">
                          <a:solidFill>
                            <a:schemeClr val="tx1"/>
                          </a:solidFill>
                          <a:latin typeface="Consolas"/>
                        </a:rPr>
                        <a:t>just"not"right@example.com</a:t>
                      </a:r>
                      <a:r>
                        <a:rPr lang="en-US" sz="1100" b="0" i="0" u="none" strike="noStrike" noProof="0" dirty="0">
                          <a:solidFill>
                            <a:schemeClr val="tx1"/>
                          </a:solidFill>
                          <a:latin typeface="Century Gothic"/>
                        </a:rPr>
                        <a:t> </a:t>
                      </a:r>
                      <a:endParaRPr lang="en-US">
                        <a:solidFill>
                          <a:schemeClr val="tx1"/>
                        </a:solidFill>
                      </a:endParaRPr>
                    </a:p>
                    <a:p>
                      <a:pPr lvl="0" algn="l">
                        <a:lnSpc>
                          <a:spcPct val="100000"/>
                        </a:lnSpc>
                        <a:spcBef>
                          <a:spcPts val="0"/>
                        </a:spcBef>
                        <a:spcAft>
                          <a:spcPts val="0"/>
                        </a:spcAft>
                        <a:buNone/>
                      </a:pPr>
                      <a:r>
                        <a:rPr lang="en-US" sz="1100" b="0" i="0" u="none" strike="noStrike" noProof="0" dirty="0" err="1">
                          <a:solidFill>
                            <a:schemeClr val="tx1"/>
                          </a:solidFill>
                          <a:latin typeface="Consolas"/>
                        </a:rPr>
                        <a:t>is"not</a:t>
                      </a:r>
                      <a:r>
                        <a:rPr lang="en-US" sz="1100" b="0" i="0" u="none" strike="noStrike" noProof="0" dirty="0">
                          <a:solidFill>
                            <a:schemeClr val="tx1"/>
                          </a:solidFill>
                          <a:latin typeface="Consolas"/>
                        </a:rPr>
                        <a:t>\allowed@example.com</a:t>
                      </a:r>
                      <a:r>
                        <a:rPr lang="en-US" sz="1100" b="0" i="0" u="none" strike="noStrike" noProof="0" dirty="0">
                          <a:solidFill>
                            <a:schemeClr val="tx1"/>
                          </a:solidFill>
                          <a:latin typeface="Century Gothic"/>
                        </a:rPr>
                        <a:t> </a:t>
                      </a:r>
                      <a:endParaRPr lang="en-US">
                        <a:solidFill>
                          <a:schemeClr val="tx1"/>
                        </a:solidFill>
                      </a:endParaRPr>
                    </a:p>
                    <a:p>
                      <a:pPr lvl="0" algn="l">
                        <a:lnSpc>
                          <a:spcPct val="100000"/>
                        </a:lnSpc>
                        <a:spcBef>
                          <a:spcPts val="0"/>
                        </a:spcBef>
                        <a:spcAft>
                          <a:spcPts val="0"/>
                        </a:spcAft>
                        <a:buNone/>
                      </a:pPr>
                      <a:r>
                        <a:rPr lang="en-US" sz="1100" b="0" i="0" u="none" strike="noStrike" noProof="0" dirty="0">
                          <a:solidFill>
                            <a:schemeClr val="tx1"/>
                          </a:solidFill>
                          <a:latin typeface="Consolas"/>
                        </a:rPr>
                        <a:t>this\ still\"not\\allowed@example.com</a:t>
                      </a:r>
                      <a:endParaRPr lang="en-US" dirty="0">
                        <a:solidFill>
                          <a:schemeClr val="tx1"/>
                        </a:solidFill>
                      </a:endParaRPr>
                    </a:p>
                    <a:p>
                      <a:pPr lvl="0">
                        <a:buNone/>
                      </a:pPr>
                      <a:endParaRPr lang="en-US" sz="1100" dirty="0">
                        <a:solidFill>
                          <a:schemeClr val="tx1"/>
                        </a:solidFill>
                      </a:endParaRPr>
                    </a:p>
                  </a:txBody>
                  <a:tcPr/>
                </a:tc>
                <a:extLst>
                  <a:ext uri="{0D108BD9-81ED-4DB2-BD59-A6C34878D82A}">
                    <a16:rowId xmlns:a16="http://schemas.microsoft.com/office/drawing/2014/main" val="1861282955"/>
                  </a:ext>
                </a:extLst>
              </a:tr>
            </a:tbl>
          </a:graphicData>
        </a:graphic>
      </p:graphicFrame>
    </p:spTree>
    <p:extLst>
      <p:ext uri="{BB962C8B-B14F-4D97-AF65-F5344CB8AC3E}">
        <p14:creationId xmlns:p14="http://schemas.microsoft.com/office/powerpoint/2010/main" val="4014632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Linux Administration</vt:lpstr>
      <vt:lpstr>What is Regex?</vt:lpstr>
      <vt:lpstr>Activity: Basics Refresh</vt:lpstr>
      <vt:lpstr>What is Regex used for?</vt:lpstr>
      <vt:lpstr>What tools use Regex?</vt:lpstr>
      <vt:lpstr>Activity: email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150</cp:revision>
  <dcterms:created xsi:type="dcterms:W3CDTF">2013-07-15T20:26:40Z</dcterms:created>
  <dcterms:modified xsi:type="dcterms:W3CDTF">2022-08-31T15:15:25Z</dcterms:modified>
</cp:coreProperties>
</file>