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57" r:id="rId4"/>
    <p:sldId id="263" r:id="rId5"/>
    <p:sldId id="264" r:id="rId6"/>
    <p:sldId id="258" r:id="rId7"/>
    <p:sldId id="259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00B95-3C76-4B9D-822C-F25F33ED5E06}" v="6" dt="2020-11-13T17:54:41.081"/>
    <p1510:client id="{53444E10-E4E7-47C5-A27A-5B8B6F7F0025}" v="400" dt="2020-01-31T17:31:54.932"/>
    <p1510:client id="{60BCD92A-76A0-49B3-8E6E-C8023F7F2001}" v="314" dt="2020-02-05T01:33:30.817"/>
    <p1510:client id="{613418FA-148F-47DA-9706-5CCCAE30661B}" v="2100" dt="2020-02-05T01:17:42.115"/>
    <p1510:client id="{E809A2C4-5C57-49C9-8B8F-5C660D1E74FB}" v="40" dt="2020-01-17T18:19:55.404"/>
    <p1510:client id="{F559BEB6-407B-4AEF-86A7-DBAF5B10FFD2}" v="7" dt="2020-02-07T17:32:15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3" autoAdjust="0"/>
    <p:restoredTop sz="94660"/>
  </p:normalViewPr>
  <p:slideViewPr>
    <p:cSldViewPr snapToGrid="0">
      <p:cViewPr varScale="1">
        <p:scale>
          <a:sx n="67" d="100"/>
          <a:sy n="67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6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88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4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36853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20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10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4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69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03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1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45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92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58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15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1FA7AC5-6045-4418-8E60-F48788734473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1CAF9-4461-454A-B702-D536C37757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7095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 CIS 215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enumeration</a:t>
            </a:r>
          </a:p>
        </p:txBody>
      </p:sp>
    </p:spTree>
    <p:extLst>
      <p:ext uri="{BB962C8B-B14F-4D97-AF65-F5344CB8AC3E}">
        <p14:creationId xmlns:p14="http://schemas.microsoft.com/office/powerpoint/2010/main" val="415708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0CC5-5E0A-4DFB-915F-51897D37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D5193-D10C-4F88-8466-D1745BFC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Let's try more tools!</a:t>
            </a:r>
          </a:p>
          <a:p>
            <a:r>
              <a:rPr lang="en-US" dirty="0" err="1"/>
              <a:t>TheHarvester</a:t>
            </a:r>
            <a:endParaRPr lang="en-US"/>
          </a:p>
          <a:p>
            <a:pPr lvl="1"/>
            <a:r>
              <a:rPr lang="en-US" dirty="0"/>
              <a:t>500 results MAX</a:t>
            </a:r>
          </a:p>
          <a:p>
            <a:pPr lvl="1"/>
            <a:r>
              <a:rPr lang="en-US" dirty="0"/>
              <a:t>Let's just try an email address to start</a:t>
            </a:r>
          </a:p>
          <a:p>
            <a:r>
              <a:rPr lang="en-US" dirty="0"/>
              <a:t>P0f</a:t>
            </a:r>
          </a:p>
          <a:p>
            <a:pPr lvl="1"/>
            <a:r>
              <a:rPr lang="en-US" dirty="0"/>
              <a:t>Passive tool</a:t>
            </a:r>
          </a:p>
          <a:p>
            <a:pPr lvl="1"/>
            <a:r>
              <a:rPr lang="en-US" dirty="0"/>
              <a:t>Used for things like routine networking monitoring, finding unauthorized network connects  and do network fingerprinting</a:t>
            </a:r>
          </a:p>
          <a:p>
            <a:r>
              <a:rPr lang="en-US" dirty="0" err="1"/>
              <a:t>Uniscan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87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B048-688C-4E8F-96C0-5CA4C8E18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enumeration?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034A5-CE2F-495C-B303-A590C609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where we use the info from Recon</a:t>
            </a:r>
          </a:p>
          <a:p>
            <a:r>
              <a:rPr lang="en-US" dirty="0"/>
              <a:t>Recon helps us see the whole company</a:t>
            </a:r>
          </a:p>
          <a:p>
            <a:r>
              <a:rPr lang="en-US" dirty="0"/>
              <a:t>Enumeration is capturing and tracking info on to help us make the battle plan</a:t>
            </a:r>
          </a:p>
          <a:p>
            <a:pPr lvl="1"/>
            <a:r>
              <a:rPr lang="en-US" dirty="0"/>
              <a:t>We might </a:t>
            </a:r>
            <a:r>
              <a:rPr lang="en-US"/>
              <a:t>want extra</a:t>
            </a:r>
            <a:r>
              <a:rPr lang="en-US" dirty="0"/>
              <a:t> info for exploitation phase</a:t>
            </a:r>
          </a:p>
          <a:p>
            <a:pPr lvl="2"/>
            <a:r>
              <a:rPr lang="en-US"/>
              <a:t>Such as usernames and hostnames</a:t>
            </a:r>
          </a:p>
          <a:p>
            <a:pPr lvl="2"/>
            <a:r>
              <a:rPr lang="en-US" err="1"/>
              <a:t>IPtables</a:t>
            </a:r>
            <a:r>
              <a:rPr lang="en-US"/>
              <a:t> and routing rules</a:t>
            </a:r>
          </a:p>
          <a:p>
            <a:pPr lvl="1"/>
            <a:r>
              <a:rPr lang="en-US" dirty="0"/>
              <a:t>Deeper recon, but more focused in specific places instead of building a </a:t>
            </a:r>
            <a:r>
              <a:rPr lang="en-US"/>
              <a:t>general vision of the company</a:t>
            </a:r>
          </a:p>
        </p:txBody>
      </p:sp>
    </p:spTree>
    <p:extLst>
      <p:ext uri="{BB962C8B-B14F-4D97-AF65-F5344CB8AC3E}">
        <p14:creationId xmlns:p14="http://schemas.microsoft.com/office/powerpoint/2010/main" val="1239876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0190-93D9-454A-8B6A-B6C531BF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0541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/>
              <a:t>Choose Targets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9651-B68F-4C8F-94E1-985587C44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12" y="3072385"/>
            <a:ext cx="375498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Jobs (CFO, CEO, VP...)</a:t>
            </a:r>
          </a:p>
          <a:p>
            <a:r>
              <a:rPr lang="en-US" sz="1800"/>
              <a:t>Servers</a:t>
            </a:r>
          </a:p>
          <a:p>
            <a:r>
              <a:rPr lang="en-US" sz="1800"/>
              <a:t>Devices</a:t>
            </a:r>
          </a:p>
          <a:p>
            <a:r>
              <a:rPr lang="en-US" sz="1800"/>
              <a:t>People</a:t>
            </a:r>
          </a:p>
        </p:txBody>
      </p:sp>
      <p:pic>
        <p:nvPicPr>
          <p:cNvPr id="5" name="Picture 5" descr="Meme of what an ethical hacker does from the perspective of society, mom, friend, boss thinks they do, what they think they do and what they actually do">
            <a:extLst>
              <a:ext uri="{FF2B5EF4-FFF2-40B4-BE49-F238E27FC236}">
                <a16:creationId xmlns:a16="http://schemas.microsoft.com/office/drawing/2014/main" id="{76F98A18-AE94-40AB-800D-638B5A6C0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49" y="1286990"/>
            <a:ext cx="6855124" cy="47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88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7016-A0AC-4101-9599-B36EAB9B2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450259"/>
            <a:ext cx="3753599" cy="1442153"/>
          </a:xfrm>
        </p:spPr>
        <p:txBody>
          <a:bodyPr>
            <a:normAutofit/>
          </a:bodyPr>
          <a:lstStyle/>
          <a:p>
            <a:r>
              <a:rPr lang="en-US" sz="360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AE832-1753-4954-A18B-29B5754A3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3072385"/>
            <a:ext cx="3754987" cy="2947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/>
              <a:t>Let's pick 4 targets, 2 people 2 hardware/software</a:t>
            </a:r>
          </a:p>
          <a:p>
            <a:r>
              <a:rPr lang="en-US" sz="1800"/>
              <a:t>Come up with reasons why these are our potential targets</a:t>
            </a:r>
          </a:p>
          <a:p>
            <a:endParaRPr lang="en-US" sz="1800"/>
          </a:p>
        </p:txBody>
      </p:sp>
      <p:pic>
        <p:nvPicPr>
          <p:cNvPr id="4" name="Picture 4" descr="Meme of little boy from the Matrix says &amp;#34;There is no vulnerability, the EULA says so&amp;#34;">
            <a:extLst>
              <a:ext uri="{FF2B5EF4-FFF2-40B4-BE49-F238E27FC236}">
                <a16:creationId xmlns:a16="http://schemas.microsoft.com/office/drawing/2014/main" id="{AD867EEA-EDEB-4CC1-B150-8CBDE7277E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23" r="1" b="1"/>
          <a:stretch/>
        </p:blipFill>
        <p:spPr>
          <a:xfrm>
            <a:off x="5050389" y="1447799"/>
            <a:ext cx="6493910" cy="457200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451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3CC9-1F28-4CFC-80A5-199A58CD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9252154" cy="1223983"/>
          </a:xfrm>
        </p:spPr>
        <p:txBody>
          <a:bodyPr>
            <a:normAutofit/>
          </a:bodyPr>
          <a:lstStyle/>
          <a:p>
            <a:r>
              <a:rPr lang="en-US" dirty="0"/>
              <a:t>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4A3C-9BBD-4783-806B-56FF5D4CD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1" y="2052214"/>
            <a:ext cx="4338409" cy="41961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 don't want to put all our "eggs" in one basket</a:t>
            </a:r>
          </a:p>
          <a:p>
            <a:r>
              <a:rPr lang="en-US" dirty="0"/>
              <a:t>List what is most likely to get detected to least likely and scale up</a:t>
            </a:r>
          </a:p>
          <a:p>
            <a:pPr lvl="1"/>
            <a:r>
              <a:rPr lang="en-US" dirty="0"/>
              <a:t>Include a timing plan as well</a:t>
            </a:r>
          </a:p>
          <a:p>
            <a:r>
              <a:rPr lang="en-US" dirty="0"/>
              <a:t>Battle plan is 1 piece, the other is deeper recon</a:t>
            </a:r>
          </a:p>
          <a:p>
            <a:pPr lvl="1"/>
            <a:r>
              <a:rPr lang="en-US" dirty="0"/>
              <a:t>What do we think is best to go after? How do we go after it?</a:t>
            </a:r>
          </a:p>
        </p:txBody>
      </p:sp>
      <p:pic>
        <p:nvPicPr>
          <p:cNvPr id="4" name="Picture 4" descr="Meme of Shrek says &amp;#34;Security is like onions, many layers&amp;#34;">
            <a:extLst>
              <a:ext uri="{FF2B5EF4-FFF2-40B4-BE49-F238E27FC236}">
                <a16:creationId xmlns:a16="http://schemas.microsoft.com/office/drawing/2014/main" id="{343BD251-E498-465D-931E-6D99551A9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916" y="2472882"/>
            <a:ext cx="5451627" cy="335484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836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E78DC-7190-4D92-BDC2-CBEEF5AB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0E71-816D-46CB-AEA9-82EB63709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Phishing emails</a:t>
            </a:r>
          </a:p>
          <a:p>
            <a:pPr lvl="1"/>
            <a:r>
              <a:rPr lang="en-US" dirty="0"/>
              <a:t>Tailor emails to people</a:t>
            </a:r>
          </a:p>
          <a:p>
            <a:pPr lvl="1"/>
            <a:r>
              <a:rPr lang="en-US" dirty="0"/>
              <a:t>Tailored emails to company (ISO27000 report)</a:t>
            </a:r>
          </a:p>
          <a:p>
            <a:r>
              <a:rPr lang="en-US" dirty="0"/>
              <a:t>Vishing phone calls</a:t>
            </a:r>
          </a:p>
          <a:p>
            <a:pPr lvl="1"/>
            <a:r>
              <a:rPr lang="en-US" dirty="0"/>
              <a:t>Mumble attack (mumble and hope they give extra info)</a:t>
            </a:r>
          </a:p>
          <a:p>
            <a:pPr lvl="1"/>
            <a:r>
              <a:rPr lang="en-US" dirty="0"/>
              <a:t>Technical Jargon to convince you're ok</a:t>
            </a:r>
          </a:p>
          <a:p>
            <a:r>
              <a:rPr lang="en-US" dirty="0"/>
              <a:t>Social media</a:t>
            </a:r>
          </a:p>
          <a:p>
            <a:pPr lvl="1"/>
            <a:r>
              <a:rPr lang="en-US" dirty="0"/>
              <a:t>Attack surface mapper and Social Attacker by Jacob Wilkin (Written in Python)</a:t>
            </a:r>
          </a:p>
        </p:txBody>
      </p:sp>
    </p:spTree>
    <p:extLst>
      <p:ext uri="{BB962C8B-B14F-4D97-AF65-F5344CB8AC3E}">
        <p14:creationId xmlns:p14="http://schemas.microsoft.com/office/powerpoint/2010/main" val="629375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F3DB-39E1-48C0-878A-811F56F5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0D87-279D-407A-B8D2-734C5DB6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Server</a:t>
            </a:r>
          </a:p>
          <a:p>
            <a:pPr lvl="1"/>
            <a:r>
              <a:rPr lang="en-US" dirty="0"/>
              <a:t>Mapping</a:t>
            </a:r>
          </a:p>
          <a:p>
            <a:pPr lvl="2"/>
            <a:r>
              <a:rPr lang="en-US" dirty="0"/>
              <a:t>Ping and ports</a:t>
            </a:r>
          </a:p>
          <a:p>
            <a:pPr lvl="3"/>
            <a:r>
              <a:rPr lang="en-US" dirty="0"/>
              <a:t>Nmap</a:t>
            </a:r>
          </a:p>
          <a:p>
            <a:pPr lvl="3"/>
            <a:r>
              <a:rPr lang="en-US" dirty="0" err="1"/>
              <a:t>Zenmap</a:t>
            </a:r>
            <a:endParaRPr lang="en-US"/>
          </a:p>
          <a:p>
            <a:r>
              <a:rPr lang="en-US" dirty="0"/>
              <a:t>OS</a:t>
            </a:r>
          </a:p>
          <a:p>
            <a:pPr lvl="1"/>
            <a:r>
              <a:rPr lang="en-US" dirty="0"/>
              <a:t>Banners – info about system, services and open ports.  Shows version of application and OS that's being run usually done on ports 80,21, and 25</a:t>
            </a:r>
          </a:p>
          <a:p>
            <a:r>
              <a:rPr lang="en-US" dirty="0"/>
              <a:t>Location of hardware</a:t>
            </a:r>
          </a:p>
          <a:p>
            <a:r>
              <a:rPr lang="en-US" dirty="0"/>
              <a:t>Network structure vs desktop vulnerabilities</a:t>
            </a:r>
          </a:p>
          <a:p>
            <a:r>
              <a:rPr lang="en-US" dirty="0"/>
              <a:t>Forgotten hardware (Printers, fax, unauthorized workarounds)</a:t>
            </a:r>
          </a:p>
        </p:txBody>
      </p:sp>
    </p:spTree>
    <p:extLst>
      <p:ext uri="{BB962C8B-B14F-4D97-AF65-F5344CB8AC3E}">
        <p14:creationId xmlns:p14="http://schemas.microsoft.com/office/powerpoint/2010/main" val="4220538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F71C-551F-4FE9-A5BD-5690D223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1C963-5243-4B20-A71C-184A80C3FE7E}"/>
              </a:ext>
            </a:extLst>
          </p:cNvPr>
          <p:cNvSpPr txBox="1"/>
          <p:nvPr/>
        </p:nvSpPr>
        <p:spPr>
          <a:xfrm>
            <a:off x="1103313" y="2052918"/>
            <a:ext cx="3300836" cy="4195481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Try using </a:t>
            </a:r>
            <a:r>
              <a:rPr lang="en-US" dirty="0" err="1">
                <a:latin typeface="+mj-lt"/>
                <a:ea typeface="+mj-ea"/>
                <a:cs typeface="+mj-cs"/>
              </a:rPr>
              <a:t>Netcat</a:t>
            </a:r>
            <a:r>
              <a:rPr lang="en-US" dirty="0">
                <a:latin typeface="+mj-lt"/>
                <a:ea typeface="+mj-ea"/>
                <a:cs typeface="+mj-cs"/>
              </a:rPr>
              <a:t> (</a:t>
            </a:r>
            <a:r>
              <a:rPr lang="en-US" dirty="0" err="1">
                <a:latin typeface="+mj-lt"/>
                <a:ea typeface="+mj-ea"/>
                <a:cs typeface="+mj-cs"/>
              </a:rPr>
              <a:t>nc</a:t>
            </a:r>
            <a:r>
              <a:rPr lang="en-US" dirty="0">
                <a:latin typeface="+mj-lt"/>
                <a:ea typeface="+mj-ea"/>
                <a:cs typeface="+mj-cs"/>
              </a:rPr>
              <a:t>) to grab the banner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Try using </a:t>
            </a:r>
            <a:r>
              <a:rPr lang="en-US" dirty="0" err="1">
                <a:latin typeface="+mj-lt"/>
                <a:ea typeface="+mj-ea"/>
                <a:cs typeface="+mj-cs"/>
              </a:rPr>
              <a:t>nikto</a:t>
            </a:r>
            <a:r>
              <a:rPr lang="en-US" dirty="0">
                <a:latin typeface="+mj-lt"/>
                <a:ea typeface="+mj-ea"/>
                <a:cs typeface="+mj-cs"/>
              </a:rPr>
              <a:t> on the website</a:t>
            </a:r>
          </a:p>
          <a:p>
            <a:pPr defTabSz="457200"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dirty="0">
                <a:latin typeface="+mj-lt"/>
                <a:ea typeface="+mj-ea"/>
                <a:cs typeface="+mj-cs"/>
              </a:rPr>
              <a:t>Try </a:t>
            </a:r>
            <a:r>
              <a:rPr lang="en-US" dirty="0" err="1">
                <a:latin typeface="+mj-lt"/>
                <a:ea typeface="+mj-ea"/>
                <a:cs typeface="+mj-cs"/>
              </a:rPr>
              <a:t>wpscan</a:t>
            </a:r>
            <a:r>
              <a:rPr lang="en-US" dirty="0">
                <a:latin typeface="+mj-lt"/>
                <a:ea typeface="+mj-ea"/>
                <a:cs typeface="+mj-cs"/>
              </a:rPr>
              <a:t> on the website NO enumeration switch!</a:t>
            </a:r>
          </a:p>
        </p:txBody>
      </p:sp>
      <p:pic>
        <p:nvPicPr>
          <p:cNvPr id="4" name="Picture 4" descr="Screenshot showing how to use netcat">
            <a:extLst>
              <a:ext uri="{FF2B5EF4-FFF2-40B4-BE49-F238E27FC236}">
                <a16:creationId xmlns:a16="http://schemas.microsoft.com/office/drawing/2014/main" id="{AD7D19F0-D95D-41D3-B829-8088EE1A55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" b="1742"/>
          <a:stretch/>
        </p:blipFill>
        <p:spPr>
          <a:xfrm>
            <a:off x="5062400" y="2052917"/>
            <a:ext cx="4983480" cy="204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7" name="Picture 7" descr="Screenshot showing how to use Nikto">
            <a:extLst>
              <a:ext uri="{FF2B5EF4-FFF2-40B4-BE49-F238E27FC236}">
                <a16:creationId xmlns:a16="http://schemas.microsoft.com/office/drawing/2014/main" id="{1EF761A7-5696-4160-9751-1B9377AC4C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" r="9357" b="4"/>
          <a:stretch/>
        </p:blipFill>
        <p:spPr>
          <a:xfrm>
            <a:off x="5062400" y="4203998"/>
            <a:ext cx="4983480" cy="20444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3" name="Picture 4" descr="A person holding a sign&#10;&#10;Description generated with high confidence">
            <a:extLst>
              <a:ext uri="{FF2B5EF4-FFF2-40B4-BE49-F238E27FC236}">
                <a16:creationId xmlns:a16="http://schemas.microsoft.com/office/drawing/2014/main" id="{902C7C73-3904-4607-B334-7F806B1995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8621" y="4360114"/>
            <a:ext cx="2333625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8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0199-57A3-45D1-9C56-0BD5FDCF2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F419F-D6F1-4A8E-B7CD-A717CE873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Stealth mode and idle scanning</a:t>
            </a:r>
          </a:p>
          <a:p>
            <a:pPr lvl="1"/>
            <a:r>
              <a:rPr lang="en-US" dirty="0"/>
              <a:t>Nmap is LOUD has stealth options</a:t>
            </a:r>
          </a:p>
          <a:p>
            <a:pPr lvl="1"/>
            <a:r>
              <a:rPr lang="en-US" dirty="0"/>
              <a:t>Syn/ack vs fin packets</a:t>
            </a:r>
          </a:p>
          <a:p>
            <a:r>
              <a:rPr lang="en-US" dirty="0"/>
              <a:t>Spoofing and zombies</a:t>
            </a:r>
          </a:p>
          <a:p>
            <a:r>
              <a:rPr lang="en-US" dirty="0"/>
              <a:t>Forged packets </a:t>
            </a:r>
          </a:p>
          <a:p>
            <a:r>
              <a:rPr lang="en-US" dirty="0"/>
              <a:t>Decoys and distractions</a:t>
            </a:r>
          </a:p>
          <a:p>
            <a:r>
              <a:rPr lang="en-US" dirty="0"/>
              <a:t>Volume attacks</a:t>
            </a:r>
          </a:p>
          <a:p>
            <a:r>
              <a:rPr lang="en-US" dirty="0"/>
              <a:t>Identify systems, triggers, and traps</a:t>
            </a:r>
          </a:p>
        </p:txBody>
      </p:sp>
      <p:pic>
        <p:nvPicPr>
          <p:cNvPr id="4" name="Picture 4" descr="Meme of a confused cat says &amp;#34;Wait....do what now?&amp;#34;">
            <a:extLst>
              <a:ext uri="{FF2B5EF4-FFF2-40B4-BE49-F238E27FC236}">
                <a16:creationId xmlns:a16="http://schemas.microsoft.com/office/drawing/2014/main" id="{C1F18F7E-86AC-4356-A6F4-734F313A0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55" y="1652974"/>
            <a:ext cx="4669766" cy="46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911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Ion</vt:lpstr>
      <vt:lpstr>Week 3 CIS 215</vt:lpstr>
      <vt:lpstr>What is enumeration?</vt:lpstr>
      <vt:lpstr>Choose Targets</vt:lpstr>
      <vt:lpstr>Activity</vt:lpstr>
      <vt:lpstr>Layers</vt:lpstr>
      <vt:lpstr>Social Engineering</vt:lpstr>
      <vt:lpstr>Hardware</vt:lpstr>
      <vt:lpstr>Activity</vt:lpstr>
      <vt:lpstr>Avoiding detection</vt:lpstr>
      <vt:lpstr>Activity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CIS 153</dc:title>
  <dc:creator/>
  <cp:lastModifiedBy/>
  <cp:revision>347</cp:revision>
  <dcterms:created xsi:type="dcterms:W3CDTF">2012-07-27T01:16:44Z</dcterms:created>
  <dcterms:modified xsi:type="dcterms:W3CDTF">2022-05-26T15:30:08Z</dcterms:modified>
</cp:coreProperties>
</file>