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9" r:id="rId6"/>
    <p:sldId id="272" r:id="rId7"/>
    <p:sldId id="266" r:id="rId8"/>
    <p:sldId id="258" r:id="rId9"/>
    <p:sldId id="268" r:id="rId10"/>
    <p:sldId id="270" r:id="rId11"/>
    <p:sldId id="269" r:id="rId12"/>
    <p:sldId id="273" r:id="rId13"/>
    <p:sldId id="267" r:id="rId14"/>
    <p:sldId id="271" r:id="rId15"/>
    <p:sldId id="260" r:id="rId16"/>
    <p:sldId id="26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C8492-D9A4-45EB-8FA8-FD7B31F5D6B6}" v="5402" dt="2020-02-12T01:38:31.233"/>
    <p1510:client id="{412B7473-F613-462A-90D6-E7D14B341140}" v="12" dt="2020-01-31T17:25:56.884"/>
    <p1510:client id="{A6DA0539-03FC-4EC5-81C1-1A816A2BCBF1}" v="14" dt="2020-11-13T18:03:01.003"/>
    <p1510:client id="{ADCF6829-D243-4AF9-A996-97909FF77BD4}" v="4" dt="2020-02-12T04:32:36.565"/>
    <p1510:client id="{C7D6107D-61DC-4F71-96EA-41B86F8F5B2E}" v="333" dt="2020-01-31T17:35:09.051"/>
    <p1510:client id="{E62AC676-C7F8-49C9-A14F-00F18AF3713D}" v="10" dt="2022-05-27T14:27:58.563"/>
    <p1510:client id="{E809A2C4-5C57-49C9-8B8F-5C660D1E74FB}" v="40" dt="2020-01-17T18:19:55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68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6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0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CIS 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other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EAE4-6168-4691-8D50-B3F70A6D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let's use SET to spoof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87CC-86AB-447D-8F09-CCF82823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SET choose Web spoof, options 1--&gt;2--&gt;3 web spoof credential harvest</a:t>
            </a:r>
          </a:p>
        </p:txBody>
      </p:sp>
    </p:spTree>
    <p:extLst>
      <p:ext uri="{BB962C8B-B14F-4D97-AF65-F5344CB8AC3E}">
        <p14:creationId xmlns:p14="http://schemas.microsoft.com/office/powerpoint/2010/main" val="415503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CBCF-40FE-4F47-BE15-307594D2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depth: Phishing/Vishing/</a:t>
            </a:r>
            <a:r>
              <a:rPr lang="en-US" dirty="0" err="1"/>
              <a:t>smishing</a:t>
            </a:r>
            <a:r>
              <a:rPr lang="en-US" dirty="0"/>
              <a:t>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91F6-497F-4D12-99BB-86FF901E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j-lt"/>
                <a:cs typeface="+mj-lt"/>
              </a:rPr>
              <a:t>Phishing training</a:t>
            </a:r>
          </a:p>
          <a:p>
            <a:pPr lvl="1"/>
            <a:r>
              <a:rPr lang="en-US" dirty="0">
                <a:ea typeface="+mj-lt"/>
                <a:cs typeface="+mj-lt"/>
              </a:rPr>
              <a:t>Show sample phishing emails</a:t>
            </a:r>
          </a:p>
          <a:p>
            <a:pPr lvl="1"/>
            <a:r>
              <a:rPr lang="en-US" dirty="0">
                <a:ea typeface="+mj-lt"/>
                <a:cs typeface="+mj-lt"/>
              </a:rPr>
              <a:t>Phishing email campaign with an invite for more training</a:t>
            </a:r>
          </a:p>
          <a:p>
            <a:pPr lvl="1"/>
            <a:r>
              <a:rPr lang="en-US" dirty="0"/>
              <a:t>Spoofed email addresses</a:t>
            </a:r>
          </a:p>
          <a:p>
            <a:pPr lvl="1"/>
            <a:r>
              <a:rPr lang="en-US" dirty="0"/>
              <a:t>Dangerous links, shortened links and attachments</a:t>
            </a:r>
          </a:p>
          <a:p>
            <a:r>
              <a:rPr lang="en-US" dirty="0"/>
              <a:t>Vishing training for all employees with publicly search able numbers or those that interact with the public regularly (help desk, sales)</a:t>
            </a:r>
          </a:p>
          <a:p>
            <a:r>
              <a:rPr lang="en-US" dirty="0"/>
              <a:t>Threats or coercive language</a:t>
            </a:r>
          </a:p>
          <a:p>
            <a:pPr lvl="1"/>
            <a:r>
              <a:rPr lang="en-US" dirty="0"/>
              <a:t>The IRS will SUE YOU if you don't respond ASAP</a:t>
            </a:r>
          </a:p>
          <a:p>
            <a:pPr lvl="1"/>
            <a:r>
              <a:rPr lang="en-US" dirty="0"/>
              <a:t>Free phone if you click here, guaranteed win!</a:t>
            </a:r>
          </a:p>
          <a:p>
            <a:r>
              <a:rPr lang="en-US" dirty="0"/>
              <a:t>Time Pressures</a:t>
            </a:r>
          </a:p>
          <a:p>
            <a:pPr lvl="1"/>
            <a:r>
              <a:rPr lang="en-US" dirty="0"/>
              <a:t>This sale will END in the next 3 min so click now!</a:t>
            </a:r>
          </a:p>
        </p:txBody>
      </p:sp>
    </p:spTree>
    <p:extLst>
      <p:ext uri="{BB962C8B-B14F-4D97-AF65-F5344CB8AC3E}">
        <p14:creationId xmlns:p14="http://schemas.microsoft.com/office/powerpoint/2010/main" val="1779822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23D0-6E69-419E-8A40-80F97750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Phishing/</a:t>
            </a:r>
            <a:r>
              <a:rPr lang="en-US" dirty="0" err="1"/>
              <a:t>smshing</a:t>
            </a:r>
            <a:r>
              <a:rPr lang="en-US" dirty="0"/>
              <a:t> examples</a:t>
            </a:r>
          </a:p>
        </p:txBody>
      </p:sp>
      <p:pic>
        <p:nvPicPr>
          <p:cNvPr id="4" name="Picture 4" descr="Phishing on email example calling out the email address and phrasing as ways to see if someone is concerning">
            <a:extLst>
              <a:ext uri="{FF2B5EF4-FFF2-40B4-BE49-F238E27FC236}">
                <a16:creationId xmlns:a16="http://schemas.microsoft.com/office/drawing/2014/main" id="{BADBC998-8A6F-4FBC-ADFB-34B6D4E0F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30" y="3730000"/>
            <a:ext cx="3941379" cy="2838779"/>
          </a:xfrm>
        </p:spPr>
      </p:pic>
      <p:pic>
        <p:nvPicPr>
          <p:cNvPr id="6" name="Picture 6" descr="Screenshot showing a phishinig email example">
            <a:extLst>
              <a:ext uri="{FF2B5EF4-FFF2-40B4-BE49-F238E27FC236}">
                <a16:creationId xmlns:a16="http://schemas.microsoft.com/office/drawing/2014/main" id="{AF1C5CBC-6CD7-4146-8FF7-204E8A83F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067" y="1532169"/>
            <a:ext cx="3749614" cy="1959310"/>
          </a:xfrm>
          <a:prstGeom prst="rect">
            <a:avLst/>
          </a:prstGeom>
        </p:spPr>
      </p:pic>
      <p:pic>
        <p:nvPicPr>
          <p:cNvPr id="8" name="Picture 8" descr="Phishing example of a payment requested">
            <a:extLst>
              <a:ext uri="{FF2B5EF4-FFF2-40B4-BE49-F238E27FC236}">
                <a16:creationId xmlns:a16="http://schemas.microsoft.com/office/drawing/2014/main" id="{1573100A-CF0D-47BA-AAD5-E59240996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332" y="3529854"/>
            <a:ext cx="2638097" cy="1865905"/>
          </a:xfrm>
          <a:prstGeom prst="rect">
            <a:avLst/>
          </a:prstGeom>
        </p:spPr>
      </p:pic>
      <p:pic>
        <p:nvPicPr>
          <p:cNvPr id="10" name="Picture 10" descr="Example of phishing over email about paypal">
            <a:extLst>
              <a:ext uri="{FF2B5EF4-FFF2-40B4-BE49-F238E27FC236}">
                <a16:creationId xmlns:a16="http://schemas.microsoft.com/office/drawing/2014/main" id="{2933B942-7208-4220-81B3-C342C5EB8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394" y="4275378"/>
            <a:ext cx="5008626" cy="2328937"/>
          </a:xfrm>
          <a:prstGeom prst="rect">
            <a:avLst/>
          </a:prstGeom>
        </p:spPr>
      </p:pic>
      <p:pic>
        <p:nvPicPr>
          <p:cNvPr id="14" name="Picture 14" descr="Example of phishing over text">
            <a:extLst>
              <a:ext uri="{FF2B5EF4-FFF2-40B4-BE49-F238E27FC236}">
                <a16:creationId xmlns:a16="http://schemas.microsoft.com/office/drawing/2014/main" id="{89D009FC-C27D-4B15-A2B4-87B47D37A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03" y="1527497"/>
            <a:ext cx="2743199" cy="2200177"/>
          </a:xfrm>
          <a:prstGeom prst="rect">
            <a:avLst/>
          </a:prstGeom>
        </p:spPr>
      </p:pic>
      <p:pic>
        <p:nvPicPr>
          <p:cNvPr id="16" name="Picture 16" descr="Example of phishing over text message">
            <a:extLst>
              <a:ext uri="{FF2B5EF4-FFF2-40B4-BE49-F238E27FC236}">
                <a16:creationId xmlns:a16="http://schemas.microsoft.com/office/drawing/2014/main" id="{BE6C7F79-5A75-4134-BC4C-1A22D9F9B2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7262" y="1344946"/>
            <a:ext cx="3991301" cy="219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0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2817-7B37-465F-BD42-0342794E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your Digital footprint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E8DD-F121-4AAD-BD7A-3DED21D0C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are your employees saying about the company online? Even on private social media? What are they sharing about themselves? Do you have a policy on info sharing and IP?</a:t>
            </a:r>
          </a:p>
          <a:p>
            <a:r>
              <a:rPr lang="en-US" dirty="0"/>
              <a:t>Are you deleting old info? Old social media? Old job postings? What has been archived(If anything)?</a:t>
            </a:r>
          </a:p>
          <a:p>
            <a:r>
              <a:rPr lang="en-US" dirty="0"/>
              <a:t>Following breadcrumbs – Are you linked to old accounts? How much public data is available about your employees? Are they aware of what's available?</a:t>
            </a:r>
          </a:p>
        </p:txBody>
      </p:sp>
      <p:pic>
        <p:nvPicPr>
          <p:cNvPr id="4" name="Picture 4" descr="Image detailing breadcrumbs with some breakdown of information">
            <a:extLst>
              <a:ext uri="{FF2B5EF4-FFF2-40B4-BE49-F238E27FC236}">
                <a16:creationId xmlns:a16="http://schemas.microsoft.com/office/drawing/2014/main" id="{3DCAB7C3-7158-4B5D-A022-621FDF478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23" y="4580335"/>
            <a:ext cx="2743200" cy="1291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9FCD5-F7DF-46A2-A9E5-87C1817EDB3A}"/>
              </a:ext>
            </a:extLst>
          </p:cNvPr>
          <p:cNvSpPr txBox="1"/>
          <p:nvPr/>
        </p:nvSpPr>
        <p:spPr>
          <a:xfrm>
            <a:off x="5249919" y="5867400"/>
            <a:ext cx="69473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http://wow.intsights.com/rs/071-ZWD-900/images/How%20to%20Reduce%20Your%20Organization%27s%20Digital%20Footprint%20%26%20Cyber%20Risk.pdf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4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9C86-BEF9-4CE1-B048-4438B0B1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Activity</a:t>
            </a:r>
          </a:p>
        </p:txBody>
      </p:sp>
      <p:pic>
        <p:nvPicPr>
          <p:cNvPr id="4" name="Picture 4" descr="Meme from Zootopia tiger says &amp;#34;Public account private account&amp;#34; ">
            <a:extLst>
              <a:ext uri="{FF2B5EF4-FFF2-40B4-BE49-F238E27FC236}">
                <a16:creationId xmlns:a16="http://schemas.microsoft.com/office/drawing/2014/main" id="{A9F70384-4E83-4953-AB14-F3C2C2005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2623850"/>
            <a:ext cx="5451627" cy="30529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D8F3-9A98-4EAD-A94C-B2C953DB1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Now that you know about digital footprints.  What's yours? What can you find about yourself online? What alerts do you have set up?</a:t>
            </a:r>
          </a:p>
          <a:p>
            <a:r>
              <a:rPr lang="en-US" dirty="0"/>
              <a:t>IF you are comfortable with it, you can switch with someone and look them up. !!NOT REQUIRED OPTIONAL!!  Be careful of what you find</a:t>
            </a:r>
          </a:p>
        </p:txBody>
      </p:sp>
    </p:spTree>
    <p:extLst>
      <p:ext uri="{BB962C8B-B14F-4D97-AF65-F5344CB8AC3E}">
        <p14:creationId xmlns:p14="http://schemas.microsoft.com/office/powerpoint/2010/main" val="91665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8052-7ACD-423C-955D-2F9B1121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B07A-3C21-420C-9D5E-6FFA4B1C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Ports</a:t>
            </a:r>
          </a:p>
          <a:p>
            <a:pPr lvl="1"/>
            <a:r>
              <a:rPr lang="en-US" dirty="0"/>
              <a:t>What's open? Is that still needed?</a:t>
            </a:r>
          </a:p>
          <a:p>
            <a:r>
              <a:rPr lang="en-US" dirty="0"/>
              <a:t>Services</a:t>
            </a:r>
          </a:p>
          <a:p>
            <a:pPr lvl="1"/>
            <a:r>
              <a:rPr lang="en-US" dirty="0"/>
              <a:t>What's running? Is that still needed? Can you get rid of it? Any extras on the system is one more potential vulnerability for a hacker to find</a:t>
            </a:r>
          </a:p>
          <a:p>
            <a:r>
              <a:rPr lang="en-US" dirty="0"/>
              <a:t>Patch management</a:t>
            </a:r>
          </a:p>
          <a:p>
            <a:pPr lvl="1"/>
            <a:r>
              <a:rPr lang="en-US" dirty="0"/>
              <a:t>What is your update cycle? Patch cycle? How often do you audit your systems?</a:t>
            </a:r>
          </a:p>
          <a:p>
            <a:r>
              <a:rPr lang="en-US" dirty="0"/>
              <a:t>Security checkups</a:t>
            </a:r>
          </a:p>
          <a:p>
            <a:pPr lvl="1"/>
            <a:r>
              <a:rPr lang="en-US" dirty="0" err="1"/>
              <a:t>Lynis</a:t>
            </a:r>
            <a:r>
              <a:rPr lang="en-US" dirty="0"/>
              <a:t> – Used in Linux Admin, if you're not taking Linux Admin, try it out.</a:t>
            </a:r>
          </a:p>
        </p:txBody>
      </p:sp>
    </p:spTree>
    <p:extLst>
      <p:ext uri="{BB962C8B-B14F-4D97-AF65-F5344CB8AC3E}">
        <p14:creationId xmlns:p14="http://schemas.microsoft.com/office/powerpoint/2010/main" val="163110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600E-1148-448C-9C09-B6C458B91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Firewalls, routing and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60B3-4717-4963-8B91-E3BD9C69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Firewalls are used to direct traffic</a:t>
            </a:r>
          </a:p>
          <a:p>
            <a:r>
              <a:rPr lang="en-US" dirty="0"/>
              <a:t>The default options are accept, deny (drop no response) or redirect</a:t>
            </a:r>
          </a:p>
          <a:p>
            <a:r>
              <a:rPr lang="en-US" dirty="0"/>
              <a:t>Packet inspection vs Deep packet inspection</a:t>
            </a:r>
          </a:p>
          <a:p>
            <a:r>
              <a:rPr lang="en-US" dirty="0"/>
              <a:t>More to come during Firewall week!</a:t>
            </a:r>
          </a:p>
        </p:txBody>
      </p:sp>
      <p:pic>
        <p:nvPicPr>
          <p:cNvPr id="4" name="Picture 4" descr="Meme of Gandalf says &amp;#34;You shall not pass my Firewall&amp;#34;">
            <a:extLst>
              <a:ext uri="{FF2B5EF4-FFF2-40B4-BE49-F238E27FC236}">
                <a16:creationId xmlns:a16="http://schemas.microsoft.com/office/drawing/2014/main" id="{E2733E0F-4DD0-4B03-9391-E1A70F7D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2648907"/>
            <a:ext cx="4008888" cy="30027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244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3A7-D3C1-4E1A-8FC7-90F9074C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Policies and Procedures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F083-7174-4513-85D6-B69AFE1D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Audits</a:t>
            </a:r>
          </a:p>
          <a:p>
            <a:pPr lvl="1" indent="-342900"/>
            <a:r>
              <a:rPr lang="en-US" dirty="0"/>
              <a:t>Frequent security audits to make sure everything is still in date and valid.  For example, if you haven't had a </a:t>
            </a:r>
            <a:r>
              <a:rPr lang="en-US" dirty="0" err="1"/>
              <a:t>winXP</a:t>
            </a:r>
            <a:r>
              <a:rPr lang="en-US" dirty="0"/>
              <a:t> machine in 10yrs do you still need them running? Are they controlling anything?</a:t>
            </a:r>
          </a:p>
          <a:p>
            <a:pPr lvl="1"/>
            <a:r>
              <a:rPr lang="en-US" dirty="0"/>
              <a:t>Are you keeping a running log of changes to the infrastructure and devices</a:t>
            </a:r>
          </a:p>
          <a:p>
            <a:r>
              <a:rPr lang="en-US" dirty="0"/>
              <a:t>Device management</a:t>
            </a:r>
          </a:p>
          <a:p>
            <a:pPr lvl="1"/>
            <a:r>
              <a:rPr lang="en-US" dirty="0"/>
              <a:t>BYOD? Are there rules such as lockers for all devices before getting on the campus?</a:t>
            </a:r>
          </a:p>
          <a:p>
            <a:r>
              <a:rPr lang="en-US" dirty="0"/>
              <a:t>Password controls</a:t>
            </a:r>
          </a:p>
          <a:p>
            <a:pPr lvl="1"/>
            <a:r>
              <a:rPr lang="en-US" dirty="0"/>
              <a:t>What's your password policy? What about shared passwords? Who holds master passwords?  How do you </a:t>
            </a:r>
            <a:r>
              <a:rPr lang="en-US" dirty="0" err="1"/>
              <a:t>backup</a:t>
            </a:r>
            <a:r>
              <a:rPr lang="en-US" dirty="0"/>
              <a:t> the passwords? Who updates the backups?</a:t>
            </a:r>
          </a:p>
          <a:p>
            <a:r>
              <a:rPr lang="en-US" dirty="0"/>
              <a:t>Hit by a bus</a:t>
            </a:r>
          </a:p>
          <a:p>
            <a:pPr lvl="1" indent="-342900"/>
            <a:r>
              <a:rPr lang="en-US" dirty="0"/>
              <a:t>Is your plan and backup and backup of the backup a single person? What if any one or two aren't in? Then what?</a:t>
            </a:r>
          </a:p>
        </p:txBody>
      </p:sp>
    </p:spTree>
    <p:extLst>
      <p:ext uri="{BB962C8B-B14F-4D97-AF65-F5344CB8AC3E}">
        <p14:creationId xmlns:p14="http://schemas.microsoft.com/office/powerpoint/2010/main" val="99727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C089-D529-4032-9F05-862E3A42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2B46-4F30-4CD0-92A6-A5C9A457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IDS vs IPS</a:t>
            </a:r>
          </a:p>
          <a:p>
            <a:r>
              <a:rPr lang="en-US" dirty="0"/>
              <a:t>Scripts</a:t>
            </a:r>
          </a:p>
          <a:p>
            <a:pPr lvl="1"/>
            <a:r>
              <a:rPr lang="en-US" dirty="0"/>
              <a:t>Hacker vs legitimate user vs search engine spider</a:t>
            </a:r>
          </a:p>
          <a:p>
            <a:r>
              <a:rPr lang="en-US" dirty="0"/>
              <a:t>Snapshots</a:t>
            </a:r>
          </a:p>
          <a:p>
            <a:pPr lvl="1"/>
            <a:r>
              <a:rPr lang="en-US" dirty="0"/>
              <a:t>Checks of what is on the system</a:t>
            </a:r>
          </a:p>
          <a:p>
            <a:r>
              <a:rPr lang="en-US" dirty="0"/>
              <a:t>Traps and Triggers</a:t>
            </a:r>
          </a:p>
          <a:p>
            <a:r>
              <a:rPr lang="en-US" dirty="0"/>
              <a:t>Honeytraps and Canary</a:t>
            </a:r>
          </a:p>
          <a:p>
            <a:pPr lvl="1"/>
            <a:r>
              <a:rPr lang="en-US" dirty="0">
                <a:ea typeface="+mj-lt"/>
                <a:cs typeface="+mj-lt"/>
              </a:rPr>
              <a:t>https://hackernoon.com/catch-your-hacker-use-honeypot-tools-to-capture-hackers-red-handed-u71b32cr</a:t>
            </a:r>
          </a:p>
        </p:txBody>
      </p:sp>
    </p:spTree>
    <p:extLst>
      <p:ext uri="{BB962C8B-B14F-4D97-AF65-F5344CB8AC3E}">
        <p14:creationId xmlns:p14="http://schemas.microsoft.com/office/powerpoint/2010/main" val="409013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BBD0-E747-474E-BCB3-729E6CE9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Examples of 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3E60-457F-41E9-9BFE-F11AE44E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Too small to read text</a:t>
            </a:r>
          </a:p>
          <a:p>
            <a:r>
              <a:rPr lang="en-US" dirty="0">
                <a:ea typeface="+mj-lt"/>
                <a:cs typeface="+mj-lt"/>
              </a:rPr>
              <a:t>Honeytoken - Info that seems legitimate and juicy but isn't</a:t>
            </a:r>
          </a:p>
          <a:p>
            <a:pPr lvl="1"/>
            <a:r>
              <a:rPr lang="en-US" dirty="0">
                <a:ea typeface="+mj-lt"/>
                <a:cs typeface="+mj-lt"/>
              </a:rPr>
              <a:t>Fake admin login info in plain text </a:t>
            </a:r>
          </a:p>
          <a:p>
            <a:pPr lvl="1"/>
            <a:r>
              <a:rPr lang="en-US" dirty="0">
                <a:ea typeface="+mj-lt"/>
                <a:cs typeface="+mj-lt"/>
              </a:rPr>
              <a:t>https://github.com/secureworks/dcept</a:t>
            </a:r>
          </a:p>
          <a:p>
            <a:r>
              <a:rPr lang="en-US" dirty="0">
                <a:ea typeface="+mj-lt"/>
                <a:cs typeface="+mj-lt"/>
              </a:rPr>
              <a:t>White on white text</a:t>
            </a:r>
            <a:endParaRPr lang="en-US" dirty="0"/>
          </a:p>
          <a:p>
            <a:r>
              <a:rPr lang="en-US" dirty="0"/>
              <a:t>Crawler traps for SEO</a:t>
            </a:r>
          </a:p>
          <a:p>
            <a:pPr lvl="1"/>
            <a:r>
              <a:rPr lang="en-US" dirty="0"/>
              <a:t>Robots.txt to tell legit bots how to avoid traps</a:t>
            </a:r>
          </a:p>
          <a:p>
            <a:pPr lvl="1"/>
            <a:endParaRPr lang="en-US" dirty="0"/>
          </a:p>
        </p:txBody>
      </p:sp>
      <p:pic>
        <p:nvPicPr>
          <p:cNvPr id="4" name="Picture 4" descr="Meme of Star Wars says &amp;#34;It&amp;#39;s a honey trap!&amp;#34;">
            <a:extLst>
              <a:ext uri="{FF2B5EF4-FFF2-40B4-BE49-F238E27FC236}">
                <a16:creationId xmlns:a16="http://schemas.microsoft.com/office/drawing/2014/main" id="{01643968-F958-4A0A-A847-7A04F989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623850"/>
            <a:ext cx="5451627" cy="30529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9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1DD4-1FD6-4C34-8B5E-8AC6F119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How to hide emails on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F25A-9436-4529-9E02-A4C63C6D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Image of email or @ symbol</a:t>
            </a:r>
          </a:p>
          <a:p>
            <a:pPr lvl="1"/>
            <a:r>
              <a:rPr lang="en-US" dirty="0" err="1"/>
              <a:t>Aholdengouveia</a:t>
            </a:r>
            <a:r>
              <a:rPr lang="en-US" dirty="0"/>
              <a:t>       necc.mass.edu</a:t>
            </a:r>
          </a:p>
          <a:p>
            <a:pPr lvl="1"/>
            <a:endParaRPr lang="en-US" dirty="0"/>
          </a:p>
          <a:p>
            <a:r>
              <a:rPr lang="en-US" dirty="0"/>
              <a:t>Replace </a:t>
            </a:r>
            <a:r>
              <a:rPr lang="en-US" dirty="0" err="1"/>
              <a:t>mailto</a:t>
            </a:r>
            <a:r>
              <a:rPr lang="en-US" dirty="0"/>
              <a:t> with script or use code to disguise the email</a:t>
            </a:r>
          </a:p>
          <a:p>
            <a:pPr lvl="1"/>
            <a:r>
              <a:rPr lang="en-US" dirty="0"/>
              <a:t>Bonus, if you use an email only scripts/bots read it becomes a honeytrap</a:t>
            </a:r>
          </a:p>
          <a:p>
            <a:r>
              <a:rPr lang="en-US" dirty="0"/>
              <a:t>Write out email</a:t>
            </a:r>
          </a:p>
          <a:p>
            <a:pPr lvl="1"/>
            <a:r>
              <a:rPr lang="en-US" dirty="0" err="1"/>
              <a:t>Aholdengouveia</a:t>
            </a:r>
            <a:r>
              <a:rPr lang="en-US" dirty="0"/>
              <a:t> AT </a:t>
            </a:r>
            <a:r>
              <a:rPr lang="en-US" dirty="0" err="1"/>
              <a:t>necc</a:t>
            </a:r>
            <a:r>
              <a:rPr lang="en-US" dirty="0"/>
              <a:t> DOT mass DOT </a:t>
            </a:r>
            <a:r>
              <a:rPr lang="en-US" dirty="0" err="1"/>
              <a:t>edu</a:t>
            </a:r>
            <a:endParaRPr lang="en-US"/>
          </a:p>
          <a:p>
            <a:r>
              <a:rPr lang="en-US" dirty="0"/>
              <a:t>CAPTCHA before email is given</a:t>
            </a:r>
          </a:p>
          <a:p>
            <a:r>
              <a:rPr lang="en-US" dirty="0"/>
              <a:t>Contact form to request an email rather than posting the email publicly</a:t>
            </a:r>
          </a:p>
          <a:p>
            <a:r>
              <a:rPr lang="en-US" dirty="0"/>
              <a:t>Keep in mind, anything you do that is abnormal can be difficult for accessible websites and software</a:t>
            </a:r>
          </a:p>
          <a:p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02CE1F2-3166-4342-95FB-7453668C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47" y="2821536"/>
            <a:ext cx="2152650" cy="29527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D9FC5C3-3F9E-4C39-A56B-A50F1DFA4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178" y="2436923"/>
            <a:ext cx="2381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4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35D4-3DEB-4BA7-ADDE-BC93D701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0FE4-937D-4D07-9B1F-92BEF232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Naming Policies</a:t>
            </a:r>
          </a:p>
          <a:p>
            <a:pPr lvl="1"/>
            <a:r>
              <a:rPr lang="en-US" dirty="0"/>
              <a:t>Server names such as email03 easy to guess other 2 email servers</a:t>
            </a:r>
          </a:p>
          <a:p>
            <a:r>
              <a:rPr lang="en-US" dirty="0"/>
              <a:t>Email address</a:t>
            </a:r>
          </a:p>
          <a:p>
            <a:pPr lvl="1"/>
            <a:r>
              <a:rPr lang="en-US" dirty="0"/>
              <a:t>Are they posted online?</a:t>
            </a:r>
          </a:p>
          <a:p>
            <a:pPr lvl="1"/>
            <a:r>
              <a:rPr lang="en-US" dirty="0"/>
              <a:t>Do they follow an obvious naming scheme? If yes, do you publish your employee list?</a:t>
            </a:r>
          </a:p>
          <a:p>
            <a:pPr lvl="1"/>
            <a:r>
              <a:rPr lang="en-US" dirty="0"/>
              <a:t>Consider using generic emails CEO@acmecorp.com</a:t>
            </a:r>
          </a:p>
          <a:p>
            <a:r>
              <a:rPr lang="en-US" dirty="0"/>
              <a:t>Job descriptions, do you list the products you use?</a:t>
            </a:r>
          </a:p>
          <a:p>
            <a:pPr lvl="1"/>
            <a:r>
              <a:rPr lang="en-US" dirty="0"/>
              <a:t>Do you list your AV and networking needs in your job postings? If yes it's easy to guess your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1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C797-AEED-4126-ACD5-9949BF21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897D-A4C9-496A-B53F-D49E9D295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5975"/>
            <a:ext cx="4633334" cy="4612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As pairs, discuss 1 more thing to add to how to hide info, hide email addresses, or a trap you think is valuable for a company to have set up. Be ready to share with the class</a:t>
            </a:r>
          </a:p>
        </p:txBody>
      </p:sp>
      <p:pic>
        <p:nvPicPr>
          <p:cNvPr id="4" name="Picture 4" descr="Meme of a cat on an old computer says &amp;#34;Uh oh I been caught phishing the net&amp;#34;">
            <a:extLst>
              <a:ext uri="{FF2B5EF4-FFF2-40B4-BE49-F238E27FC236}">
                <a16:creationId xmlns:a16="http://schemas.microsoft.com/office/drawing/2014/main" id="{B5781F0F-9F67-4693-AD87-D42E90C9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118" y="1796451"/>
            <a:ext cx="5503652" cy="41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E506-1908-4133-9E70-D2650C84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DNS</a:t>
            </a:r>
          </a:p>
        </p:txBody>
      </p:sp>
      <p:pic>
        <p:nvPicPr>
          <p:cNvPr id="4" name="Picture 4" descr="Meme of a cat at a laptop says &amp;#34;No no flush DNS cache here I shows u&amp;#34;">
            <a:extLst>
              <a:ext uri="{FF2B5EF4-FFF2-40B4-BE49-F238E27FC236}">
                <a16:creationId xmlns:a16="http://schemas.microsoft.com/office/drawing/2014/main" id="{24219D6B-67A2-431F-B3CF-C7734A2A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2371712"/>
            <a:ext cx="5451627" cy="35571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5C63-E73F-4590-83E8-12F52203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Split DNS for public and private access</a:t>
            </a:r>
          </a:p>
          <a:p>
            <a:pPr lvl="1"/>
            <a:r>
              <a:rPr lang="en-US" dirty="0"/>
              <a:t>Public should only show public facing servers</a:t>
            </a:r>
          </a:p>
          <a:p>
            <a:pPr lvl="1"/>
            <a:r>
              <a:rPr lang="en-US" dirty="0"/>
              <a:t>Private should show ONLY what's in network</a:t>
            </a:r>
          </a:p>
          <a:p>
            <a:r>
              <a:rPr lang="en-US" dirty="0"/>
              <a:t>Disable Zone transfers</a:t>
            </a:r>
          </a:p>
          <a:p>
            <a:pPr lvl="1"/>
            <a:r>
              <a:rPr lang="en-US" dirty="0"/>
              <a:t>Zone transfer means you replicate the DNS database across a set of DNS servers.  BIG NO </a:t>
            </a:r>
            <a:r>
              <a:rPr lang="en-US" dirty="0" err="1"/>
              <a:t>NO</a:t>
            </a:r>
            <a:r>
              <a:rPr lang="en-US" dirty="0"/>
              <a:t> to allow this</a:t>
            </a:r>
          </a:p>
        </p:txBody>
      </p:sp>
    </p:spTree>
    <p:extLst>
      <p:ext uri="{BB962C8B-B14F-4D97-AF65-F5344CB8AC3E}">
        <p14:creationId xmlns:p14="http://schemas.microsoft.com/office/powerpoint/2010/main" val="91385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1386-57BD-48FC-8B53-4BE65083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39AE-0F75-4223-B647-3D9163AF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Social engineering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Do you have training to prevent social engineering?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Are your employees aware this is a concern?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Role Play to show what it looks like and how to prevent it</a:t>
            </a:r>
          </a:p>
          <a:p>
            <a:pPr>
              <a:lnSpc>
                <a:spcPct val="90000"/>
              </a:lnSpc>
            </a:pPr>
            <a:r>
              <a:rPr lang="en-US" sz="1700"/>
              <a:t>Security procedures and policies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Are you employees aware of the policies?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Are they following the policies?</a:t>
            </a:r>
          </a:p>
          <a:p>
            <a:pPr lvl="2">
              <a:lnSpc>
                <a:spcPct val="90000"/>
              </a:lnSpc>
            </a:pPr>
            <a:r>
              <a:rPr lang="en-US" sz="1700"/>
              <a:t>If they aren't, why not? Is it a you problem? Or a them problem?</a:t>
            </a:r>
          </a:p>
        </p:txBody>
      </p:sp>
      <p:pic>
        <p:nvPicPr>
          <p:cNvPr id="4" name="Picture 4" descr="meme of a storm trooper looking sad says &amp;#34;Social engineering, those were the droids I was looking for&amp;#34;">
            <a:extLst>
              <a:ext uri="{FF2B5EF4-FFF2-40B4-BE49-F238E27FC236}">
                <a16:creationId xmlns:a16="http://schemas.microsoft.com/office/drawing/2014/main" id="{9A6CC1E5-D9D8-478E-AC5D-8DAF7894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757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D6EC-CC45-4D5B-AC9A-592D6605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People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4D23-CF83-4EB9-BB6D-8A2C5630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As a company you shouldn’t use PII as authentication 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Mother's maiden name isn't good proof you are you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Mission critical systems should have extra layers of protection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Think about doing air locked systems for the most sensitive of data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Do you educate your employees on what is public about them regularly? 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Do they google themselves? Do you have google alerts set up?</a:t>
            </a:r>
            <a:endParaRPr lang="en-US"/>
          </a:p>
        </p:txBody>
      </p:sp>
      <p:pic>
        <p:nvPicPr>
          <p:cNvPr id="4" name="Picture 4" descr="Meme of a cat in the dark says &amp;#34;Protect you from social engineering attacks? Sure just email me your password.&amp;#34;">
            <a:extLst>
              <a:ext uri="{FF2B5EF4-FFF2-40B4-BE49-F238E27FC236}">
                <a16:creationId xmlns:a16="http://schemas.microsoft.com/office/drawing/2014/main" id="{5290D01D-6634-4CDF-93B5-BD68BBC4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2283506"/>
            <a:ext cx="4008888" cy="3733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442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Week 4 CIS 215</vt:lpstr>
      <vt:lpstr>Detecting Scans</vt:lpstr>
      <vt:lpstr>Examples of traps</vt:lpstr>
      <vt:lpstr>Example: How to hide emails on websites</vt:lpstr>
      <vt:lpstr>Hiding Info</vt:lpstr>
      <vt:lpstr>Activity</vt:lpstr>
      <vt:lpstr>DNS</vt:lpstr>
      <vt:lpstr>People</vt:lpstr>
      <vt:lpstr>People cont.</vt:lpstr>
      <vt:lpstr>DEMO let's use SET to spoof a website</vt:lpstr>
      <vt:lpstr>In depth: Phishing/Vishing/smishing Training</vt:lpstr>
      <vt:lpstr>Phishing/smshing examples</vt:lpstr>
      <vt:lpstr>Reduce your Digital footprint tips</vt:lpstr>
      <vt:lpstr>Activity</vt:lpstr>
      <vt:lpstr>System Hardening</vt:lpstr>
      <vt:lpstr>Firewalls, routing and Layers</vt:lpstr>
      <vt:lpstr>Policies and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CIS 153</dc:title>
  <dc:creator/>
  <cp:lastModifiedBy/>
  <cp:revision>575</cp:revision>
  <dcterms:created xsi:type="dcterms:W3CDTF">2012-07-27T01:16:44Z</dcterms:created>
  <dcterms:modified xsi:type="dcterms:W3CDTF">2022-05-27T14:28:41Z</dcterms:modified>
</cp:coreProperties>
</file>