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64" r:id="rId5"/>
    <p:sldId id="265" r:id="rId6"/>
    <p:sldId id="266" r:id="rId7"/>
    <p:sldId id="259" r:id="rId8"/>
    <p:sldId id="267" r:id="rId9"/>
    <p:sldId id="261" r:id="rId10"/>
    <p:sldId id="260"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544E603-42AC-434F-9A87-9106CBF7890F}" v="2350" dt="2024-10-24T15:14:55.617"/>
    <p1510:client id="{6B4B1D76-C5A7-44D4-B079-BD9181DF735F}" v="3024" dt="2024-10-23T22:00:08.843"/>
    <p1510:client id="{BA74992C-E2A1-4BA7-A2D1-D545533C3D7C}" v="75" dt="2024-10-25T15:00:57.36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8087467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5829993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03103102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extLst>
      <p:ext uri="{BB962C8B-B14F-4D97-AF65-F5344CB8AC3E}">
        <p14:creationId xmlns:p14="http://schemas.microsoft.com/office/powerpoint/2010/main" val="11801731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42862508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5714876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85081947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202837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689462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4951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10/25/2024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1207061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3611890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10/25/2024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280712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8873414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5441245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10/25/2024</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20850843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10/25/2024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extLst>
      <p:ext uri="{BB962C8B-B14F-4D97-AF65-F5344CB8AC3E}">
        <p14:creationId xmlns:p14="http://schemas.microsoft.com/office/powerpoint/2010/main" val="812654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10/25/2024</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extLst>
      <p:ext uri="{BB962C8B-B14F-4D97-AF65-F5344CB8AC3E}">
        <p14:creationId xmlns:p14="http://schemas.microsoft.com/office/powerpoint/2010/main" val="3295826618"/>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www.kaggle.com/learn/intro-to-machine-learning" TargetMode="External"/><Relationship Id="rId2" Type="http://schemas.openxmlformats.org/officeDocument/2006/relationships/hyperlink" Target="https://ai.google.dev/gemma/docs/lora_tuning" TargetMode="External"/><Relationship Id="rId1" Type="http://schemas.openxmlformats.org/officeDocument/2006/relationships/slideLayout" Target="../slideLayouts/slideLayout2.xml"/><Relationship Id="rId5" Type="http://schemas.openxmlformats.org/officeDocument/2006/relationships/image" Target="../media/image14.jpeg"/><Relationship Id="rId4" Type="http://schemas.openxmlformats.org/officeDocument/2006/relationships/hyperlink" Target="https://github.com/SkalskiP/courses" TargetMode="Externa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a:t>Week 10</a:t>
            </a:r>
          </a:p>
        </p:txBody>
      </p:sp>
      <p:sp>
        <p:nvSpPr>
          <p:cNvPr id="3" name="Subtitle 2"/>
          <p:cNvSpPr>
            <a:spLocks noGrp="1"/>
          </p:cNvSpPr>
          <p:nvPr>
            <p:ph type="subTitle" idx="1"/>
          </p:nvPr>
        </p:nvSpPr>
        <p:spPr/>
        <p:txBody>
          <a:bodyPr/>
          <a:lstStyle/>
          <a:p>
            <a:r>
              <a:rPr lang="en-US"/>
              <a:t>Big data</a:t>
            </a:r>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D5F261-E7F0-8E8A-F07D-BC40C1EE8AF8}"/>
              </a:ext>
            </a:extLst>
          </p:cNvPr>
          <p:cNvSpPr>
            <a:spLocks noGrp="1"/>
          </p:cNvSpPr>
          <p:nvPr>
            <p:ph type="title"/>
          </p:nvPr>
        </p:nvSpPr>
        <p:spPr/>
        <p:txBody>
          <a:bodyPr/>
          <a:lstStyle/>
          <a:p>
            <a:r>
              <a:rPr lang="en-US"/>
              <a:t>How AI/ML can be used in databases</a:t>
            </a:r>
          </a:p>
        </p:txBody>
      </p:sp>
      <p:sp>
        <p:nvSpPr>
          <p:cNvPr id="3" name="Content Placeholder 2">
            <a:extLst>
              <a:ext uri="{FF2B5EF4-FFF2-40B4-BE49-F238E27FC236}">
                <a16:creationId xmlns:a16="http://schemas.microsoft.com/office/drawing/2014/main" id="{3B7AF6E8-12E1-8065-788A-B2A10F74A76D}"/>
              </a:ext>
            </a:extLst>
          </p:cNvPr>
          <p:cNvSpPr>
            <a:spLocks noGrp="1"/>
          </p:cNvSpPr>
          <p:nvPr>
            <p:ph idx="1"/>
          </p:nvPr>
        </p:nvSpPr>
        <p:spPr/>
        <p:txBody>
          <a:bodyPr vert="horz" lIns="91440" tIns="45720" rIns="91440" bIns="45720" rtlCol="0" anchor="t">
            <a:normAutofit lnSpcReduction="10000"/>
          </a:bodyPr>
          <a:lstStyle/>
          <a:p>
            <a:r>
              <a:rPr lang="en-US" dirty="0"/>
              <a:t>AI can be used for some forms of analysis</a:t>
            </a:r>
          </a:p>
          <a:p>
            <a:pPr lvl="1">
              <a:buClr>
                <a:srgbClr val="8AD0D6"/>
              </a:buClr>
              <a:buFont typeface="Courier New" charset="2"/>
              <a:buChar char="o"/>
            </a:pPr>
            <a:r>
              <a:rPr lang="en-US" dirty="0"/>
              <a:t>Examples include finding patterns or relationships that aren't obvious to humans.  Such as hidden trends or potential correlations between data</a:t>
            </a:r>
          </a:p>
          <a:p>
            <a:pPr>
              <a:buClr>
                <a:srgbClr val="8AD0D6"/>
              </a:buClr>
            </a:pPr>
            <a:r>
              <a:rPr lang="en-US" dirty="0"/>
              <a:t>AI databases  can store data as mathematical vectors instead of traditional data storage ideas</a:t>
            </a:r>
          </a:p>
          <a:p>
            <a:pPr lvl="1">
              <a:buClr>
                <a:srgbClr val="8AD0D6"/>
              </a:buClr>
              <a:buFont typeface="Courier New" charset="2"/>
              <a:buChar char="o"/>
            </a:pPr>
            <a:r>
              <a:rPr lang="en-US" dirty="0"/>
              <a:t>Mathematical vectors are a way to represent the data abstractly, the data can be generated by ML</a:t>
            </a:r>
          </a:p>
          <a:p>
            <a:pPr lvl="1">
              <a:buClr>
                <a:srgbClr val="8AD0D6"/>
              </a:buClr>
              <a:buFont typeface="Courier New" charset="2"/>
              <a:buChar char="o"/>
            </a:pPr>
            <a:r>
              <a:rPr lang="en-US" dirty="0"/>
              <a:t>AI databases can scale vertically or horizontally</a:t>
            </a:r>
          </a:p>
          <a:p>
            <a:pPr lvl="1">
              <a:buClr>
                <a:srgbClr val="8AD0D6"/>
              </a:buClr>
              <a:buFont typeface="Courier New" charset="2"/>
              <a:buChar char="o"/>
            </a:pPr>
            <a:r>
              <a:rPr lang="en-US" dirty="0"/>
              <a:t>AI databases can also support natural language processing</a:t>
            </a:r>
          </a:p>
          <a:p>
            <a:pPr lvl="1">
              <a:buClr>
                <a:srgbClr val="8AD0D6"/>
              </a:buClr>
              <a:buFont typeface="Courier New" charset="2"/>
              <a:buChar char="o"/>
            </a:pPr>
            <a:r>
              <a:rPr lang="en-US" dirty="0"/>
              <a:t>Can be SQL or NoSQL style database</a:t>
            </a:r>
          </a:p>
          <a:p>
            <a:pPr>
              <a:buClr>
                <a:srgbClr val="8AD0D6"/>
              </a:buClr>
            </a:pPr>
            <a:r>
              <a:rPr lang="en-US" dirty="0"/>
              <a:t>AI databases can also have predictive capabilities, so they can apply ML for trying to predict future trends</a:t>
            </a:r>
          </a:p>
        </p:txBody>
      </p:sp>
    </p:spTree>
    <p:extLst>
      <p:ext uri="{BB962C8B-B14F-4D97-AF65-F5344CB8AC3E}">
        <p14:creationId xmlns:p14="http://schemas.microsoft.com/office/powerpoint/2010/main" val="37390420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73256-9692-E9E6-49F0-D24F96B26FBC}"/>
              </a:ext>
            </a:extLst>
          </p:cNvPr>
          <p:cNvSpPr>
            <a:spLocks noGrp="1"/>
          </p:cNvSpPr>
          <p:nvPr>
            <p:ph type="title"/>
          </p:nvPr>
        </p:nvSpPr>
        <p:spPr/>
        <p:txBody>
          <a:bodyPr/>
          <a:lstStyle/>
          <a:p>
            <a:r>
              <a:rPr lang="en-US"/>
              <a:t>Some examples of AI/ML in use right now</a:t>
            </a:r>
          </a:p>
        </p:txBody>
      </p:sp>
      <p:sp>
        <p:nvSpPr>
          <p:cNvPr id="3" name="Content Placeholder 2">
            <a:extLst>
              <a:ext uri="{FF2B5EF4-FFF2-40B4-BE49-F238E27FC236}">
                <a16:creationId xmlns:a16="http://schemas.microsoft.com/office/drawing/2014/main" id="{6BCB5A7D-C996-BA2C-B2DF-CF685283D6D4}"/>
              </a:ext>
            </a:extLst>
          </p:cNvPr>
          <p:cNvSpPr>
            <a:spLocks noGrp="1"/>
          </p:cNvSpPr>
          <p:nvPr>
            <p:ph idx="1"/>
          </p:nvPr>
        </p:nvSpPr>
        <p:spPr>
          <a:xfrm>
            <a:off x="1103312" y="1904477"/>
            <a:ext cx="7283996" cy="4343922"/>
          </a:xfrm>
        </p:spPr>
        <p:txBody>
          <a:bodyPr vert="horz" lIns="91440" tIns="45720" rIns="91440" bIns="45720" rtlCol="0" anchor="t">
            <a:normAutofit fontScale="92500" lnSpcReduction="10000"/>
          </a:bodyPr>
          <a:lstStyle/>
          <a:p>
            <a:r>
              <a:rPr lang="en-US" dirty="0"/>
              <a:t>Healthcare – Dandelion Health is saying they are using an AI database for GLP-1 drugs, insights into where to move the research and feedback for the sponsors of the trials</a:t>
            </a:r>
          </a:p>
          <a:p>
            <a:pPr>
              <a:buClr>
                <a:srgbClr val="8AD0D6"/>
              </a:buClr>
            </a:pPr>
            <a:r>
              <a:rPr lang="en-US" dirty="0"/>
              <a:t>Using chat bots to write SQL queries, or make the queries more efficient</a:t>
            </a:r>
          </a:p>
          <a:p>
            <a:pPr>
              <a:buClr>
                <a:srgbClr val="8AD0D6"/>
              </a:buClr>
            </a:pPr>
            <a:r>
              <a:rPr lang="en-US" dirty="0"/>
              <a:t>The US armed forces are said to be using AI for data management and decision making.  Can also be used for things like logistics and predicting </a:t>
            </a:r>
            <a:r>
              <a:rPr lang="en-US" dirty="0">
                <a:ea typeface="+mj-lt"/>
                <a:cs typeface="+mj-lt"/>
              </a:rPr>
              <a:t>maintenance</a:t>
            </a:r>
          </a:p>
          <a:p>
            <a:pPr>
              <a:buClr>
                <a:srgbClr val="8AD0D6"/>
              </a:buClr>
            </a:pPr>
            <a:r>
              <a:rPr lang="en-US" dirty="0"/>
              <a:t>A lot of major companies are incorporating AI into their databases</a:t>
            </a:r>
          </a:p>
          <a:p>
            <a:pPr lvl="1">
              <a:buClr>
                <a:srgbClr val="8AD0D6"/>
              </a:buClr>
              <a:buFont typeface="Courier New" charset="2"/>
              <a:buChar char="o"/>
            </a:pPr>
            <a:r>
              <a:rPr lang="en-US" dirty="0"/>
              <a:t>Microsoft is doing it to have structured data and generative AI brough t together</a:t>
            </a:r>
          </a:p>
          <a:p>
            <a:pPr lvl="1">
              <a:buClr>
                <a:srgbClr val="8AD0D6"/>
              </a:buClr>
              <a:buFont typeface="Courier New" charset="2"/>
              <a:buChar char="o"/>
            </a:pPr>
            <a:r>
              <a:rPr lang="en-US" dirty="0"/>
              <a:t>Oracle is doing it to try things like "no-code" interfaces and have natural language processing to answer questions</a:t>
            </a:r>
          </a:p>
        </p:txBody>
      </p:sp>
      <p:pic>
        <p:nvPicPr>
          <p:cNvPr id="4" name="Picture 3" descr="Cartoon of a person sitting at a desk with a computer and a person in a suit. Person 1 says &quot;are you concerned about the increase in artificial intelligence&quot; Person 2 says &quot;No, but I'm concerned about the decrease in real intelligence&quot;">
            <a:extLst>
              <a:ext uri="{FF2B5EF4-FFF2-40B4-BE49-F238E27FC236}">
                <a16:creationId xmlns:a16="http://schemas.microsoft.com/office/drawing/2014/main" id="{5C803CF8-FB01-FA97-6730-08297BC8DBFA}"/>
              </a:ext>
            </a:extLst>
          </p:cNvPr>
          <p:cNvPicPr>
            <a:picLocks noChangeAspect="1"/>
          </p:cNvPicPr>
          <p:nvPr/>
        </p:nvPicPr>
        <p:blipFill>
          <a:blip r:embed="rId2"/>
          <a:stretch>
            <a:fillRect/>
          </a:stretch>
        </p:blipFill>
        <p:spPr>
          <a:xfrm>
            <a:off x="8396782" y="1715428"/>
            <a:ext cx="3552825" cy="4238625"/>
          </a:xfrm>
          <a:prstGeom prst="rect">
            <a:avLst/>
          </a:prstGeom>
        </p:spPr>
      </p:pic>
      <p:sp>
        <p:nvSpPr>
          <p:cNvPr id="5" name="TextBox 4">
            <a:extLst>
              <a:ext uri="{FF2B5EF4-FFF2-40B4-BE49-F238E27FC236}">
                <a16:creationId xmlns:a16="http://schemas.microsoft.com/office/drawing/2014/main" id="{4931CF3F-11D2-2CD0-4A5F-031A9C098AEB}"/>
              </a:ext>
            </a:extLst>
          </p:cNvPr>
          <p:cNvSpPr txBox="1"/>
          <p:nvPr/>
        </p:nvSpPr>
        <p:spPr>
          <a:xfrm>
            <a:off x="8372104" y="5957454"/>
            <a:ext cx="3819896" cy="646331"/>
          </a:xfrm>
          <a:prstGeom prst="rect">
            <a:avLst/>
          </a:prstGeom>
          <a:noFill/>
        </p:spPr>
        <p:txBody>
          <a:bodyPr rot="0" spcFirstLastPara="0" vert="horz" wrap="square" lIns="91440" tIns="45720" rIns="91440" bIns="45720" numCol="1" spcCol="0" rtlCol="0" fromWordArt="0" anchor="t" anchorCtr="0" forceAA="0" compatLnSpc="1">
            <a:prstTxWarp prst="textNoShape">
              <a:avLst/>
            </a:prstTxWarp>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dirty="0">
                <a:ea typeface="+mn-lt"/>
                <a:cs typeface="+mn-lt"/>
              </a:rPr>
              <a:t>https://www.coffeewithshiva.com/ai-ml-funny-memes/</a:t>
            </a:r>
            <a:endParaRPr lang="en-US" dirty="0"/>
          </a:p>
        </p:txBody>
      </p:sp>
    </p:spTree>
    <p:extLst>
      <p:ext uri="{BB962C8B-B14F-4D97-AF65-F5344CB8AC3E}">
        <p14:creationId xmlns:p14="http://schemas.microsoft.com/office/powerpoint/2010/main" val="13697565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B9A44A-4952-B39B-F16D-8831F2F66E3E}"/>
              </a:ext>
            </a:extLst>
          </p:cNvPr>
          <p:cNvSpPr>
            <a:spLocks noGrp="1"/>
          </p:cNvSpPr>
          <p:nvPr>
            <p:ph type="title"/>
          </p:nvPr>
        </p:nvSpPr>
        <p:spPr/>
        <p:txBody>
          <a:bodyPr/>
          <a:lstStyle/>
          <a:p>
            <a:r>
              <a:rPr lang="en-US"/>
              <a:t>Some resources for learning more about AI/ML</a:t>
            </a:r>
          </a:p>
        </p:txBody>
      </p:sp>
      <p:sp>
        <p:nvSpPr>
          <p:cNvPr id="3" name="Content Placeholder 2">
            <a:extLst>
              <a:ext uri="{FF2B5EF4-FFF2-40B4-BE49-F238E27FC236}">
                <a16:creationId xmlns:a16="http://schemas.microsoft.com/office/drawing/2014/main" id="{0EFD6693-A72A-772A-580A-7D5FB4BA0060}"/>
              </a:ext>
            </a:extLst>
          </p:cNvPr>
          <p:cNvSpPr>
            <a:spLocks noGrp="1"/>
          </p:cNvSpPr>
          <p:nvPr>
            <p:ph idx="1"/>
          </p:nvPr>
        </p:nvSpPr>
        <p:spPr>
          <a:xfrm>
            <a:off x="5596262" y="2039803"/>
            <a:ext cx="5265072" cy="3862232"/>
          </a:xfrm>
        </p:spPr>
        <p:txBody>
          <a:bodyPr vert="horz" lIns="91440" tIns="45720" rIns="91440" bIns="45720" rtlCol="0" anchor="t">
            <a:normAutofit/>
          </a:bodyPr>
          <a:lstStyle/>
          <a:p>
            <a:r>
              <a:rPr lang="en-US"/>
              <a:t>Google AI </a:t>
            </a:r>
            <a:r>
              <a:rPr lang="en-US" dirty="0">
                <a:ea typeface="+mj-lt"/>
                <a:cs typeface="+mj-lt"/>
                <a:hlinkClick r:id="rId2"/>
              </a:rPr>
              <a:t>https://ai.google.dev/gemma/docs/lora_tuning</a:t>
            </a:r>
            <a:r>
              <a:rPr lang="en-US" dirty="0">
                <a:ea typeface="+mj-lt"/>
                <a:cs typeface="+mj-lt"/>
              </a:rPr>
              <a:t> </a:t>
            </a:r>
          </a:p>
          <a:p>
            <a:pPr>
              <a:buClr>
                <a:srgbClr val="8AD0D6"/>
              </a:buClr>
            </a:pPr>
            <a:r>
              <a:rPr lang="en-US" dirty="0"/>
              <a:t>Kaggle has several courses on ML </a:t>
            </a:r>
            <a:r>
              <a:rPr lang="en-US" dirty="0">
                <a:ea typeface="+mj-lt"/>
                <a:cs typeface="+mj-lt"/>
                <a:hlinkClick r:id="rId3"/>
              </a:rPr>
              <a:t>https://www.kaggle.com/learn/intro-to-machine-learning</a:t>
            </a:r>
            <a:r>
              <a:rPr lang="en-US" dirty="0">
                <a:ea typeface="+mj-lt"/>
                <a:cs typeface="+mj-lt"/>
              </a:rPr>
              <a:t> </a:t>
            </a:r>
          </a:p>
          <a:p>
            <a:pPr>
              <a:buClr>
                <a:srgbClr val="8AD0D6"/>
              </a:buClr>
            </a:pPr>
            <a:r>
              <a:rPr lang="en-US" dirty="0"/>
              <a:t>GitHub repo of AI courses of different types and different levels of skills </a:t>
            </a:r>
            <a:r>
              <a:rPr lang="en-US" dirty="0">
                <a:ea typeface="+mj-lt"/>
                <a:cs typeface="+mj-lt"/>
                <a:hlinkClick r:id="rId4"/>
              </a:rPr>
              <a:t>https://github.com/SkalskiP/courses</a:t>
            </a:r>
            <a:r>
              <a:rPr lang="en-US" dirty="0">
                <a:ea typeface="+mj-lt"/>
                <a:cs typeface="+mj-lt"/>
              </a:rPr>
              <a:t> </a:t>
            </a:r>
          </a:p>
        </p:txBody>
      </p:sp>
      <p:pic>
        <p:nvPicPr>
          <p:cNvPr id="6" name="Picture 5" descr="11 Machine Learning Memes ideas | machine learning, memes, data science">
            <a:extLst>
              <a:ext uri="{FF2B5EF4-FFF2-40B4-BE49-F238E27FC236}">
                <a16:creationId xmlns:a16="http://schemas.microsoft.com/office/drawing/2014/main" id="{421C78C4-0946-121D-4429-5A4E4CE6F251}"/>
              </a:ext>
            </a:extLst>
          </p:cNvPr>
          <p:cNvPicPr>
            <a:picLocks noChangeAspect="1"/>
          </p:cNvPicPr>
          <p:nvPr/>
        </p:nvPicPr>
        <p:blipFill>
          <a:blip r:embed="rId5"/>
          <a:stretch>
            <a:fillRect/>
          </a:stretch>
        </p:blipFill>
        <p:spPr>
          <a:xfrm>
            <a:off x="508659" y="2024248"/>
            <a:ext cx="5078680" cy="3878282"/>
          </a:xfrm>
          <a:prstGeom prst="rect">
            <a:avLst/>
          </a:prstGeom>
        </p:spPr>
      </p:pic>
    </p:spTree>
    <p:extLst>
      <p:ext uri="{BB962C8B-B14F-4D97-AF65-F5344CB8AC3E}">
        <p14:creationId xmlns:p14="http://schemas.microsoft.com/office/powerpoint/2010/main" val="40797493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2198CF-9D43-7CFE-21F8-41A388F3B137}"/>
              </a:ext>
            </a:extLst>
          </p:cNvPr>
          <p:cNvSpPr>
            <a:spLocks noGrp="1"/>
          </p:cNvSpPr>
          <p:nvPr>
            <p:ph type="title"/>
          </p:nvPr>
        </p:nvSpPr>
        <p:spPr/>
        <p:txBody>
          <a:bodyPr/>
          <a:lstStyle/>
          <a:p>
            <a:r>
              <a:rPr lang="en-US" dirty="0"/>
              <a:t>What is considered big data?</a:t>
            </a:r>
            <a:endParaRPr lang="en-US" dirty="0">
              <a:solidFill>
                <a:srgbClr val="000000"/>
              </a:solidFill>
            </a:endParaRPr>
          </a:p>
          <a:p>
            <a:endParaRPr lang="en-US" dirty="0"/>
          </a:p>
        </p:txBody>
      </p:sp>
      <p:sp>
        <p:nvSpPr>
          <p:cNvPr id="3" name="Content Placeholder 2">
            <a:extLst>
              <a:ext uri="{FF2B5EF4-FFF2-40B4-BE49-F238E27FC236}">
                <a16:creationId xmlns:a16="http://schemas.microsoft.com/office/drawing/2014/main" id="{185C05AB-31FA-DB50-D073-3269B69C9352}"/>
              </a:ext>
            </a:extLst>
          </p:cNvPr>
          <p:cNvSpPr>
            <a:spLocks noGrp="1"/>
          </p:cNvSpPr>
          <p:nvPr>
            <p:ph idx="1"/>
          </p:nvPr>
        </p:nvSpPr>
        <p:spPr>
          <a:xfrm>
            <a:off x="1103312" y="1874178"/>
            <a:ext cx="6858097" cy="4374221"/>
          </a:xfrm>
        </p:spPr>
        <p:txBody>
          <a:bodyPr vert="horz" lIns="91440" tIns="45720" rIns="91440" bIns="45720" rtlCol="0" anchor="t">
            <a:normAutofit fontScale="92500" lnSpcReduction="10000"/>
          </a:bodyPr>
          <a:lstStyle/>
          <a:p>
            <a:r>
              <a:rPr lang="en-US" dirty="0"/>
              <a:t>Big data is usually identified by the "3 Vs of Big Data"</a:t>
            </a:r>
          </a:p>
          <a:p>
            <a:pPr>
              <a:buClr>
                <a:srgbClr val="8AD0D6"/>
              </a:buClr>
            </a:pPr>
            <a:r>
              <a:rPr lang="en-US" dirty="0"/>
              <a:t>Volume – Very literally how much data, lots of data from lots of sources</a:t>
            </a:r>
          </a:p>
          <a:p>
            <a:pPr>
              <a:buClr>
                <a:srgbClr val="8AD0D6"/>
              </a:buClr>
            </a:pPr>
            <a:r>
              <a:rPr lang="en-US" dirty="0"/>
              <a:t>Velocity – How fast the data is generated, how quickly it's being produced is another hallmark of "big data"</a:t>
            </a:r>
          </a:p>
          <a:p>
            <a:pPr>
              <a:buClr>
                <a:srgbClr val="8AD0D6"/>
              </a:buClr>
            </a:pPr>
            <a:r>
              <a:rPr lang="en-US" dirty="0"/>
              <a:t>Variety – The different kinds of data, big data means it's going to be a lot of different types of data from structured to unstructured, such as IoT device metrics with locations, devices and readings</a:t>
            </a:r>
          </a:p>
          <a:p>
            <a:pPr>
              <a:buClr>
                <a:srgbClr val="8AD0D6"/>
              </a:buClr>
            </a:pPr>
            <a:r>
              <a:rPr lang="en-US" dirty="0"/>
              <a:t>Veracity (how trustworthy the data is), variability (the meaning of the data can change) and value (is this actually useful to me) are also commonly talked about with big data</a:t>
            </a:r>
          </a:p>
        </p:txBody>
      </p:sp>
      <p:pic>
        <p:nvPicPr>
          <p:cNvPr id="5" name="Picture 4" descr="star trek data Memes says &quot;get ready for a lot of data&quot;">
            <a:extLst>
              <a:ext uri="{FF2B5EF4-FFF2-40B4-BE49-F238E27FC236}">
                <a16:creationId xmlns:a16="http://schemas.microsoft.com/office/drawing/2014/main" id="{5AECCA06-3489-C3F3-A78F-A6DA5432C9E9}"/>
              </a:ext>
            </a:extLst>
          </p:cNvPr>
          <p:cNvPicPr>
            <a:picLocks noChangeAspect="1"/>
          </p:cNvPicPr>
          <p:nvPr/>
        </p:nvPicPr>
        <p:blipFill>
          <a:blip r:embed="rId2"/>
          <a:stretch>
            <a:fillRect/>
          </a:stretch>
        </p:blipFill>
        <p:spPr>
          <a:xfrm>
            <a:off x="8197129" y="2643992"/>
            <a:ext cx="3714626" cy="2836718"/>
          </a:xfrm>
          <a:prstGeom prst="rect">
            <a:avLst/>
          </a:prstGeom>
        </p:spPr>
      </p:pic>
    </p:spTree>
    <p:extLst>
      <p:ext uri="{BB962C8B-B14F-4D97-AF65-F5344CB8AC3E}">
        <p14:creationId xmlns:p14="http://schemas.microsoft.com/office/powerpoint/2010/main" val="15008901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71B98-3592-1B79-6DDB-5BFA9800CFD4}"/>
              </a:ext>
            </a:extLst>
          </p:cNvPr>
          <p:cNvSpPr>
            <a:spLocks noGrp="1"/>
          </p:cNvSpPr>
          <p:nvPr>
            <p:ph type="title"/>
          </p:nvPr>
        </p:nvSpPr>
        <p:spPr/>
        <p:txBody>
          <a:bodyPr/>
          <a:lstStyle/>
          <a:p>
            <a:r>
              <a:rPr lang="en-US"/>
              <a:t>Why we might be interested in more data</a:t>
            </a:r>
          </a:p>
        </p:txBody>
      </p:sp>
      <p:sp>
        <p:nvSpPr>
          <p:cNvPr id="3" name="Content Placeholder 2">
            <a:extLst>
              <a:ext uri="{FF2B5EF4-FFF2-40B4-BE49-F238E27FC236}">
                <a16:creationId xmlns:a16="http://schemas.microsoft.com/office/drawing/2014/main" id="{D9C9C1AF-CD38-760D-B795-D63238E0B3CE}"/>
              </a:ext>
            </a:extLst>
          </p:cNvPr>
          <p:cNvSpPr>
            <a:spLocks noGrp="1"/>
          </p:cNvSpPr>
          <p:nvPr>
            <p:ph idx="1"/>
          </p:nvPr>
        </p:nvSpPr>
        <p:spPr>
          <a:xfrm>
            <a:off x="4186821" y="2027887"/>
            <a:ext cx="7288071" cy="4240304"/>
          </a:xfrm>
        </p:spPr>
        <p:txBody>
          <a:bodyPr vert="horz" lIns="91440" tIns="45720" rIns="91440" bIns="45720" rtlCol="0" anchor="t">
            <a:normAutofit fontScale="92500" lnSpcReduction="20000"/>
          </a:bodyPr>
          <a:lstStyle/>
          <a:p>
            <a:r>
              <a:rPr lang="en-US" dirty="0"/>
              <a:t>Most companies like making money, traditionally the more customers you have the more you can make, finding new customers, new products, new venture, new ideas, is one way data is being used</a:t>
            </a:r>
          </a:p>
          <a:p>
            <a:pPr>
              <a:buClr>
                <a:srgbClr val="8AD0D6"/>
              </a:buClr>
            </a:pPr>
            <a:r>
              <a:rPr lang="en-US" dirty="0"/>
              <a:t>The more data you have the better you can tailor what you have to the person, for example, if we recommend seeing a big </a:t>
            </a:r>
            <a:r>
              <a:rPr lang="en-US" dirty="0" err="1"/>
              <a:t>sportsball</a:t>
            </a:r>
            <a:r>
              <a:rPr lang="en-US" dirty="0"/>
              <a:t> game to everyone in MA we might spend a bunch on advertising but accidentally send them Yankees wins highlights and then there will be riots in the streets.  Again. </a:t>
            </a:r>
          </a:p>
          <a:p>
            <a:pPr>
              <a:buClr>
                <a:srgbClr val="8AD0D6"/>
              </a:buClr>
            </a:pPr>
            <a:r>
              <a:rPr lang="en-US"/>
              <a:t>Real time analytics needs a lot of data continuously coming in to work, the more data you have the better your analytics can work if it's good data</a:t>
            </a:r>
          </a:p>
          <a:p>
            <a:pPr lvl="1">
              <a:buClr>
                <a:srgbClr val="8AD0D6"/>
              </a:buClr>
              <a:buFont typeface="Courier New" charset="2"/>
              <a:buChar char="o"/>
            </a:pPr>
            <a:r>
              <a:rPr lang="en-US"/>
              <a:t>For example, AI/ML training models that can find breast cancer, it was however originally designed to identify if a photo was a croissant or a bear claw.  No, really.</a:t>
            </a:r>
          </a:p>
        </p:txBody>
      </p:sp>
      <p:pic>
        <p:nvPicPr>
          <p:cNvPr id="4" name="Picture 3" descr="Meme of data from star trek, all the different types of data.  Sensitive, corrupt, new and old.">
            <a:extLst>
              <a:ext uri="{FF2B5EF4-FFF2-40B4-BE49-F238E27FC236}">
                <a16:creationId xmlns:a16="http://schemas.microsoft.com/office/drawing/2014/main" id="{61EDF2C5-7FBF-4F51-EF12-9C450AA2E72F}"/>
              </a:ext>
            </a:extLst>
          </p:cNvPr>
          <p:cNvPicPr>
            <a:picLocks noChangeAspect="1"/>
          </p:cNvPicPr>
          <p:nvPr/>
        </p:nvPicPr>
        <p:blipFill>
          <a:blip r:embed="rId2"/>
          <a:stretch>
            <a:fillRect/>
          </a:stretch>
        </p:blipFill>
        <p:spPr>
          <a:xfrm>
            <a:off x="823077" y="2621177"/>
            <a:ext cx="2994932" cy="3053195"/>
          </a:xfrm>
          <a:prstGeom prst="rect">
            <a:avLst/>
          </a:prstGeom>
        </p:spPr>
      </p:pic>
    </p:spTree>
    <p:extLst>
      <p:ext uri="{BB962C8B-B14F-4D97-AF65-F5344CB8AC3E}">
        <p14:creationId xmlns:p14="http://schemas.microsoft.com/office/powerpoint/2010/main" val="403586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9C17B-7C8A-8CC7-B6DB-4CD09D5B506B}"/>
              </a:ext>
            </a:extLst>
          </p:cNvPr>
          <p:cNvSpPr>
            <a:spLocks noGrp="1"/>
          </p:cNvSpPr>
          <p:nvPr>
            <p:ph type="title"/>
          </p:nvPr>
        </p:nvSpPr>
        <p:spPr/>
        <p:txBody>
          <a:bodyPr/>
          <a:lstStyle/>
          <a:p>
            <a:r>
              <a:rPr lang="en-US"/>
              <a:t>Examples of Big Data right now</a:t>
            </a:r>
          </a:p>
        </p:txBody>
      </p:sp>
      <p:sp>
        <p:nvSpPr>
          <p:cNvPr id="3" name="Content Placeholder 2">
            <a:extLst>
              <a:ext uri="{FF2B5EF4-FFF2-40B4-BE49-F238E27FC236}">
                <a16:creationId xmlns:a16="http://schemas.microsoft.com/office/drawing/2014/main" id="{F2A9650E-1C04-84CC-E113-EEAF431BDC11}"/>
              </a:ext>
            </a:extLst>
          </p:cNvPr>
          <p:cNvSpPr>
            <a:spLocks noGrp="1"/>
          </p:cNvSpPr>
          <p:nvPr>
            <p:ph idx="1"/>
          </p:nvPr>
        </p:nvSpPr>
        <p:spPr>
          <a:xfrm>
            <a:off x="489754" y="1716451"/>
            <a:ext cx="6759503" cy="4383506"/>
          </a:xfrm>
        </p:spPr>
        <p:txBody>
          <a:bodyPr vert="horz" lIns="91440" tIns="45720" rIns="91440" bIns="45720" rtlCol="0" anchor="t">
            <a:normAutofit lnSpcReduction="10000"/>
          </a:bodyPr>
          <a:lstStyle/>
          <a:p>
            <a:pPr>
              <a:buClr>
                <a:srgbClr val="8AD0D6"/>
              </a:buClr>
            </a:pPr>
            <a:r>
              <a:rPr lang="en-US"/>
              <a:t>Anything using Artificial Intelligence and Machine learning models is using big data</a:t>
            </a:r>
          </a:p>
          <a:p>
            <a:pPr>
              <a:buClr>
                <a:srgbClr val="8AD0D6"/>
              </a:buClr>
            </a:pPr>
            <a:r>
              <a:rPr lang="en-US"/>
              <a:t>Search engines use big data to give you the best results</a:t>
            </a:r>
          </a:p>
          <a:p>
            <a:pPr>
              <a:buClr>
                <a:srgbClr val="8AD0D6"/>
              </a:buClr>
            </a:pPr>
            <a:r>
              <a:rPr lang="en-US"/>
              <a:t>Any large streaming platform uses big data to both hold the videos and see analytics so they can do things like make suggestions of what to watch next, produce next or buy next</a:t>
            </a:r>
          </a:p>
          <a:p>
            <a:pPr>
              <a:buClr>
                <a:srgbClr val="8AD0D6"/>
              </a:buClr>
            </a:pPr>
            <a:r>
              <a:rPr lang="en-US"/>
              <a:t>Online advertisements use a surprising amount of data, your phone isn't recording you, but it is doing things like see what other phones you spend time around, their histories and current interests, and places you go</a:t>
            </a:r>
          </a:p>
        </p:txBody>
      </p:sp>
      <p:pic>
        <p:nvPicPr>
          <p:cNvPr id="4" name="Picture 3" descr="Data laughing says &quot;it's not the size of your data that matters, it's how you use it&quot;">
            <a:extLst>
              <a:ext uri="{FF2B5EF4-FFF2-40B4-BE49-F238E27FC236}">
                <a16:creationId xmlns:a16="http://schemas.microsoft.com/office/drawing/2014/main" id="{037E2D9A-D88B-D842-FADC-487332C2BD2A}"/>
              </a:ext>
            </a:extLst>
          </p:cNvPr>
          <p:cNvPicPr>
            <a:picLocks noChangeAspect="1"/>
          </p:cNvPicPr>
          <p:nvPr/>
        </p:nvPicPr>
        <p:blipFill>
          <a:blip r:embed="rId2"/>
          <a:stretch>
            <a:fillRect/>
          </a:stretch>
        </p:blipFill>
        <p:spPr>
          <a:xfrm>
            <a:off x="7403151" y="1975880"/>
            <a:ext cx="4164529" cy="2916135"/>
          </a:xfrm>
          <a:prstGeom prst="rect">
            <a:avLst/>
          </a:prstGeom>
        </p:spPr>
      </p:pic>
    </p:spTree>
    <p:extLst>
      <p:ext uri="{BB962C8B-B14F-4D97-AF65-F5344CB8AC3E}">
        <p14:creationId xmlns:p14="http://schemas.microsoft.com/office/powerpoint/2010/main" val="4025169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0FF4A-E945-C2C4-7AED-82C66DF095FB}"/>
              </a:ext>
            </a:extLst>
          </p:cNvPr>
          <p:cNvSpPr>
            <a:spLocks noGrp="1"/>
          </p:cNvSpPr>
          <p:nvPr>
            <p:ph type="title"/>
          </p:nvPr>
        </p:nvSpPr>
        <p:spPr/>
        <p:txBody>
          <a:bodyPr/>
          <a:lstStyle/>
          <a:p>
            <a:r>
              <a:rPr lang="en-US"/>
              <a:t>Data lakes</a:t>
            </a:r>
          </a:p>
        </p:txBody>
      </p:sp>
      <p:sp>
        <p:nvSpPr>
          <p:cNvPr id="3" name="Content Placeholder 2">
            <a:extLst>
              <a:ext uri="{FF2B5EF4-FFF2-40B4-BE49-F238E27FC236}">
                <a16:creationId xmlns:a16="http://schemas.microsoft.com/office/drawing/2014/main" id="{FF99E380-C103-DEA5-8C86-4A3695ABD4CE}"/>
              </a:ext>
            </a:extLst>
          </p:cNvPr>
          <p:cNvSpPr>
            <a:spLocks noGrp="1"/>
          </p:cNvSpPr>
          <p:nvPr>
            <p:ph idx="1"/>
          </p:nvPr>
        </p:nvSpPr>
        <p:spPr>
          <a:xfrm>
            <a:off x="1103312" y="2013334"/>
            <a:ext cx="6759503" cy="4235065"/>
          </a:xfrm>
        </p:spPr>
        <p:txBody>
          <a:bodyPr vert="horz" lIns="91440" tIns="45720" rIns="91440" bIns="45720" rtlCol="0" anchor="t">
            <a:normAutofit lnSpcReduction="10000"/>
          </a:bodyPr>
          <a:lstStyle/>
          <a:p>
            <a:r>
              <a:rPr lang="en-US" sz="1900"/>
              <a:t>Data lakes – any and all data welcome</a:t>
            </a:r>
          </a:p>
          <a:p>
            <a:pPr lvl="1">
              <a:buClr>
                <a:srgbClr val="8AD0D6"/>
              </a:buClr>
              <a:buFont typeface="Courier New,monospace" charset="2"/>
              <a:buChar char="o"/>
            </a:pPr>
            <a:r>
              <a:rPr lang="en-US" sz="1700"/>
              <a:t>Example use cases include streaming media and suggestions for what to watch, investment houses watching the market to decide where to invest money, healthcare using past patient data to improve current patient outcomes</a:t>
            </a:r>
          </a:p>
          <a:p>
            <a:pPr>
              <a:buClr>
                <a:srgbClr val="8AD0D6"/>
              </a:buClr>
            </a:pPr>
            <a:r>
              <a:rPr lang="en-US" sz="1900"/>
              <a:t>Data </a:t>
            </a:r>
            <a:r>
              <a:rPr lang="en-US" sz="1900" err="1"/>
              <a:t>lakehouses</a:t>
            </a:r>
            <a:r>
              <a:rPr lang="en-US" sz="1900"/>
              <a:t> are a newer concept where it's a cross between a data lake and a data warehouse, you can analyze unstructured data because the </a:t>
            </a:r>
            <a:r>
              <a:rPr lang="en-US" sz="1900" err="1"/>
              <a:t>lakehouse</a:t>
            </a:r>
            <a:r>
              <a:rPr lang="en-US" sz="1900"/>
              <a:t> automatically structures it. This involves more setup and not everyone wants their structured and unstructured data mixing</a:t>
            </a:r>
          </a:p>
          <a:p>
            <a:pPr>
              <a:buClr>
                <a:srgbClr val="8AD0D6"/>
              </a:buClr>
            </a:pPr>
            <a:r>
              <a:rPr lang="en-US" sz="1900" dirty="0"/>
              <a:t>Commonly used by companies to pull all the data from disparate groups into one place</a:t>
            </a:r>
          </a:p>
          <a:p>
            <a:pPr>
              <a:buClr>
                <a:srgbClr val="8AD0D6"/>
              </a:buClr>
            </a:pPr>
            <a:endParaRPr lang="en-US"/>
          </a:p>
        </p:txBody>
      </p:sp>
      <p:pic>
        <p:nvPicPr>
          <p:cNvPr id="4" name="Picture 3" descr="Data by a lake.">
            <a:extLst>
              <a:ext uri="{FF2B5EF4-FFF2-40B4-BE49-F238E27FC236}">
                <a16:creationId xmlns:a16="http://schemas.microsoft.com/office/drawing/2014/main" id="{153565E5-C45D-CE33-5C0D-CC0767511692}"/>
              </a:ext>
            </a:extLst>
          </p:cNvPr>
          <p:cNvPicPr>
            <a:picLocks noChangeAspect="1"/>
          </p:cNvPicPr>
          <p:nvPr/>
        </p:nvPicPr>
        <p:blipFill>
          <a:blip r:embed="rId2"/>
          <a:stretch>
            <a:fillRect/>
          </a:stretch>
        </p:blipFill>
        <p:spPr>
          <a:xfrm>
            <a:off x="7871855" y="3045587"/>
            <a:ext cx="4058392" cy="1706954"/>
          </a:xfrm>
          <a:prstGeom prst="rect">
            <a:avLst/>
          </a:prstGeom>
        </p:spPr>
      </p:pic>
    </p:spTree>
    <p:extLst>
      <p:ext uri="{BB962C8B-B14F-4D97-AF65-F5344CB8AC3E}">
        <p14:creationId xmlns:p14="http://schemas.microsoft.com/office/powerpoint/2010/main" val="11204221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3E96-E873-C5D8-A323-CB1E6CFEC1DD}"/>
              </a:ext>
            </a:extLst>
          </p:cNvPr>
          <p:cNvSpPr>
            <a:spLocks noGrp="1"/>
          </p:cNvSpPr>
          <p:nvPr>
            <p:ph type="title"/>
          </p:nvPr>
        </p:nvSpPr>
        <p:spPr/>
        <p:txBody>
          <a:bodyPr/>
          <a:lstStyle/>
          <a:p>
            <a:r>
              <a:rPr lang="en-US"/>
              <a:t>Data warehouse</a:t>
            </a:r>
          </a:p>
        </p:txBody>
      </p:sp>
      <p:sp>
        <p:nvSpPr>
          <p:cNvPr id="3" name="Content Placeholder 2">
            <a:extLst>
              <a:ext uri="{FF2B5EF4-FFF2-40B4-BE49-F238E27FC236}">
                <a16:creationId xmlns:a16="http://schemas.microsoft.com/office/drawing/2014/main" id="{894049F0-9230-1B87-7061-1E5180A1DB80}"/>
              </a:ext>
            </a:extLst>
          </p:cNvPr>
          <p:cNvSpPr>
            <a:spLocks noGrp="1"/>
          </p:cNvSpPr>
          <p:nvPr>
            <p:ph idx="1"/>
          </p:nvPr>
        </p:nvSpPr>
        <p:spPr>
          <a:xfrm>
            <a:off x="1103312" y="2112294"/>
            <a:ext cx="5740204" cy="4136105"/>
          </a:xfrm>
        </p:spPr>
        <p:txBody>
          <a:bodyPr vert="horz" lIns="91440" tIns="45720" rIns="91440" bIns="45720" rtlCol="0" anchor="t">
            <a:normAutofit fontScale="92500" lnSpcReduction="20000"/>
          </a:bodyPr>
          <a:lstStyle/>
          <a:p>
            <a:r>
              <a:rPr lang="en-US" dirty="0"/>
              <a:t>Data warehouses – tends to welcome relational data only</a:t>
            </a:r>
          </a:p>
          <a:p>
            <a:pPr lvl="1">
              <a:buClr>
                <a:srgbClr val="8AD0D6"/>
              </a:buClr>
              <a:buFont typeface="Courier New,monospace" charset="2"/>
              <a:buChar char="o"/>
            </a:pPr>
            <a:r>
              <a:rPr lang="en-US" dirty="0"/>
              <a:t>Commonly used for business analytics and data analysts.</a:t>
            </a:r>
          </a:p>
          <a:p>
            <a:pPr lvl="1">
              <a:buClr>
                <a:srgbClr val="8AD0D6"/>
              </a:buClr>
              <a:buFont typeface="Courier New,monospace" charset="2"/>
              <a:buChar char="o"/>
            </a:pPr>
            <a:r>
              <a:rPr lang="en-US" dirty="0"/>
              <a:t>Data warehouses tend to hold a lot of historical data so can be used for data mining and data visualizations and other types of reports</a:t>
            </a:r>
          </a:p>
          <a:p>
            <a:pPr>
              <a:buClr>
                <a:srgbClr val="8AD0D6"/>
              </a:buClr>
            </a:pPr>
            <a:r>
              <a:rPr lang="en-US" dirty="0"/>
              <a:t>Data marts are data warehouses but for specific use cases and teams, think smaller and more focused warehouse. Boutique shopping instead of big box store.</a:t>
            </a:r>
          </a:p>
          <a:p>
            <a:pPr>
              <a:buClr>
                <a:srgbClr val="8AD0D6"/>
              </a:buClr>
            </a:pPr>
            <a:r>
              <a:rPr lang="en-US" dirty="0"/>
              <a:t>Very commonly used, but starting to fall out of corporate fashion because so many people are moving to NoSQL</a:t>
            </a:r>
          </a:p>
        </p:txBody>
      </p:sp>
      <p:pic>
        <p:nvPicPr>
          <p:cNvPr id="4" name="Picture 3" descr="r/programming - Building a data warehouse img of data in a warehouse that says &quot;serious star trek, data warehouse&quot;">
            <a:extLst>
              <a:ext uri="{FF2B5EF4-FFF2-40B4-BE49-F238E27FC236}">
                <a16:creationId xmlns:a16="http://schemas.microsoft.com/office/drawing/2014/main" id="{FA1B7211-0232-2417-07E9-060F9F52CC4C}"/>
              </a:ext>
            </a:extLst>
          </p:cNvPr>
          <p:cNvPicPr>
            <a:picLocks noChangeAspect="1"/>
          </p:cNvPicPr>
          <p:nvPr/>
        </p:nvPicPr>
        <p:blipFill>
          <a:blip r:embed="rId2"/>
          <a:stretch>
            <a:fillRect/>
          </a:stretch>
        </p:blipFill>
        <p:spPr>
          <a:xfrm>
            <a:off x="6852063" y="2766332"/>
            <a:ext cx="4475017" cy="2532660"/>
          </a:xfrm>
          <a:prstGeom prst="rect">
            <a:avLst/>
          </a:prstGeom>
        </p:spPr>
      </p:pic>
    </p:spTree>
    <p:extLst>
      <p:ext uri="{BB962C8B-B14F-4D97-AF65-F5344CB8AC3E}">
        <p14:creationId xmlns:p14="http://schemas.microsoft.com/office/powerpoint/2010/main" val="32510380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882D9-F5CF-0BFF-5E61-D2B1BF206238}"/>
              </a:ext>
            </a:extLst>
          </p:cNvPr>
          <p:cNvSpPr>
            <a:spLocks noGrp="1"/>
          </p:cNvSpPr>
          <p:nvPr>
            <p:ph type="title"/>
          </p:nvPr>
        </p:nvSpPr>
        <p:spPr/>
        <p:txBody>
          <a:bodyPr/>
          <a:lstStyle/>
          <a:p>
            <a:r>
              <a:rPr lang="en-US"/>
              <a:t>What are AI and ML</a:t>
            </a:r>
          </a:p>
        </p:txBody>
      </p:sp>
      <p:sp>
        <p:nvSpPr>
          <p:cNvPr id="3" name="Content Placeholder 2">
            <a:extLst>
              <a:ext uri="{FF2B5EF4-FFF2-40B4-BE49-F238E27FC236}">
                <a16:creationId xmlns:a16="http://schemas.microsoft.com/office/drawing/2014/main" id="{E5C04FAF-E3FD-9941-E3D5-40E2C2C34455}"/>
              </a:ext>
            </a:extLst>
          </p:cNvPr>
          <p:cNvSpPr>
            <a:spLocks noGrp="1"/>
          </p:cNvSpPr>
          <p:nvPr>
            <p:ph idx="1"/>
          </p:nvPr>
        </p:nvSpPr>
        <p:spPr>
          <a:xfrm>
            <a:off x="1103312" y="1915509"/>
            <a:ext cx="6373230" cy="4332890"/>
          </a:xfrm>
        </p:spPr>
        <p:txBody>
          <a:bodyPr vert="horz" lIns="91440" tIns="45720" rIns="91440" bIns="45720" rtlCol="0" anchor="t">
            <a:normAutofit fontScale="92500" lnSpcReduction="20000"/>
          </a:bodyPr>
          <a:lstStyle/>
          <a:p>
            <a:pPr>
              <a:buClr>
                <a:srgbClr val="8AD0D6"/>
              </a:buClr>
            </a:pPr>
            <a:r>
              <a:rPr lang="en-US" dirty="0"/>
              <a:t>Artificial Intelligence (AI)</a:t>
            </a:r>
          </a:p>
          <a:p>
            <a:pPr lvl="1">
              <a:buClr>
                <a:srgbClr val="8AD0D6"/>
              </a:buClr>
              <a:buFont typeface="Courier New" charset="2"/>
              <a:buChar char="o"/>
            </a:pPr>
            <a:r>
              <a:rPr lang="en-US" dirty="0"/>
              <a:t>This is a popular thing right now, with technologies like ChatGPT and other Large Learning Models (LLMs)</a:t>
            </a:r>
          </a:p>
          <a:p>
            <a:pPr lvl="1">
              <a:buClr>
                <a:srgbClr val="8AD0D6"/>
              </a:buClr>
              <a:buFont typeface="Courier New" charset="2"/>
              <a:buChar char="o"/>
            </a:pPr>
            <a:r>
              <a:rPr lang="en-US" dirty="0"/>
              <a:t>AI can be anything that is computers doing things that people can do, but require intelligence from the person</a:t>
            </a:r>
          </a:p>
          <a:p>
            <a:pPr lvl="1">
              <a:buClr>
                <a:srgbClr val="8AD0D6"/>
              </a:buClr>
              <a:buFont typeface="Courier New" charset="2"/>
              <a:buChar char="o"/>
            </a:pPr>
            <a:r>
              <a:rPr lang="en-US" dirty="0"/>
              <a:t>Some common examples are things like facial recognition or other picture recognition, answering questions or even driving cars</a:t>
            </a:r>
          </a:p>
          <a:p>
            <a:pPr>
              <a:buClr>
                <a:srgbClr val="8AD0D6"/>
              </a:buClr>
            </a:pPr>
            <a:r>
              <a:rPr lang="en-US" dirty="0"/>
              <a:t>Machine Learning (ML)</a:t>
            </a:r>
          </a:p>
          <a:p>
            <a:pPr lvl="1">
              <a:buClr>
                <a:srgbClr val="8AD0D6"/>
              </a:buClr>
              <a:buFont typeface="Courier New" charset="2"/>
              <a:buChar char="o"/>
            </a:pPr>
            <a:r>
              <a:rPr lang="en-US" dirty="0"/>
              <a:t>ML is a subset of AI that is supposed to be machines that imitate human behaviors</a:t>
            </a:r>
          </a:p>
          <a:p>
            <a:pPr lvl="1">
              <a:buClr>
                <a:srgbClr val="8AD0D6"/>
              </a:buClr>
              <a:buFont typeface="Courier New" charset="2"/>
              <a:buChar char="o"/>
            </a:pPr>
            <a:r>
              <a:rPr lang="en-US" dirty="0"/>
              <a:t>It can be seen as computers learning without being programmed, but instead use learned behaviors and computer models to do training</a:t>
            </a:r>
          </a:p>
        </p:txBody>
      </p:sp>
      <p:pic>
        <p:nvPicPr>
          <p:cNvPr id="4" name="Picture 3" descr="Person walks up to another person in a mask that says &quot;ML&quot; and person one says, &quot;Hey AI why do you always wear that mask&quot;  Then they pull the mask off and it says &quot;statistics&quot; underneath.  Then person one says &quot;Let's keep this on&quot;">
            <a:extLst>
              <a:ext uri="{FF2B5EF4-FFF2-40B4-BE49-F238E27FC236}">
                <a16:creationId xmlns:a16="http://schemas.microsoft.com/office/drawing/2014/main" id="{50970EB1-23E2-823C-2003-B5EF4CFC60C2}"/>
              </a:ext>
            </a:extLst>
          </p:cNvPr>
          <p:cNvPicPr>
            <a:picLocks noChangeAspect="1"/>
          </p:cNvPicPr>
          <p:nvPr/>
        </p:nvPicPr>
        <p:blipFill>
          <a:blip r:embed="rId2"/>
          <a:stretch>
            <a:fillRect/>
          </a:stretch>
        </p:blipFill>
        <p:spPr>
          <a:xfrm>
            <a:off x="8189343" y="2188953"/>
            <a:ext cx="2743200" cy="3429000"/>
          </a:xfrm>
          <a:prstGeom prst="rect">
            <a:avLst/>
          </a:prstGeom>
        </p:spPr>
      </p:pic>
    </p:spTree>
    <p:extLst>
      <p:ext uri="{BB962C8B-B14F-4D97-AF65-F5344CB8AC3E}">
        <p14:creationId xmlns:p14="http://schemas.microsoft.com/office/powerpoint/2010/main" val="39334653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C34DC9-71B3-4625-F831-DE744436D663}"/>
              </a:ext>
            </a:extLst>
          </p:cNvPr>
          <p:cNvSpPr>
            <a:spLocks noGrp="1"/>
          </p:cNvSpPr>
          <p:nvPr>
            <p:ph type="title"/>
          </p:nvPr>
        </p:nvSpPr>
        <p:spPr/>
        <p:txBody>
          <a:bodyPr/>
          <a:lstStyle/>
          <a:p>
            <a:r>
              <a:rPr lang="en-US" dirty="0"/>
              <a:t>Machine Learning categories</a:t>
            </a:r>
          </a:p>
        </p:txBody>
      </p:sp>
      <p:sp>
        <p:nvSpPr>
          <p:cNvPr id="3" name="Content Placeholder 2">
            <a:extLst>
              <a:ext uri="{FF2B5EF4-FFF2-40B4-BE49-F238E27FC236}">
                <a16:creationId xmlns:a16="http://schemas.microsoft.com/office/drawing/2014/main" id="{16961243-D6B2-EAAA-8FD2-210272D50C67}"/>
              </a:ext>
            </a:extLst>
          </p:cNvPr>
          <p:cNvSpPr>
            <a:spLocks noGrp="1"/>
          </p:cNvSpPr>
          <p:nvPr>
            <p:ph idx="1"/>
          </p:nvPr>
        </p:nvSpPr>
        <p:spPr>
          <a:xfrm>
            <a:off x="4021916" y="1909145"/>
            <a:ext cx="7465674" cy="4267367"/>
          </a:xfrm>
        </p:spPr>
        <p:txBody>
          <a:bodyPr vert="horz" lIns="91440" tIns="45720" rIns="91440" bIns="45720" rtlCol="0" anchor="t">
            <a:normAutofit fontScale="77500" lnSpcReduction="20000"/>
          </a:bodyPr>
          <a:lstStyle/>
          <a:p>
            <a:r>
              <a:rPr lang="en-US" dirty="0"/>
              <a:t>Supervised</a:t>
            </a:r>
          </a:p>
          <a:p>
            <a:pPr lvl="1">
              <a:buClr>
                <a:srgbClr val="8AD0D6"/>
              </a:buClr>
              <a:buFont typeface="Courier New" charset="2"/>
              <a:buChar char="o"/>
            </a:pPr>
            <a:r>
              <a:rPr lang="en-US" dirty="0"/>
              <a:t>Models are trained with labeled </a:t>
            </a:r>
            <a:r>
              <a:rPr lang="en-US"/>
              <a:t>data sets</a:t>
            </a:r>
            <a:endParaRPr lang="en-US" dirty="0"/>
          </a:p>
          <a:p>
            <a:pPr lvl="1">
              <a:buClr>
                <a:srgbClr val="8AD0D6"/>
              </a:buClr>
              <a:buFont typeface="Courier New" charset="2"/>
              <a:buChar char="o"/>
            </a:pPr>
            <a:r>
              <a:rPr lang="en-US" dirty="0"/>
              <a:t>So for this is if you're looking for pictures of cute animals, you would need to have a large data set of pictures, labeled by humans, that are of cute animals.  Once the computer has seen enough of these it should be able to find cute animals on its own</a:t>
            </a:r>
          </a:p>
          <a:p>
            <a:pPr lvl="1">
              <a:buClr>
                <a:srgbClr val="8AD0D6"/>
              </a:buClr>
              <a:buFont typeface="Courier New" charset="2"/>
              <a:buChar char="o"/>
            </a:pPr>
            <a:r>
              <a:rPr lang="en-US" dirty="0"/>
              <a:t>Most popular option right now</a:t>
            </a:r>
          </a:p>
          <a:p>
            <a:pPr>
              <a:buClr>
                <a:srgbClr val="8AD0D6"/>
              </a:buClr>
            </a:pPr>
            <a:r>
              <a:rPr lang="en-US" dirty="0"/>
              <a:t>Unsupervised</a:t>
            </a:r>
          </a:p>
          <a:p>
            <a:pPr lvl="1">
              <a:buClr>
                <a:srgbClr val="8AD0D6"/>
              </a:buClr>
              <a:buFont typeface="Courier New" charset="2"/>
              <a:buChar char="o"/>
            </a:pPr>
            <a:r>
              <a:rPr lang="en-US" dirty="0"/>
              <a:t>This is going to be unlabeled data where the computer is looking for patterns and trends</a:t>
            </a:r>
          </a:p>
          <a:p>
            <a:pPr lvl="1">
              <a:buClr>
                <a:srgbClr val="8AD0D6"/>
              </a:buClr>
              <a:buFont typeface="Courier New" charset="2"/>
              <a:buChar char="o"/>
            </a:pPr>
            <a:r>
              <a:rPr lang="en-US" dirty="0"/>
              <a:t>So instead of looking for cute animals, you'd have the computer look for patterns you didn't expect, like all photos of cute animals are of a specific size, or eye shape or something</a:t>
            </a:r>
          </a:p>
          <a:p>
            <a:pPr>
              <a:buClr>
                <a:srgbClr val="8AD0D6"/>
              </a:buClr>
            </a:pPr>
            <a:r>
              <a:rPr lang="en-US" dirty="0"/>
              <a:t>Reinforcement</a:t>
            </a:r>
          </a:p>
          <a:p>
            <a:pPr lvl="1">
              <a:buClr>
                <a:srgbClr val="8AD0D6"/>
              </a:buClr>
              <a:buFont typeface="Courier New" charset="2"/>
              <a:buChar char="o"/>
            </a:pPr>
            <a:r>
              <a:rPr lang="en-US" dirty="0"/>
              <a:t>Training through trial and error</a:t>
            </a:r>
          </a:p>
          <a:p>
            <a:pPr lvl="1">
              <a:buClr>
                <a:srgbClr val="8AD0D6"/>
              </a:buClr>
              <a:buFont typeface="Courier New" charset="2"/>
              <a:buChar char="o"/>
            </a:pPr>
            <a:r>
              <a:rPr lang="en-US" dirty="0"/>
              <a:t>This is how some people will do self-driving cars or have the computer play games</a:t>
            </a:r>
          </a:p>
        </p:txBody>
      </p:sp>
      <p:pic>
        <p:nvPicPr>
          <p:cNvPr id="4" name="Picture 3" descr="pic of terminator says &quot;AI according to the news&quot; pic of anime person with a butterfly, says &quot;AI in real life&quot; then the person says &quot;Is this pigeon&quot;">
            <a:extLst>
              <a:ext uri="{FF2B5EF4-FFF2-40B4-BE49-F238E27FC236}">
                <a16:creationId xmlns:a16="http://schemas.microsoft.com/office/drawing/2014/main" id="{782CF1C8-7783-B433-243B-6D2A9BEEBA3A}"/>
              </a:ext>
            </a:extLst>
          </p:cNvPr>
          <p:cNvPicPr>
            <a:picLocks noChangeAspect="1"/>
          </p:cNvPicPr>
          <p:nvPr/>
        </p:nvPicPr>
        <p:blipFill>
          <a:blip r:embed="rId2"/>
          <a:stretch>
            <a:fillRect/>
          </a:stretch>
        </p:blipFill>
        <p:spPr>
          <a:xfrm>
            <a:off x="1107282" y="1975449"/>
            <a:ext cx="2443699" cy="4114800"/>
          </a:xfrm>
          <a:prstGeom prst="rect">
            <a:avLst/>
          </a:prstGeom>
        </p:spPr>
      </p:pic>
    </p:spTree>
    <p:extLst>
      <p:ext uri="{BB962C8B-B14F-4D97-AF65-F5344CB8AC3E}">
        <p14:creationId xmlns:p14="http://schemas.microsoft.com/office/powerpoint/2010/main" val="20589943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B06DF-3BB8-F381-F861-E36950933372}"/>
              </a:ext>
            </a:extLst>
          </p:cNvPr>
          <p:cNvSpPr>
            <a:spLocks noGrp="1"/>
          </p:cNvSpPr>
          <p:nvPr>
            <p:ph type="title"/>
          </p:nvPr>
        </p:nvSpPr>
        <p:spPr/>
        <p:txBody>
          <a:bodyPr/>
          <a:lstStyle/>
          <a:p>
            <a:r>
              <a:rPr lang="en-US"/>
              <a:t>Pros and Cons of AI/ML</a:t>
            </a:r>
          </a:p>
        </p:txBody>
      </p:sp>
      <p:sp>
        <p:nvSpPr>
          <p:cNvPr id="4" name="Text Placeholder 3">
            <a:extLst>
              <a:ext uri="{FF2B5EF4-FFF2-40B4-BE49-F238E27FC236}">
                <a16:creationId xmlns:a16="http://schemas.microsoft.com/office/drawing/2014/main" id="{3413CE17-54B0-B404-A0F4-70CF6C88A85E}"/>
              </a:ext>
            </a:extLst>
          </p:cNvPr>
          <p:cNvSpPr>
            <a:spLocks noGrp="1"/>
          </p:cNvSpPr>
          <p:nvPr>
            <p:ph type="body" idx="1"/>
          </p:nvPr>
        </p:nvSpPr>
        <p:spPr/>
        <p:txBody>
          <a:bodyPr/>
          <a:lstStyle/>
          <a:p>
            <a:r>
              <a:rPr lang="en-US" dirty="0"/>
              <a:t>Pros</a:t>
            </a:r>
          </a:p>
        </p:txBody>
      </p:sp>
      <p:sp>
        <p:nvSpPr>
          <p:cNvPr id="3" name="Content Placeholder 2">
            <a:extLst>
              <a:ext uri="{FF2B5EF4-FFF2-40B4-BE49-F238E27FC236}">
                <a16:creationId xmlns:a16="http://schemas.microsoft.com/office/drawing/2014/main" id="{70C30FD0-2CA1-9B56-7582-6884EBDE5A9B}"/>
              </a:ext>
            </a:extLst>
          </p:cNvPr>
          <p:cNvSpPr>
            <a:spLocks noGrp="1"/>
          </p:cNvSpPr>
          <p:nvPr>
            <p:ph sz="half" idx="2"/>
          </p:nvPr>
        </p:nvSpPr>
        <p:spPr/>
        <p:txBody>
          <a:bodyPr vert="horz" lIns="91440" tIns="45720" rIns="91440" bIns="45720" rtlCol="0" anchor="t">
            <a:normAutofit fontScale="92500" lnSpcReduction="20000"/>
          </a:bodyPr>
          <a:lstStyle/>
          <a:p>
            <a:r>
              <a:rPr lang="en-US" dirty="0"/>
              <a:t>Can be used to make choices faster</a:t>
            </a:r>
          </a:p>
          <a:p>
            <a:pPr>
              <a:buClr>
                <a:srgbClr val="8AD0D6"/>
              </a:buClr>
            </a:pPr>
            <a:r>
              <a:rPr lang="en-US" dirty="0"/>
              <a:t>Some people see it as less error prone (not true)</a:t>
            </a:r>
          </a:p>
          <a:p>
            <a:pPr>
              <a:buClr>
                <a:srgbClr val="8AD0D6"/>
              </a:buClr>
            </a:pPr>
            <a:r>
              <a:rPr lang="en-US" dirty="0"/>
              <a:t>Always available</a:t>
            </a:r>
          </a:p>
          <a:p>
            <a:pPr>
              <a:buClr>
                <a:srgbClr val="8AD0D6"/>
              </a:buClr>
            </a:pPr>
            <a:r>
              <a:rPr lang="en-US" dirty="0"/>
              <a:t>Can cost less than other options</a:t>
            </a:r>
          </a:p>
          <a:p>
            <a:pPr>
              <a:buClr>
                <a:srgbClr val="8AD0D6"/>
              </a:buClr>
            </a:pPr>
            <a:r>
              <a:rPr lang="en-US" dirty="0"/>
              <a:t>Good for repetitive work</a:t>
            </a:r>
          </a:p>
          <a:p>
            <a:pPr>
              <a:buClr>
                <a:srgbClr val="8AD0D6"/>
              </a:buClr>
            </a:pPr>
            <a:r>
              <a:rPr lang="en-US" dirty="0"/>
              <a:t>Can be used for real time </a:t>
            </a:r>
            <a:r>
              <a:rPr lang="en-US"/>
              <a:t>analysis</a:t>
            </a:r>
            <a:endParaRPr lang="en-US" dirty="0"/>
          </a:p>
        </p:txBody>
      </p:sp>
      <p:sp>
        <p:nvSpPr>
          <p:cNvPr id="5" name="Text Placeholder 4">
            <a:extLst>
              <a:ext uri="{FF2B5EF4-FFF2-40B4-BE49-F238E27FC236}">
                <a16:creationId xmlns:a16="http://schemas.microsoft.com/office/drawing/2014/main" id="{65287220-47A6-0228-2504-DACAC0B5A203}"/>
              </a:ext>
            </a:extLst>
          </p:cNvPr>
          <p:cNvSpPr>
            <a:spLocks noGrp="1"/>
          </p:cNvSpPr>
          <p:nvPr>
            <p:ph type="body" sz="quarter" idx="3"/>
          </p:nvPr>
        </p:nvSpPr>
        <p:spPr/>
        <p:txBody>
          <a:bodyPr/>
          <a:lstStyle/>
          <a:p>
            <a:r>
              <a:rPr lang="en-US" dirty="0"/>
              <a:t>Cons</a:t>
            </a:r>
          </a:p>
        </p:txBody>
      </p:sp>
      <p:sp>
        <p:nvSpPr>
          <p:cNvPr id="6" name="Content Placeholder 5">
            <a:extLst>
              <a:ext uri="{FF2B5EF4-FFF2-40B4-BE49-F238E27FC236}">
                <a16:creationId xmlns:a16="http://schemas.microsoft.com/office/drawing/2014/main" id="{E9CB6090-F6E7-8D4A-DB10-7681D494B557}"/>
              </a:ext>
            </a:extLst>
          </p:cNvPr>
          <p:cNvSpPr>
            <a:spLocks noGrp="1"/>
          </p:cNvSpPr>
          <p:nvPr>
            <p:ph sz="quarter" idx="4"/>
          </p:nvPr>
        </p:nvSpPr>
        <p:spPr/>
        <p:txBody>
          <a:bodyPr vert="horz" lIns="91440" tIns="45720" rIns="91440" bIns="45720" rtlCol="0" anchor="t">
            <a:normAutofit fontScale="92500" lnSpcReduction="20000"/>
          </a:bodyPr>
          <a:lstStyle/>
          <a:p>
            <a:r>
              <a:rPr lang="en-US" dirty="0"/>
              <a:t>Because it's seen as less error prone people ignore the inherent bias in AI</a:t>
            </a:r>
          </a:p>
          <a:p>
            <a:pPr>
              <a:buClr>
                <a:srgbClr val="8AD0D6"/>
              </a:buClr>
            </a:pPr>
            <a:r>
              <a:rPr lang="en-US" dirty="0"/>
              <a:t>Not able to make exceptions or  choices that were not explicitly programmed</a:t>
            </a:r>
          </a:p>
          <a:p>
            <a:pPr>
              <a:buClr>
                <a:srgbClr val="8AD0D6"/>
              </a:buClr>
            </a:pPr>
            <a:r>
              <a:rPr lang="en-US" dirty="0"/>
              <a:t>Not creative, can  reformat other people's ideas, but doesn't come up with its own</a:t>
            </a:r>
          </a:p>
          <a:p>
            <a:pPr>
              <a:buClr>
                <a:srgbClr val="8AD0D6"/>
              </a:buClr>
            </a:pPr>
            <a:r>
              <a:rPr lang="en-US" dirty="0"/>
              <a:t>Doesn't learn from experience unless you're in actively training it</a:t>
            </a:r>
          </a:p>
          <a:p>
            <a:pPr>
              <a:buClr>
                <a:srgbClr val="8AD0D6"/>
              </a:buClr>
            </a:pPr>
            <a:r>
              <a:rPr lang="en-US" dirty="0"/>
              <a:t>Ethical issues with implementations, bias, data persistence, and ownership of original ideas (AI art is a good example of that)</a:t>
            </a:r>
          </a:p>
        </p:txBody>
      </p:sp>
    </p:spTree>
    <p:extLst>
      <p:ext uri="{BB962C8B-B14F-4D97-AF65-F5344CB8AC3E}">
        <p14:creationId xmlns:p14="http://schemas.microsoft.com/office/powerpoint/2010/main" val="154496990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Ion</vt:lpstr>
      <vt:lpstr>Week 10</vt:lpstr>
      <vt:lpstr>What is considered big data? </vt:lpstr>
      <vt:lpstr>Why we might be interested in more data</vt:lpstr>
      <vt:lpstr>Examples of Big Data right now</vt:lpstr>
      <vt:lpstr>Data lakes</vt:lpstr>
      <vt:lpstr>Data warehouse</vt:lpstr>
      <vt:lpstr>What are AI and ML</vt:lpstr>
      <vt:lpstr>Machine Learning categories</vt:lpstr>
      <vt:lpstr>Pros and Cons of AI/ML</vt:lpstr>
      <vt:lpstr>How AI/ML can be used in databases</vt:lpstr>
      <vt:lpstr>Some examples of AI/ML in use right now</vt:lpstr>
      <vt:lpstr>Some resources for learning more about AI/ML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319</cp:revision>
  <dcterms:created xsi:type="dcterms:W3CDTF">2024-09-27T15:42:52Z</dcterms:created>
  <dcterms:modified xsi:type="dcterms:W3CDTF">2024-10-25T15:15:51Z</dcterms:modified>
</cp:coreProperties>
</file>