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7" r:id="rId4"/>
    <p:sldId id="258" r:id="rId5"/>
    <p:sldId id="259" r:id="rId6"/>
    <p:sldId id="260" r:id="rId7"/>
    <p:sldId id="261" r:id="rId8"/>
    <p:sldId id="264" r:id="rId9"/>
    <p:sldId id="262" r:id="rId10"/>
    <p:sldId id="263"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88B6BB-3BC8-49DF-856E-51E54A93869A}" v="4116" dt="2024-10-23T21:22:36.008"/>
    <p1510:client id="{53F13A65-A3BF-435D-BAEE-1849B364E135}" v="1464" dt="2024-10-22T22:43:03.338"/>
    <p1510:client id="{C32D4AF6-5BE9-44F6-A7DC-66965DA78895}" v="75" dt="2024-10-23T21:44:24.3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0874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82999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31031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1180173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86250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71487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50819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20283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6894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49517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07061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1189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10/23/2024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28071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10/23/2024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87341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44124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8508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12654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10/23/2024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329582661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directual.com/blog/what-is-app-scaling"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Week 9</a:t>
            </a:r>
          </a:p>
        </p:txBody>
      </p:sp>
      <p:sp>
        <p:nvSpPr>
          <p:cNvPr id="3" name="Subtitle 2"/>
          <p:cNvSpPr>
            <a:spLocks noGrp="1"/>
          </p:cNvSpPr>
          <p:nvPr>
            <p:ph type="subTitle" idx="1"/>
          </p:nvPr>
        </p:nvSpPr>
        <p:spPr/>
        <p:txBody>
          <a:bodyPr/>
          <a:lstStyle/>
          <a:p>
            <a:r>
              <a:rPr lang="en-US"/>
              <a:t>Matchmaking a database</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EB5C9-FA42-1173-E2A3-932A4472078C}"/>
              </a:ext>
            </a:extLst>
          </p:cNvPr>
          <p:cNvSpPr>
            <a:spLocks noGrp="1"/>
          </p:cNvSpPr>
          <p:nvPr>
            <p:ph type="title"/>
          </p:nvPr>
        </p:nvSpPr>
        <p:spPr/>
        <p:txBody>
          <a:bodyPr/>
          <a:lstStyle/>
          <a:p>
            <a:r>
              <a:rPr lang="en-US"/>
              <a:t>Evaluation of what to purchase/use</a:t>
            </a:r>
          </a:p>
        </p:txBody>
      </p:sp>
      <p:sp>
        <p:nvSpPr>
          <p:cNvPr id="3" name="Content Placeholder 2">
            <a:extLst>
              <a:ext uri="{FF2B5EF4-FFF2-40B4-BE49-F238E27FC236}">
                <a16:creationId xmlns:a16="http://schemas.microsoft.com/office/drawing/2014/main" id="{2185EB85-1C43-58BE-C05C-1E382160F3CE}"/>
              </a:ext>
            </a:extLst>
          </p:cNvPr>
          <p:cNvSpPr>
            <a:spLocks noGrp="1"/>
          </p:cNvSpPr>
          <p:nvPr>
            <p:ph idx="1"/>
          </p:nvPr>
        </p:nvSpPr>
        <p:spPr/>
        <p:txBody>
          <a:bodyPr vert="horz" lIns="91440" tIns="45720" rIns="91440" bIns="45720" rtlCol="0" anchor="t">
            <a:normAutofit fontScale="85000" lnSpcReduction="10000"/>
          </a:bodyPr>
          <a:lstStyle/>
          <a:p>
            <a:r>
              <a:rPr lang="en-US"/>
              <a:t>First and foremost, what is your budget.  Infrastructure? Maintenance? DBAs?</a:t>
            </a:r>
          </a:p>
          <a:p>
            <a:pPr>
              <a:buClr>
                <a:srgbClr val="8AD0D6"/>
              </a:buClr>
            </a:pPr>
            <a:r>
              <a:rPr lang="en-US"/>
              <a:t>Are you doing this in house or asking a third party to take care of it for you?</a:t>
            </a:r>
          </a:p>
          <a:p>
            <a:pPr>
              <a:buClr>
                <a:srgbClr val="8AD0D6"/>
              </a:buClr>
            </a:pPr>
            <a:r>
              <a:rPr lang="en-US"/>
              <a:t>What skills does your team/company already have and what are they comfortable learning?</a:t>
            </a:r>
          </a:p>
          <a:p>
            <a:pPr>
              <a:buClr>
                <a:srgbClr val="8AD0D6"/>
              </a:buClr>
            </a:pPr>
            <a:r>
              <a:rPr lang="en-US"/>
              <a:t>How quickly do you need this up and running?  Both the "in an ideal world" and the real world options needed</a:t>
            </a:r>
          </a:p>
          <a:p>
            <a:pPr>
              <a:buClr>
                <a:srgbClr val="8AD0D6"/>
              </a:buClr>
            </a:pPr>
            <a:r>
              <a:rPr lang="en-US"/>
              <a:t>Are you looking at "good enough for now options"? And if you need to transfer the database how bad will the transfer be? </a:t>
            </a:r>
          </a:p>
          <a:p>
            <a:pPr lvl="1">
              <a:buClr>
                <a:srgbClr val="8AD0D6"/>
              </a:buClr>
              <a:buFont typeface="Courier New" charset="2"/>
              <a:buChar char="o"/>
            </a:pPr>
            <a:r>
              <a:rPr lang="en-US"/>
              <a:t>How easy is the upgrade? Do you have the people/skills to keep this up to date?</a:t>
            </a:r>
          </a:p>
          <a:p>
            <a:pPr>
              <a:buClr>
                <a:srgbClr val="8AD0D6"/>
              </a:buClr>
            </a:pPr>
            <a:r>
              <a:rPr lang="en-US"/>
              <a:t>Who holds the purse strings, and do they understand what you need? It's very common for software to be sold to people that aren't using it so the flashy stuff they show isn't what the people using it need </a:t>
            </a:r>
          </a:p>
        </p:txBody>
      </p:sp>
    </p:spTree>
    <p:extLst>
      <p:ext uri="{BB962C8B-B14F-4D97-AF65-F5344CB8AC3E}">
        <p14:creationId xmlns:p14="http://schemas.microsoft.com/office/powerpoint/2010/main" val="3279436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40037-9460-E47E-0030-884608D0D92E}"/>
              </a:ext>
            </a:extLst>
          </p:cNvPr>
          <p:cNvSpPr>
            <a:spLocks noGrp="1"/>
          </p:cNvSpPr>
          <p:nvPr>
            <p:ph type="title"/>
          </p:nvPr>
        </p:nvSpPr>
        <p:spPr/>
        <p:txBody>
          <a:bodyPr/>
          <a:lstStyle/>
          <a:p>
            <a:r>
              <a:rPr lang="en-US"/>
              <a:t>Examples of free to use databases</a:t>
            </a:r>
          </a:p>
        </p:txBody>
      </p:sp>
      <p:sp>
        <p:nvSpPr>
          <p:cNvPr id="3" name="Content Placeholder 2">
            <a:extLst>
              <a:ext uri="{FF2B5EF4-FFF2-40B4-BE49-F238E27FC236}">
                <a16:creationId xmlns:a16="http://schemas.microsoft.com/office/drawing/2014/main" id="{3A3B49F5-0859-45A7-B02A-6EC5A23C61B5}"/>
              </a:ext>
            </a:extLst>
          </p:cNvPr>
          <p:cNvSpPr>
            <a:spLocks noGrp="1"/>
          </p:cNvSpPr>
          <p:nvPr>
            <p:ph idx="1"/>
          </p:nvPr>
        </p:nvSpPr>
        <p:spPr>
          <a:xfrm>
            <a:off x="4816720" y="1859735"/>
            <a:ext cx="6478091" cy="4195481"/>
          </a:xfrm>
        </p:spPr>
        <p:txBody>
          <a:bodyPr vert="horz" lIns="91440" tIns="45720" rIns="91440" bIns="45720" rtlCol="0" anchor="t">
            <a:normAutofit fontScale="77500" lnSpcReduction="20000"/>
          </a:bodyPr>
          <a:lstStyle/>
          <a:p>
            <a:r>
              <a:rPr lang="en-US"/>
              <a:t>Free databases are actually very commonly used, but they will have different license options and may have limits on who can use them and how.</a:t>
            </a:r>
          </a:p>
          <a:p>
            <a:pPr lvl="1">
              <a:buClr>
                <a:srgbClr val="8AD0D6"/>
              </a:buClr>
              <a:buFont typeface="Courier New" charset="2"/>
              <a:buChar char="o"/>
            </a:pPr>
            <a:r>
              <a:rPr lang="en-US"/>
              <a:t>Remember, Open Source is awesome, but it may not work for your company/situation for a multitude of reasons</a:t>
            </a:r>
          </a:p>
          <a:p>
            <a:pPr lvl="1">
              <a:buClr>
                <a:srgbClr val="8AD0D6"/>
              </a:buClr>
              <a:buFont typeface="Courier New" charset="2"/>
              <a:buChar char="o"/>
            </a:pPr>
            <a:r>
              <a:rPr lang="en-US"/>
              <a:t>Sometimes companies will have free community versions, they are not all the same!  Some communities are more helpful then others</a:t>
            </a:r>
          </a:p>
          <a:p>
            <a:pPr>
              <a:buClr>
                <a:srgbClr val="8AD0D6"/>
              </a:buClr>
            </a:pPr>
            <a:r>
              <a:rPr lang="en-US"/>
              <a:t>The biggest issue with free databases is the support, or lack thereof.  Remember, free database doesn't have a help desk if you need it and have questions.  Sometimes it's worth the money to have someone on call to help fix your issues</a:t>
            </a:r>
          </a:p>
          <a:p>
            <a:pPr lvl="1">
              <a:buClr>
                <a:srgbClr val="8AD0D6"/>
              </a:buClr>
              <a:buFont typeface="Courier New" charset="2"/>
              <a:buChar char="o"/>
            </a:pPr>
            <a:r>
              <a:rPr lang="en-US" dirty="0"/>
              <a:t>Support services are NOT cheap, and tend to have frequent and surprisingly high fees.  A lot of places are going with a pay to play model and you will commonly see monthly charges for the privilege of using them</a:t>
            </a:r>
          </a:p>
          <a:p>
            <a:pPr>
              <a:buClr>
                <a:srgbClr val="8AD0D6"/>
              </a:buClr>
            </a:pPr>
            <a:r>
              <a:rPr lang="en-US" dirty="0"/>
              <a:t>Free database examples: MariaDB, PostgreSQL, MySQL, MongoDB Community version, Redis Community version</a:t>
            </a:r>
          </a:p>
        </p:txBody>
      </p:sp>
      <p:pic>
        <p:nvPicPr>
          <p:cNvPr id="4" name="Picture 3" descr="Pic of Power Rangers getting hit with something, says &quot;a job has NoSQL as a requirement, but you still remember some SQL from that damn class in college.&quot;">
            <a:extLst>
              <a:ext uri="{FF2B5EF4-FFF2-40B4-BE49-F238E27FC236}">
                <a16:creationId xmlns:a16="http://schemas.microsoft.com/office/drawing/2014/main" id="{C41A5672-62B6-B8C9-F10D-8195A72D4837}"/>
              </a:ext>
            </a:extLst>
          </p:cNvPr>
          <p:cNvPicPr>
            <a:picLocks noChangeAspect="1"/>
          </p:cNvPicPr>
          <p:nvPr/>
        </p:nvPicPr>
        <p:blipFill>
          <a:blip r:embed="rId2"/>
          <a:stretch>
            <a:fillRect/>
          </a:stretch>
        </p:blipFill>
        <p:spPr>
          <a:xfrm>
            <a:off x="324119" y="1856512"/>
            <a:ext cx="4696495" cy="3767456"/>
          </a:xfrm>
          <a:prstGeom prst="rect">
            <a:avLst/>
          </a:prstGeom>
        </p:spPr>
      </p:pic>
    </p:spTree>
    <p:extLst>
      <p:ext uri="{BB962C8B-B14F-4D97-AF65-F5344CB8AC3E}">
        <p14:creationId xmlns:p14="http://schemas.microsoft.com/office/powerpoint/2010/main" val="196889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CE933-B879-D055-FE10-0FC7DF1521E6}"/>
              </a:ext>
            </a:extLst>
          </p:cNvPr>
          <p:cNvSpPr>
            <a:spLocks noGrp="1"/>
          </p:cNvSpPr>
          <p:nvPr>
            <p:ph type="title"/>
          </p:nvPr>
        </p:nvSpPr>
        <p:spPr/>
        <p:txBody>
          <a:bodyPr/>
          <a:lstStyle/>
          <a:p>
            <a:r>
              <a:rPr lang="en-US"/>
              <a:t>Examples of databases and their potential use cases</a:t>
            </a:r>
          </a:p>
        </p:txBody>
      </p:sp>
      <p:sp>
        <p:nvSpPr>
          <p:cNvPr id="3" name="Content Placeholder 2">
            <a:extLst>
              <a:ext uri="{FF2B5EF4-FFF2-40B4-BE49-F238E27FC236}">
                <a16:creationId xmlns:a16="http://schemas.microsoft.com/office/drawing/2014/main" id="{DE1A21FA-8F00-0188-CD1F-4DEB7B94CF75}"/>
              </a:ext>
            </a:extLst>
          </p:cNvPr>
          <p:cNvSpPr>
            <a:spLocks noGrp="1"/>
          </p:cNvSpPr>
          <p:nvPr>
            <p:ph idx="1"/>
          </p:nvPr>
        </p:nvSpPr>
        <p:spPr/>
        <p:txBody>
          <a:bodyPr vert="horz" lIns="91440" tIns="45720" rIns="91440" bIns="45720" rtlCol="0" anchor="t">
            <a:normAutofit lnSpcReduction="10000"/>
          </a:bodyPr>
          <a:lstStyle/>
          <a:p>
            <a:r>
              <a:rPr lang="en-US"/>
              <a:t>PostgreSQL – Financial information, such as ATM transactions</a:t>
            </a:r>
          </a:p>
          <a:p>
            <a:pPr>
              <a:buClr>
                <a:srgbClr val="8AD0D6"/>
              </a:buClr>
            </a:pPr>
            <a:r>
              <a:rPr lang="en-US"/>
              <a:t>Elasticsearch – Log analytics, such as looking through server logs for specific information</a:t>
            </a:r>
          </a:p>
          <a:p>
            <a:pPr>
              <a:buClr>
                <a:srgbClr val="8AD0D6"/>
              </a:buClr>
            </a:pPr>
            <a:r>
              <a:rPr lang="en-US"/>
              <a:t>Redis – Web hosting service, such as finding the static information about web pages quickly</a:t>
            </a:r>
          </a:p>
          <a:p>
            <a:pPr>
              <a:buClr>
                <a:srgbClr val="8AD0D6"/>
              </a:buClr>
            </a:pPr>
            <a:r>
              <a:rPr lang="en-US"/>
              <a:t>Cassandra – Videos, such as where you left off when watching a video, think of any major video platform and how they remember where you stopped watching</a:t>
            </a:r>
          </a:p>
          <a:p>
            <a:pPr>
              <a:buClr>
                <a:srgbClr val="8AD0D6"/>
              </a:buClr>
            </a:pPr>
            <a:r>
              <a:rPr lang="en-US"/>
              <a:t>MongoDB – News, such as the place that news articles might be held, because news articles are long form text </a:t>
            </a:r>
          </a:p>
          <a:p>
            <a:pPr>
              <a:buClr>
                <a:srgbClr val="8AD0D6"/>
              </a:buClr>
            </a:pPr>
            <a:r>
              <a:rPr lang="en-US" dirty="0"/>
              <a:t>Neo4J – Real time recommendations, such as suggestions for which products or services you might be interested in</a:t>
            </a:r>
          </a:p>
        </p:txBody>
      </p:sp>
    </p:spTree>
    <p:extLst>
      <p:ext uri="{BB962C8B-B14F-4D97-AF65-F5344CB8AC3E}">
        <p14:creationId xmlns:p14="http://schemas.microsoft.com/office/powerpoint/2010/main" val="1434345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FC694-EF46-EC76-1767-0DCAE06C2FF9}"/>
              </a:ext>
            </a:extLst>
          </p:cNvPr>
          <p:cNvSpPr>
            <a:spLocks noGrp="1"/>
          </p:cNvSpPr>
          <p:nvPr>
            <p:ph type="title"/>
          </p:nvPr>
        </p:nvSpPr>
        <p:spPr/>
        <p:txBody>
          <a:bodyPr/>
          <a:lstStyle/>
          <a:p>
            <a:r>
              <a:rPr lang="en-US"/>
              <a:t>Why it's important to pick a database to match your data/company</a:t>
            </a:r>
          </a:p>
        </p:txBody>
      </p:sp>
      <p:sp>
        <p:nvSpPr>
          <p:cNvPr id="3" name="Content Placeholder 2">
            <a:extLst>
              <a:ext uri="{FF2B5EF4-FFF2-40B4-BE49-F238E27FC236}">
                <a16:creationId xmlns:a16="http://schemas.microsoft.com/office/drawing/2014/main" id="{2F221F6B-FD3F-3A9B-7A5B-842F3A748FE3}"/>
              </a:ext>
            </a:extLst>
          </p:cNvPr>
          <p:cNvSpPr>
            <a:spLocks noGrp="1"/>
          </p:cNvSpPr>
          <p:nvPr>
            <p:ph idx="1"/>
          </p:nvPr>
        </p:nvSpPr>
        <p:spPr>
          <a:xfrm>
            <a:off x="4559526" y="2536495"/>
            <a:ext cx="5490327" cy="3711904"/>
          </a:xfrm>
        </p:spPr>
        <p:txBody>
          <a:bodyPr vert="horz" lIns="91440" tIns="45720" rIns="91440" bIns="45720" rtlCol="0" anchor="t">
            <a:normAutofit fontScale="92500" lnSpcReduction="20000"/>
          </a:bodyPr>
          <a:lstStyle/>
          <a:p>
            <a:r>
              <a:rPr lang="en-US">
                <a:ea typeface="+mj-lt"/>
                <a:cs typeface="+mj-lt"/>
              </a:rPr>
              <a:t>A lot of times people tend to go with what they know, but that might not always be the optimal solution</a:t>
            </a:r>
          </a:p>
          <a:p>
            <a:pPr>
              <a:buClr>
                <a:srgbClr val="8AD0D6"/>
              </a:buClr>
            </a:pPr>
            <a:r>
              <a:rPr lang="en-US">
                <a:ea typeface="+mj-lt"/>
                <a:cs typeface="+mj-lt"/>
              </a:rPr>
              <a:t>Starting with the simple "Do I use relational databases or not?"  is a good place to start narrowing down the myriad options (estimated at over 300)</a:t>
            </a:r>
          </a:p>
          <a:p>
            <a:pPr>
              <a:buClr>
                <a:srgbClr val="8AD0D6"/>
              </a:buClr>
            </a:pPr>
            <a:r>
              <a:rPr lang="en-US">
                <a:ea typeface="+mj-lt"/>
                <a:cs typeface="+mj-lt"/>
              </a:rPr>
              <a:t>Each database has its own pros and cons, and it's important to think about those with your use case and dataset</a:t>
            </a:r>
          </a:p>
          <a:p>
            <a:pPr>
              <a:buClr>
                <a:srgbClr val="8AD0D6"/>
              </a:buClr>
            </a:pPr>
            <a:r>
              <a:rPr lang="en-US">
                <a:ea typeface="+mj-lt"/>
                <a:cs typeface="+mj-lt"/>
              </a:rPr>
              <a:t>There are likely several good or good enough options, don't let perfect be the enemy of the good</a:t>
            </a:r>
          </a:p>
        </p:txBody>
      </p:sp>
      <p:pic>
        <p:nvPicPr>
          <p:cNvPr id="4" name="Picture 3" descr="T-rex says &quot;wrong database wonder why don't find data&quot;">
            <a:extLst>
              <a:ext uri="{FF2B5EF4-FFF2-40B4-BE49-F238E27FC236}">
                <a16:creationId xmlns:a16="http://schemas.microsoft.com/office/drawing/2014/main" id="{B21ADB17-590C-C2B8-0F0E-86DBA193DF05}"/>
              </a:ext>
            </a:extLst>
          </p:cNvPr>
          <p:cNvPicPr>
            <a:picLocks noChangeAspect="1"/>
          </p:cNvPicPr>
          <p:nvPr/>
        </p:nvPicPr>
        <p:blipFill>
          <a:blip r:embed="rId2"/>
          <a:stretch>
            <a:fillRect/>
          </a:stretch>
        </p:blipFill>
        <p:spPr>
          <a:xfrm>
            <a:off x="928777" y="2876909"/>
            <a:ext cx="2743200" cy="2743200"/>
          </a:xfrm>
          <a:prstGeom prst="rect">
            <a:avLst/>
          </a:prstGeom>
        </p:spPr>
      </p:pic>
    </p:spTree>
    <p:extLst>
      <p:ext uri="{BB962C8B-B14F-4D97-AF65-F5344CB8AC3E}">
        <p14:creationId xmlns:p14="http://schemas.microsoft.com/office/powerpoint/2010/main" val="3962530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1E089-0FAC-C4CA-1EC2-D2DB0BDE3B31}"/>
              </a:ext>
            </a:extLst>
          </p:cNvPr>
          <p:cNvSpPr>
            <a:spLocks noGrp="1"/>
          </p:cNvSpPr>
          <p:nvPr>
            <p:ph type="title"/>
          </p:nvPr>
        </p:nvSpPr>
        <p:spPr/>
        <p:txBody>
          <a:bodyPr/>
          <a:lstStyle/>
          <a:p>
            <a:r>
              <a:rPr lang="en-US"/>
              <a:t>Considerations</a:t>
            </a:r>
          </a:p>
        </p:txBody>
      </p:sp>
      <p:sp>
        <p:nvSpPr>
          <p:cNvPr id="3" name="Content Placeholder 2">
            <a:extLst>
              <a:ext uri="{FF2B5EF4-FFF2-40B4-BE49-F238E27FC236}">
                <a16:creationId xmlns:a16="http://schemas.microsoft.com/office/drawing/2014/main" id="{9BB10D1D-D19E-CE9E-C2C5-471CDBA7A1B9}"/>
              </a:ext>
            </a:extLst>
          </p:cNvPr>
          <p:cNvSpPr>
            <a:spLocks noGrp="1"/>
          </p:cNvSpPr>
          <p:nvPr>
            <p:ph idx="1"/>
          </p:nvPr>
        </p:nvSpPr>
        <p:spPr>
          <a:xfrm>
            <a:off x="4625764" y="1693485"/>
            <a:ext cx="5424089" cy="4554914"/>
          </a:xfrm>
        </p:spPr>
        <p:txBody>
          <a:bodyPr vert="horz" lIns="91440" tIns="45720" rIns="91440" bIns="45720" rtlCol="0" anchor="t">
            <a:normAutofit/>
          </a:bodyPr>
          <a:lstStyle/>
          <a:p>
            <a:r>
              <a:rPr lang="en-US"/>
              <a:t>Integrations – What systems does your database need to work with</a:t>
            </a:r>
          </a:p>
          <a:p>
            <a:pPr>
              <a:buClr>
                <a:srgbClr val="8AD0D6"/>
              </a:buClr>
            </a:pPr>
            <a:r>
              <a:rPr lang="en-US"/>
              <a:t>Scaling – How large you think your database will be, and how many people will be accessing it either for viewing or changing</a:t>
            </a:r>
          </a:p>
          <a:p>
            <a:pPr>
              <a:buClr>
                <a:srgbClr val="8AD0D6"/>
              </a:buClr>
            </a:pPr>
            <a:r>
              <a:rPr lang="en-US"/>
              <a:t>Support – How much money will you be spending to make sure the database is being maintained properly</a:t>
            </a:r>
          </a:p>
          <a:p>
            <a:pPr>
              <a:buClr>
                <a:srgbClr val="8AD0D6"/>
              </a:buClr>
            </a:pPr>
            <a:r>
              <a:rPr lang="en-US"/>
              <a:t>Those things will end up being the basis for how you can decide which database is the right one for you</a:t>
            </a:r>
          </a:p>
        </p:txBody>
      </p:sp>
      <p:pic>
        <p:nvPicPr>
          <p:cNvPr id="4" name="Picture 3" descr="Meme says &quot;Business managers when IT tells them they need a database.  Then a pic of a A cartoon character in a space suit says &quot;You mean like...make a spreadsheet&quot;">
            <a:extLst>
              <a:ext uri="{FF2B5EF4-FFF2-40B4-BE49-F238E27FC236}">
                <a16:creationId xmlns:a16="http://schemas.microsoft.com/office/drawing/2014/main" id="{C6D58E52-ADE6-0494-6148-DC3C5D4D185C}"/>
              </a:ext>
            </a:extLst>
          </p:cNvPr>
          <p:cNvPicPr>
            <a:picLocks noChangeAspect="1"/>
          </p:cNvPicPr>
          <p:nvPr/>
        </p:nvPicPr>
        <p:blipFill>
          <a:blip r:embed="rId2"/>
          <a:stretch>
            <a:fillRect/>
          </a:stretch>
        </p:blipFill>
        <p:spPr>
          <a:xfrm>
            <a:off x="474908" y="1822226"/>
            <a:ext cx="3869029" cy="4308252"/>
          </a:xfrm>
          <a:prstGeom prst="rect">
            <a:avLst/>
          </a:prstGeom>
        </p:spPr>
      </p:pic>
    </p:spTree>
    <p:extLst>
      <p:ext uri="{BB962C8B-B14F-4D97-AF65-F5344CB8AC3E}">
        <p14:creationId xmlns:p14="http://schemas.microsoft.com/office/powerpoint/2010/main" val="1942055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5F48-E842-E402-8843-68BD7555817D}"/>
              </a:ext>
            </a:extLst>
          </p:cNvPr>
          <p:cNvSpPr>
            <a:spLocks noGrp="1"/>
          </p:cNvSpPr>
          <p:nvPr>
            <p:ph type="title"/>
          </p:nvPr>
        </p:nvSpPr>
        <p:spPr/>
        <p:txBody>
          <a:bodyPr/>
          <a:lstStyle/>
          <a:p>
            <a:r>
              <a:rPr lang="en-US"/>
              <a:t>Some important questions that need to be asked</a:t>
            </a:r>
          </a:p>
        </p:txBody>
      </p:sp>
      <p:sp>
        <p:nvSpPr>
          <p:cNvPr id="3" name="Content Placeholder 2">
            <a:extLst>
              <a:ext uri="{FF2B5EF4-FFF2-40B4-BE49-F238E27FC236}">
                <a16:creationId xmlns:a16="http://schemas.microsoft.com/office/drawing/2014/main" id="{31E040F5-84A3-DDC9-8072-50FEF0AB28E9}"/>
              </a:ext>
            </a:extLst>
          </p:cNvPr>
          <p:cNvSpPr>
            <a:spLocks noGrp="1"/>
          </p:cNvSpPr>
          <p:nvPr>
            <p:ph idx="1"/>
          </p:nvPr>
        </p:nvSpPr>
        <p:spPr>
          <a:xfrm>
            <a:off x="3786410" y="2160241"/>
            <a:ext cx="6263443" cy="4088158"/>
          </a:xfrm>
        </p:spPr>
        <p:txBody>
          <a:bodyPr vert="horz" lIns="91440" tIns="45720" rIns="91440" bIns="45720" rtlCol="0" anchor="t">
            <a:normAutofit fontScale="85000" lnSpcReduction="10000"/>
          </a:bodyPr>
          <a:lstStyle/>
          <a:p>
            <a:r>
              <a:rPr lang="en-US"/>
              <a:t>How much data are you working with?</a:t>
            </a:r>
          </a:p>
          <a:p>
            <a:pPr>
              <a:buClr>
                <a:srgbClr val="8AD0D6"/>
              </a:buClr>
            </a:pPr>
            <a:r>
              <a:rPr lang="en-US"/>
              <a:t>How many people add data? See data? Access the database?</a:t>
            </a:r>
          </a:p>
          <a:p>
            <a:pPr>
              <a:buClr>
                <a:srgbClr val="8AD0D6"/>
              </a:buClr>
            </a:pPr>
            <a:r>
              <a:rPr lang="en-US"/>
              <a:t>Do you have a preferred language for programming?</a:t>
            </a:r>
          </a:p>
          <a:p>
            <a:pPr>
              <a:buClr>
                <a:srgbClr val="8AD0D6"/>
              </a:buClr>
            </a:pPr>
            <a:r>
              <a:rPr lang="en-US"/>
              <a:t>What is the budget?</a:t>
            </a:r>
          </a:p>
          <a:p>
            <a:pPr>
              <a:buClr>
                <a:srgbClr val="8AD0D6"/>
              </a:buClr>
            </a:pPr>
            <a:r>
              <a:rPr lang="en-US"/>
              <a:t>Do you have availability requirements of the database?</a:t>
            </a:r>
          </a:p>
          <a:p>
            <a:pPr>
              <a:buClr>
                <a:srgbClr val="8AD0D6"/>
              </a:buClr>
            </a:pPr>
            <a:r>
              <a:rPr lang="en-US"/>
              <a:t>What scalability do you expect to need?</a:t>
            </a:r>
          </a:p>
          <a:p>
            <a:pPr>
              <a:buClr>
                <a:srgbClr val="8AD0D6"/>
              </a:buClr>
            </a:pPr>
            <a:r>
              <a:rPr lang="en-US"/>
              <a:t>Do you already have anything in play that needs to be taken into consideration? Such as tools and services you need to integrate with?</a:t>
            </a:r>
          </a:p>
          <a:p>
            <a:pPr>
              <a:buClr>
                <a:srgbClr val="8AD0D6"/>
              </a:buClr>
            </a:pPr>
            <a:r>
              <a:rPr lang="en-US"/>
              <a:t>What kind of support/staff do you have? Knowledge base?</a:t>
            </a:r>
          </a:p>
        </p:txBody>
      </p:sp>
      <p:pic>
        <p:nvPicPr>
          <p:cNvPr id="4" name="Picture 3" descr="Pic of Shakespear says &quot;To SQL or NoSQL, that is the query&quot;">
            <a:extLst>
              <a:ext uri="{FF2B5EF4-FFF2-40B4-BE49-F238E27FC236}">
                <a16:creationId xmlns:a16="http://schemas.microsoft.com/office/drawing/2014/main" id="{0583B95B-06B5-EFD3-B403-4CE364FFB975}"/>
              </a:ext>
            </a:extLst>
          </p:cNvPr>
          <p:cNvPicPr>
            <a:picLocks noChangeAspect="1"/>
          </p:cNvPicPr>
          <p:nvPr/>
        </p:nvPicPr>
        <p:blipFill>
          <a:blip r:embed="rId2"/>
          <a:stretch>
            <a:fillRect/>
          </a:stretch>
        </p:blipFill>
        <p:spPr>
          <a:xfrm>
            <a:off x="645620" y="2454029"/>
            <a:ext cx="2980251" cy="2980251"/>
          </a:xfrm>
          <a:prstGeom prst="rect">
            <a:avLst/>
          </a:prstGeom>
        </p:spPr>
      </p:pic>
    </p:spTree>
    <p:extLst>
      <p:ext uri="{BB962C8B-B14F-4D97-AF65-F5344CB8AC3E}">
        <p14:creationId xmlns:p14="http://schemas.microsoft.com/office/powerpoint/2010/main" val="2387216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0AE95-CDBA-FBDB-A5AE-82B032A3EB41}"/>
              </a:ext>
            </a:extLst>
          </p:cNvPr>
          <p:cNvSpPr>
            <a:spLocks noGrp="1"/>
          </p:cNvSpPr>
          <p:nvPr>
            <p:ph type="title"/>
          </p:nvPr>
        </p:nvSpPr>
        <p:spPr/>
        <p:txBody>
          <a:bodyPr/>
          <a:lstStyle/>
          <a:p>
            <a:r>
              <a:rPr lang="en-US"/>
              <a:t>Relational vs Non-Relational database</a:t>
            </a:r>
          </a:p>
        </p:txBody>
      </p:sp>
      <p:sp>
        <p:nvSpPr>
          <p:cNvPr id="4" name="Text Placeholder 3">
            <a:extLst>
              <a:ext uri="{FF2B5EF4-FFF2-40B4-BE49-F238E27FC236}">
                <a16:creationId xmlns:a16="http://schemas.microsoft.com/office/drawing/2014/main" id="{6895B292-4CEA-8252-BDF7-BC6AB667B3A0}"/>
              </a:ext>
            </a:extLst>
          </p:cNvPr>
          <p:cNvSpPr>
            <a:spLocks noGrp="1"/>
          </p:cNvSpPr>
          <p:nvPr>
            <p:ph type="body" idx="1"/>
          </p:nvPr>
        </p:nvSpPr>
        <p:spPr/>
        <p:txBody>
          <a:bodyPr/>
          <a:lstStyle/>
          <a:p>
            <a:r>
              <a:rPr lang="en-US"/>
              <a:t>Relational</a:t>
            </a:r>
          </a:p>
        </p:txBody>
      </p:sp>
      <p:sp>
        <p:nvSpPr>
          <p:cNvPr id="3" name="Content Placeholder 2">
            <a:extLst>
              <a:ext uri="{FF2B5EF4-FFF2-40B4-BE49-F238E27FC236}">
                <a16:creationId xmlns:a16="http://schemas.microsoft.com/office/drawing/2014/main" id="{7AA7E255-2D5F-6AED-23C9-55819ACD389E}"/>
              </a:ext>
            </a:extLst>
          </p:cNvPr>
          <p:cNvSpPr>
            <a:spLocks noGrp="1"/>
          </p:cNvSpPr>
          <p:nvPr>
            <p:ph sz="half" idx="2"/>
          </p:nvPr>
        </p:nvSpPr>
        <p:spPr/>
        <p:txBody>
          <a:bodyPr vert="horz" lIns="91440" tIns="45720" rIns="91440" bIns="45720" rtlCol="0" anchor="t">
            <a:normAutofit/>
          </a:bodyPr>
          <a:lstStyle/>
          <a:p>
            <a:r>
              <a:rPr lang="en-US"/>
              <a:t>Structured data required</a:t>
            </a:r>
          </a:p>
          <a:p>
            <a:pPr>
              <a:buClr>
                <a:srgbClr val="8AD0D6"/>
              </a:buClr>
            </a:pPr>
            <a:r>
              <a:rPr lang="en-US"/>
              <a:t>Needs relationships between tables of data to make sense</a:t>
            </a:r>
          </a:p>
          <a:p>
            <a:pPr>
              <a:buClr>
                <a:srgbClr val="8AD0D6"/>
              </a:buClr>
            </a:pPr>
            <a:r>
              <a:rPr lang="en-US"/>
              <a:t>Useful for ACID transactions (atomicity, consistency, isolation and durability) Basically data integrity during processing and important for places where lost data is BIG uh ohs like anywhere that handles big $$</a:t>
            </a:r>
          </a:p>
        </p:txBody>
      </p:sp>
      <p:sp>
        <p:nvSpPr>
          <p:cNvPr id="5" name="Text Placeholder 4">
            <a:extLst>
              <a:ext uri="{FF2B5EF4-FFF2-40B4-BE49-F238E27FC236}">
                <a16:creationId xmlns:a16="http://schemas.microsoft.com/office/drawing/2014/main" id="{E509A620-4EE0-79AB-D11D-FAA767EB54DF}"/>
              </a:ext>
            </a:extLst>
          </p:cNvPr>
          <p:cNvSpPr>
            <a:spLocks noGrp="1"/>
          </p:cNvSpPr>
          <p:nvPr>
            <p:ph type="body" sz="quarter" idx="3"/>
          </p:nvPr>
        </p:nvSpPr>
        <p:spPr/>
        <p:txBody>
          <a:bodyPr/>
          <a:lstStyle/>
          <a:p>
            <a:r>
              <a:rPr lang="en-US"/>
              <a:t>Non-Relational</a:t>
            </a:r>
          </a:p>
        </p:txBody>
      </p:sp>
      <p:sp>
        <p:nvSpPr>
          <p:cNvPr id="6" name="Content Placeholder 5">
            <a:extLst>
              <a:ext uri="{FF2B5EF4-FFF2-40B4-BE49-F238E27FC236}">
                <a16:creationId xmlns:a16="http://schemas.microsoft.com/office/drawing/2014/main" id="{DC0C86DF-6D70-7686-B8CA-64CDE5D0B832}"/>
              </a:ext>
            </a:extLst>
          </p:cNvPr>
          <p:cNvSpPr>
            <a:spLocks noGrp="1"/>
          </p:cNvSpPr>
          <p:nvPr>
            <p:ph sz="quarter" idx="4"/>
          </p:nvPr>
        </p:nvSpPr>
        <p:spPr/>
        <p:txBody>
          <a:bodyPr vert="horz" lIns="91440" tIns="45720" rIns="91440" bIns="45720" rtlCol="0" anchor="t">
            <a:normAutofit/>
          </a:bodyPr>
          <a:lstStyle/>
          <a:p>
            <a:r>
              <a:rPr lang="en-US"/>
              <a:t>Can take any data</a:t>
            </a:r>
          </a:p>
          <a:p>
            <a:pPr>
              <a:buClr>
                <a:srgbClr val="8AD0D6"/>
              </a:buClr>
            </a:pPr>
            <a:r>
              <a:rPr lang="en-US"/>
              <a:t>More flexible options for how data relates, or doesn't relate, to other stored data</a:t>
            </a:r>
          </a:p>
          <a:p>
            <a:pPr>
              <a:buClr>
                <a:srgbClr val="8AD0D6"/>
              </a:buClr>
            </a:pPr>
            <a:r>
              <a:rPr lang="en-US"/>
              <a:t>Better at scale, so larger volumes of data can be handled like data warehouses and data lakes</a:t>
            </a:r>
          </a:p>
          <a:p>
            <a:pPr>
              <a:buClr>
                <a:srgbClr val="8AD0D6"/>
              </a:buClr>
            </a:pPr>
            <a:r>
              <a:rPr lang="en-US"/>
              <a:t>Good for when you want to make quick changes so you can speed up your development cycles because they don't have schemas</a:t>
            </a:r>
          </a:p>
        </p:txBody>
      </p:sp>
    </p:spTree>
    <p:extLst>
      <p:ext uri="{BB962C8B-B14F-4D97-AF65-F5344CB8AC3E}">
        <p14:creationId xmlns:p14="http://schemas.microsoft.com/office/powerpoint/2010/main" val="1955073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1A375-B417-294D-2981-E15C37F2D6E9}"/>
              </a:ext>
            </a:extLst>
          </p:cNvPr>
          <p:cNvSpPr>
            <a:spLocks noGrp="1"/>
          </p:cNvSpPr>
          <p:nvPr>
            <p:ph type="title"/>
          </p:nvPr>
        </p:nvSpPr>
        <p:spPr/>
        <p:txBody>
          <a:bodyPr/>
          <a:lstStyle/>
          <a:p>
            <a:r>
              <a:rPr lang="en-US"/>
              <a:t>Scaling</a:t>
            </a:r>
          </a:p>
        </p:txBody>
      </p:sp>
      <p:sp>
        <p:nvSpPr>
          <p:cNvPr id="3" name="Content Placeholder 2">
            <a:extLst>
              <a:ext uri="{FF2B5EF4-FFF2-40B4-BE49-F238E27FC236}">
                <a16:creationId xmlns:a16="http://schemas.microsoft.com/office/drawing/2014/main" id="{06C7D33A-CE25-B675-5B33-17BF099F4C1B}"/>
              </a:ext>
            </a:extLst>
          </p:cNvPr>
          <p:cNvSpPr>
            <a:spLocks noGrp="1"/>
          </p:cNvSpPr>
          <p:nvPr>
            <p:ph idx="1"/>
          </p:nvPr>
        </p:nvSpPr>
        <p:spPr>
          <a:xfrm>
            <a:off x="1103312" y="1849003"/>
            <a:ext cx="6392232" cy="4399396"/>
          </a:xfrm>
        </p:spPr>
        <p:txBody>
          <a:bodyPr vert="horz" lIns="91440" tIns="45720" rIns="91440" bIns="45720" rtlCol="0" anchor="t">
            <a:normAutofit fontScale="77500" lnSpcReduction="20000"/>
          </a:bodyPr>
          <a:lstStyle/>
          <a:p>
            <a:r>
              <a:rPr lang="en-US" dirty="0"/>
              <a:t>There is horizontal scaling and vertical scaling</a:t>
            </a:r>
          </a:p>
          <a:p>
            <a:pPr lvl="1">
              <a:buClr>
                <a:srgbClr val="8AD0D6"/>
              </a:buClr>
              <a:buFont typeface="Courier New" charset="2"/>
              <a:buChar char="o"/>
            </a:pPr>
            <a:r>
              <a:rPr lang="en-US" dirty="0"/>
              <a:t>Vertical scaling is when you can add more power to a server that holds your database</a:t>
            </a:r>
          </a:p>
          <a:p>
            <a:pPr lvl="1">
              <a:buClr>
                <a:srgbClr val="8AD0D6"/>
              </a:buClr>
              <a:buFont typeface="Courier New" charset="2"/>
              <a:buChar char="o"/>
            </a:pPr>
            <a:r>
              <a:rPr lang="en-US" dirty="0"/>
              <a:t>Horizontal scaling is when you add more servers to your database</a:t>
            </a:r>
          </a:p>
          <a:p>
            <a:pPr>
              <a:buClr>
                <a:srgbClr val="8AD0D6"/>
              </a:buClr>
            </a:pPr>
            <a:r>
              <a:rPr lang="en-US" dirty="0"/>
              <a:t>Scalability is a HUGE issue in industry (pun </a:t>
            </a:r>
            <a:r>
              <a:rPr lang="en-US" dirty="0" err="1"/>
              <a:t>intented</a:t>
            </a:r>
            <a:r>
              <a:rPr lang="en-US" dirty="0"/>
              <a:t>)</a:t>
            </a:r>
          </a:p>
          <a:p>
            <a:pPr>
              <a:buClr>
                <a:srgbClr val="8AD0D6"/>
              </a:buClr>
            </a:pPr>
            <a:r>
              <a:rPr lang="en-US" dirty="0"/>
              <a:t>The ability to get more data, more users, more </a:t>
            </a:r>
            <a:r>
              <a:rPr lang="en-US" dirty="0" err="1"/>
              <a:t>more</a:t>
            </a:r>
            <a:r>
              <a:rPr lang="en-US" dirty="0"/>
              <a:t> </a:t>
            </a:r>
            <a:r>
              <a:rPr lang="en-US" dirty="0" err="1"/>
              <a:t>more</a:t>
            </a:r>
            <a:r>
              <a:rPr lang="en-US" dirty="0"/>
              <a:t>, is one of the things that can really hold companies back, and the problem of scalability is one that most large companies are continually trying to solve and make more efficient.  Moar for less $$ basically</a:t>
            </a:r>
          </a:p>
          <a:p>
            <a:pPr>
              <a:buClr>
                <a:srgbClr val="8AD0D6"/>
              </a:buClr>
            </a:pPr>
            <a:r>
              <a:rPr lang="en-US" dirty="0"/>
              <a:t>The reverse can be an issue too where people are trying so hard to account for potential scale they complicate their world unnecessarily </a:t>
            </a:r>
          </a:p>
          <a:p>
            <a:pPr lvl="1">
              <a:buClr>
                <a:srgbClr val="8AD0D6"/>
              </a:buClr>
              <a:buFont typeface="Courier New" charset="2"/>
              <a:buChar char="o"/>
            </a:pPr>
            <a:r>
              <a:rPr lang="en-US" dirty="0"/>
              <a:t>For example, if you are a 3 person local shop with a small customer base and very little online inventory, do you really need a full NoSQL database implementation for everything? Likely no, no you do not.</a:t>
            </a:r>
          </a:p>
        </p:txBody>
      </p:sp>
      <p:pic>
        <p:nvPicPr>
          <p:cNvPr id="4" name="Picture 3" descr="Img of VM with illustration of horizontal vs vertical scaling">
            <a:extLst>
              <a:ext uri="{FF2B5EF4-FFF2-40B4-BE49-F238E27FC236}">
                <a16:creationId xmlns:a16="http://schemas.microsoft.com/office/drawing/2014/main" id="{F8136D4B-933C-09CE-27BF-9F5D6F93A277}"/>
              </a:ext>
            </a:extLst>
          </p:cNvPr>
          <p:cNvPicPr>
            <a:picLocks noChangeAspect="1"/>
          </p:cNvPicPr>
          <p:nvPr/>
        </p:nvPicPr>
        <p:blipFill>
          <a:blip r:embed="rId2"/>
          <a:stretch>
            <a:fillRect/>
          </a:stretch>
        </p:blipFill>
        <p:spPr>
          <a:xfrm>
            <a:off x="7675809" y="2972145"/>
            <a:ext cx="3891566" cy="2158670"/>
          </a:xfrm>
          <a:prstGeom prst="rect">
            <a:avLst/>
          </a:prstGeom>
        </p:spPr>
      </p:pic>
      <p:sp>
        <p:nvSpPr>
          <p:cNvPr id="5" name="TextBox 4">
            <a:extLst>
              <a:ext uri="{FF2B5EF4-FFF2-40B4-BE49-F238E27FC236}">
                <a16:creationId xmlns:a16="http://schemas.microsoft.com/office/drawing/2014/main" id="{403437C4-5F1D-10EE-0895-8F5F1CF53204}"/>
              </a:ext>
            </a:extLst>
          </p:cNvPr>
          <p:cNvSpPr txBox="1"/>
          <p:nvPr/>
        </p:nvSpPr>
        <p:spPr>
          <a:xfrm>
            <a:off x="7791718" y="5280337"/>
            <a:ext cx="364901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hlinkClick r:id="rId3"/>
              </a:rPr>
              <a:t>https://www.directual.com/blog/what-is-app-scaling</a:t>
            </a:r>
            <a:r>
              <a:rPr lang="en-US" dirty="0">
                <a:ea typeface="+mn-lt"/>
                <a:cs typeface="+mn-lt"/>
              </a:rPr>
              <a:t> </a:t>
            </a:r>
            <a:endParaRPr lang="en-US">
              <a:ea typeface="+mn-lt"/>
              <a:cs typeface="+mn-lt"/>
            </a:endParaRPr>
          </a:p>
        </p:txBody>
      </p:sp>
    </p:spTree>
    <p:extLst>
      <p:ext uri="{BB962C8B-B14F-4D97-AF65-F5344CB8AC3E}">
        <p14:creationId xmlns:p14="http://schemas.microsoft.com/office/powerpoint/2010/main" val="1009743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6A77E-1CFF-BCEB-D69F-365EE18F0CD6}"/>
              </a:ext>
            </a:extLst>
          </p:cNvPr>
          <p:cNvSpPr>
            <a:spLocks noGrp="1"/>
          </p:cNvSpPr>
          <p:nvPr>
            <p:ph type="title"/>
          </p:nvPr>
        </p:nvSpPr>
        <p:spPr/>
        <p:txBody>
          <a:bodyPr/>
          <a:lstStyle/>
          <a:p>
            <a:r>
              <a:rPr lang="en-US"/>
              <a:t>Schemas and data models</a:t>
            </a:r>
          </a:p>
        </p:txBody>
      </p:sp>
      <p:sp>
        <p:nvSpPr>
          <p:cNvPr id="3" name="Content Placeholder 2">
            <a:extLst>
              <a:ext uri="{FF2B5EF4-FFF2-40B4-BE49-F238E27FC236}">
                <a16:creationId xmlns:a16="http://schemas.microsoft.com/office/drawing/2014/main" id="{1FC3E79F-03E1-50DB-14FA-B53E181E5252}"/>
              </a:ext>
            </a:extLst>
          </p:cNvPr>
          <p:cNvSpPr>
            <a:spLocks noGrp="1"/>
          </p:cNvSpPr>
          <p:nvPr>
            <p:ph idx="1"/>
          </p:nvPr>
        </p:nvSpPr>
        <p:spPr>
          <a:xfrm>
            <a:off x="1103312" y="1881200"/>
            <a:ext cx="6392232" cy="4367199"/>
          </a:xfrm>
        </p:spPr>
        <p:txBody>
          <a:bodyPr vert="horz" lIns="91440" tIns="45720" rIns="91440" bIns="45720" rtlCol="0" anchor="t">
            <a:normAutofit/>
          </a:bodyPr>
          <a:lstStyle/>
          <a:p>
            <a:r>
              <a:rPr lang="en-US"/>
              <a:t>The type of data set you are using should dictate how you need to store and use your data</a:t>
            </a:r>
          </a:p>
          <a:p>
            <a:pPr>
              <a:buClr>
                <a:srgbClr val="8AD0D6"/>
              </a:buClr>
            </a:pPr>
            <a:r>
              <a:rPr lang="en-US"/>
              <a:t>A database with a schema that is relational makes a lot of sense for something like inventory, or customers, or employees, but it might not make sense for something like social media profile scrapings or videos of cats</a:t>
            </a:r>
          </a:p>
          <a:p>
            <a:pPr>
              <a:buClr>
                <a:srgbClr val="8AD0D6"/>
              </a:buClr>
            </a:pPr>
            <a:r>
              <a:rPr lang="en-US"/>
              <a:t>The data you have might need/want a specific database type if you have something besides traditional text based data like images or videos or music</a:t>
            </a:r>
          </a:p>
        </p:txBody>
      </p:sp>
      <p:pic>
        <p:nvPicPr>
          <p:cNvPr id="4" name="Picture 3" descr="Pic of Macgyver, says &quot;data mullet, relational up front NoSQL in the back&quot;">
            <a:extLst>
              <a:ext uri="{FF2B5EF4-FFF2-40B4-BE49-F238E27FC236}">
                <a16:creationId xmlns:a16="http://schemas.microsoft.com/office/drawing/2014/main" id="{5E93A568-EDF1-9782-410D-9E29377FC07A}"/>
              </a:ext>
            </a:extLst>
          </p:cNvPr>
          <p:cNvPicPr>
            <a:picLocks noChangeAspect="1"/>
          </p:cNvPicPr>
          <p:nvPr/>
        </p:nvPicPr>
        <p:blipFill>
          <a:blip r:embed="rId2"/>
          <a:stretch>
            <a:fillRect/>
          </a:stretch>
        </p:blipFill>
        <p:spPr>
          <a:xfrm>
            <a:off x="7876939" y="1407293"/>
            <a:ext cx="3596022" cy="4668323"/>
          </a:xfrm>
          <a:prstGeom prst="rect">
            <a:avLst/>
          </a:prstGeom>
        </p:spPr>
      </p:pic>
    </p:spTree>
    <p:extLst>
      <p:ext uri="{BB962C8B-B14F-4D97-AF65-F5344CB8AC3E}">
        <p14:creationId xmlns:p14="http://schemas.microsoft.com/office/powerpoint/2010/main" val="280533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77C71-E642-C59E-D572-924A18BAD394}"/>
              </a:ext>
            </a:extLst>
          </p:cNvPr>
          <p:cNvSpPr>
            <a:spLocks noGrp="1"/>
          </p:cNvSpPr>
          <p:nvPr>
            <p:ph type="title"/>
          </p:nvPr>
        </p:nvSpPr>
        <p:spPr/>
        <p:txBody>
          <a:bodyPr/>
          <a:lstStyle/>
          <a:p>
            <a:r>
              <a:rPr lang="en-US"/>
              <a:t>Security and compliance</a:t>
            </a:r>
          </a:p>
        </p:txBody>
      </p:sp>
      <p:sp>
        <p:nvSpPr>
          <p:cNvPr id="3" name="Content Placeholder 2">
            <a:extLst>
              <a:ext uri="{FF2B5EF4-FFF2-40B4-BE49-F238E27FC236}">
                <a16:creationId xmlns:a16="http://schemas.microsoft.com/office/drawing/2014/main" id="{811FEB02-AEAB-FF43-1603-D2526BA9B412}"/>
              </a:ext>
            </a:extLst>
          </p:cNvPr>
          <p:cNvSpPr>
            <a:spLocks noGrp="1"/>
          </p:cNvSpPr>
          <p:nvPr>
            <p:ph idx="1"/>
          </p:nvPr>
        </p:nvSpPr>
        <p:spPr>
          <a:xfrm>
            <a:off x="649970" y="1862419"/>
            <a:ext cx="6225113" cy="4385980"/>
          </a:xfrm>
        </p:spPr>
        <p:txBody>
          <a:bodyPr vert="horz" lIns="91440" tIns="45720" rIns="91440" bIns="45720" rtlCol="0" anchor="t">
            <a:normAutofit fontScale="70000" lnSpcReduction="20000"/>
          </a:bodyPr>
          <a:lstStyle/>
          <a:p>
            <a:r>
              <a:rPr lang="en-US"/>
              <a:t>One thing you may have to take into consideration is Industry compliance requirements</a:t>
            </a:r>
          </a:p>
          <a:p>
            <a:pPr lvl="1">
              <a:buClr>
                <a:srgbClr val="8AD0D6"/>
              </a:buClr>
              <a:buFont typeface="Courier New" charset="2"/>
              <a:buChar char="o"/>
            </a:pPr>
            <a:r>
              <a:rPr lang="en-US"/>
              <a:t>If you are in a highly regulated industry, you likely have extra rules to follow</a:t>
            </a:r>
          </a:p>
          <a:p>
            <a:pPr lvl="1">
              <a:buClr>
                <a:srgbClr val="8AD0D6"/>
              </a:buClr>
              <a:buFont typeface="Courier New" charset="2"/>
              <a:buChar char="o"/>
            </a:pPr>
            <a:r>
              <a:rPr lang="en-US"/>
              <a:t>For example, if you are in healthcare, you have to follow HIPAA, therefore any database you use must also follow HIPAA for data security and privacy, including database encryption options</a:t>
            </a:r>
          </a:p>
          <a:p>
            <a:pPr>
              <a:buClr>
                <a:srgbClr val="8AD0D6"/>
              </a:buClr>
            </a:pPr>
            <a:r>
              <a:rPr lang="en-US"/>
              <a:t>Your specific company might have compliance requirements</a:t>
            </a:r>
          </a:p>
          <a:p>
            <a:pPr lvl="1">
              <a:buClr>
                <a:srgbClr val="8AD0D6"/>
              </a:buClr>
              <a:buFont typeface="Courier New" charset="2"/>
              <a:buChar char="o"/>
            </a:pPr>
            <a:r>
              <a:rPr lang="en-US"/>
              <a:t>For example, some places have preferred vendors and if you can stick with that vendor there is less paperwork</a:t>
            </a:r>
          </a:p>
          <a:p>
            <a:pPr>
              <a:buClr>
                <a:srgbClr val="8AD0D6"/>
              </a:buClr>
            </a:pPr>
            <a:r>
              <a:rPr lang="en-US">
                <a:ea typeface="+mj-lt"/>
                <a:cs typeface="+mj-lt"/>
              </a:rPr>
              <a:t>One large note here, open source. Open Source is awesome and information wants to be free, BUT not all companies are on board with it, and open source software can let in unexpected vulnerabilities that you need to be aware of</a:t>
            </a:r>
          </a:p>
          <a:p>
            <a:pPr>
              <a:buClr>
                <a:srgbClr val="8AD0D6"/>
              </a:buClr>
            </a:pPr>
            <a:r>
              <a:rPr lang="en-US"/>
              <a:t>Another thing that can happen is a company can divest themselves of risk by having a third party be responsible for the data</a:t>
            </a:r>
          </a:p>
        </p:txBody>
      </p:sp>
      <p:pic>
        <p:nvPicPr>
          <p:cNvPr id="4" name="Picture 3" descr="Did 'Spider-Man: No Way Home' Recreate the 'Spideys Pointing ...">
            <a:extLst>
              <a:ext uri="{FF2B5EF4-FFF2-40B4-BE49-F238E27FC236}">
                <a16:creationId xmlns:a16="http://schemas.microsoft.com/office/drawing/2014/main" id="{729157EA-375B-B11B-CC15-7EBADE3F93BB}"/>
              </a:ext>
            </a:extLst>
          </p:cNvPr>
          <p:cNvPicPr>
            <a:picLocks noChangeAspect="1"/>
          </p:cNvPicPr>
          <p:nvPr/>
        </p:nvPicPr>
        <p:blipFill>
          <a:blip r:embed="rId2"/>
          <a:stretch>
            <a:fillRect/>
          </a:stretch>
        </p:blipFill>
        <p:spPr>
          <a:xfrm>
            <a:off x="7164729" y="1860149"/>
            <a:ext cx="4672312" cy="3504234"/>
          </a:xfrm>
          <a:prstGeom prst="rect">
            <a:avLst/>
          </a:prstGeom>
        </p:spPr>
      </p:pic>
    </p:spTree>
    <p:extLst>
      <p:ext uri="{BB962C8B-B14F-4D97-AF65-F5344CB8AC3E}">
        <p14:creationId xmlns:p14="http://schemas.microsoft.com/office/powerpoint/2010/main" val="3566886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8480A-4E18-2587-E4BB-8F3DAFAF1DC3}"/>
              </a:ext>
            </a:extLst>
          </p:cNvPr>
          <p:cNvSpPr>
            <a:spLocks noGrp="1"/>
          </p:cNvSpPr>
          <p:nvPr>
            <p:ph type="title"/>
          </p:nvPr>
        </p:nvSpPr>
        <p:spPr/>
        <p:txBody>
          <a:bodyPr/>
          <a:lstStyle/>
          <a:p>
            <a:r>
              <a:rPr lang="en-US"/>
              <a:t>Examples of databases on the market</a:t>
            </a:r>
          </a:p>
        </p:txBody>
      </p:sp>
      <p:sp>
        <p:nvSpPr>
          <p:cNvPr id="5" name="Text Placeholder 4">
            <a:extLst>
              <a:ext uri="{FF2B5EF4-FFF2-40B4-BE49-F238E27FC236}">
                <a16:creationId xmlns:a16="http://schemas.microsoft.com/office/drawing/2014/main" id="{C535921A-AEAF-F459-C611-57419F18D841}"/>
              </a:ext>
            </a:extLst>
          </p:cNvPr>
          <p:cNvSpPr>
            <a:spLocks noGrp="1"/>
          </p:cNvSpPr>
          <p:nvPr>
            <p:ph type="body" idx="1"/>
          </p:nvPr>
        </p:nvSpPr>
        <p:spPr/>
        <p:txBody>
          <a:bodyPr/>
          <a:lstStyle/>
          <a:p>
            <a:r>
              <a:rPr lang="en-US"/>
              <a:t>Relational</a:t>
            </a:r>
          </a:p>
        </p:txBody>
      </p:sp>
      <p:sp>
        <p:nvSpPr>
          <p:cNvPr id="3" name="Content Placeholder 2">
            <a:extLst>
              <a:ext uri="{FF2B5EF4-FFF2-40B4-BE49-F238E27FC236}">
                <a16:creationId xmlns:a16="http://schemas.microsoft.com/office/drawing/2014/main" id="{E9AA2A82-5555-10C0-99B1-829C7F46253E}"/>
              </a:ext>
            </a:extLst>
          </p:cNvPr>
          <p:cNvSpPr>
            <a:spLocks noGrp="1"/>
          </p:cNvSpPr>
          <p:nvPr>
            <p:ph sz="half" idx="2"/>
          </p:nvPr>
        </p:nvSpPr>
        <p:spPr/>
        <p:txBody>
          <a:bodyPr vert="horz" lIns="91440" tIns="45720" rIns="91440" bIns="45720" rtlCol="0" anchor="t">
            <a:normAutofit lnSpcReduction="10000"/>
          </a:bodyPr>
          <a:lstStyle/>
          <a:p>
            <a:r>
              <a:rPr lang="en-US"/>
              <a:t>MySQL</a:t>
            </a:r>
          </a:p>
          <a:p>
            <a:pPr>
              <a:buClr>
                <a:srgbClr val="8AD0D6"/>
              </a:buClr>
            </a:pPr>
            <a:r>
              <a:rPr lang="en-US"/>
              <a:t>SQLite</a:t>
            </a:r>
          </a:p>
          <a:p>
            <a:pPr>
              <a:buClr>
                <a:srgbClr val="8AD0D6"/>
              </a:buClr>
            </a:pPr>
            <a:r>
              <a:rPr lang="en-US"/>
              <a:t>Oracle</a:t>
            </a:r>
          </a:p>
          <a:p>
            <a:pPr>
              <a:buClr>
                <a:srgbClr val="8AD0D6"/>
              </a:buClr>
            </a:pPr>
            <a:r>
              <a:rPr lang="en-US"/>
              <a:t>PostgreSQL</a:t>
            </a:r>
          </a:p>
          <a:p>
            <a:pPr>
              <a:buClr>
                <a:srgbClr val="8AD0D6"/>
              </a:buClr>
            </a:pPr>
            <a:r>
              <a:rPr lang="en-US"/>
              <a:t>MariaDB</a:t>
            </a:r>
          </a:p>
          <a:p>
            <a:pPr>
              <a:buClr>
                <a:srgbClr val="8AD0D6"/>
              </a:buClr>
            </a:pPr>
            <a:r>
              <a:rPr lang="en-US" err="1"/>
              <a:t>SQLServer</a:t>
            </a:r>
          </a:p>
          <a:p>
            <a:pPr>
              <a:buClr>
                <a:srgbClr val="8AD0D6"/>
              </a:buClr>
            </a:pPr>
            <a:r>
              <a:rPr lang="en-US"/>
              <a:t>Technically cloud companies have relational database on offer as well, but tend to advertise compatibility with other popular options instead</a:t>
            </a:r>
          </a:p>
        </p:txBody>
      </p:sp>
      <p:sp>
        <p:nvSpPr>
          <p:cNvPr id="6" name="Text Placeholder 5">
            <a:extLst>
              <a:ext uri="{FF2B5EF4-FFF2-40B4-BE49-F238E27FC236}">
                <a16:creationId xmlns:a16="http://schemas.microsoft.com/office/drawing/2014/main" id="{07A2A6AA-5512-2F89-3574-C9B9E79EB68D}"/>
              </a:ext>
            </a:extLst>
          </p:cNvPr>
          <p:cNvSpPr>
            <a:spLocks noGrp="1"/>
          </p:cNvSpPr>
          <p:nvPr>
            <p:ph type="body" sz="quarter" idx="3"/>
          </p:nvPr>
        </p:nvSpPr>
        <p:spPr/>
        <p:txBody>
          <a:bodyPr/>
          <a:lstStyle/>
          <a:p>
            <a:r>
              <a:rPr lang="en-US"/>
              <a:t>Non-Relational</a:t>
            </a:r>
          </a:p>
        </p:txBody>
      </p:sp>
      <p:sp>
        <p:nvSpPr>
          <p:cNvPr id="4" name="Content Placeholder 3">
            <a:extLst>
              <a:ext uri="{FF2B5EF4-FFF2-40B4-BE49-F238E27FC236}">
                <a16:creationId xmlns:a16="http://schemas.microsoft.com/office/drawing/2014/main" id="{3833CF80-CF7E-0111-5A79-F8633357F505}"/>
              </a:ext>
            </a:extLst>
          </p:cNvPr>
          <p:cNvSpPr>
            <a:spLocks noGrp="1"/>
          </p:cNvSpPr>
          <p:nvPr>
            <p:ph sz="quarter" idx="4"/>
          </p:nvPr>
        </p:nvSpPr>
        <p:spPr/>
        <p:txBody>
          <a:bodyPr vert="horz" lIns="91440" tIns="45720" rIns="91440" bIns="45720" rtlCol="0" anchor="t">
            <a:normAutofit lnSpcReduction="10000"/>
          </a:bodyPr>
          <a:lstStyle/>
          <a:p>
            <a:r>
              <a:rPr lang="en-US"/>
              <a:t>MongoDB</a:t>
            </a:r>
          </a:p>
          <a:p>
            <a:pPr>
              <a:buClr>
                <a:srgbClr val="8AD0D6"/>
              </a:buClr>
            </a:pPr>
            <a:r>
              <a:rPr lang="en-US"/>
              <a:t>Redis</a:t>
            </a:r>
          </a:p>
          <a:p>
            <a:pPr>
              <a:buClr>
                <a:srgbClr val="8AD0D6"/>
              </a:buClr>
            </a:pPr>
            <a:r>
              <a:rPr lang="en-US"/>
              <a:t>Cassandra</a:t>
            </a:r>
          </a:p>
          <a:p>
            <a:pPr>
              <a:buClr>
                <a:srgbClr val="8AD0D6"/>
              </a:buClr>
            </a:pPr>
            <a:r>
              <a:rPr lang="en-US" err="1"/>
              <a:t>GraphQL</a:t>
            </a:r>
          </a:p>
          <a:p>
            <a:pPr>
              <a:buClr>
                <a:srgbClr val="8AD0D6"/>
              </a:buClr>
            </a:pPr>
            <a:r>
              <a:rPr lang="en-US"/>
              <a:t>Neo4J</a:t>
            </a:r>
          </a:p>
          <a:p>
            <a:pPr>
              <a:buClr>
                <a:srgbClr val="8AD0D6"/>
              </a:buClr>
            </a:pPr>
            <a:r>
              <a:rPr lang="en-US" err="1"/>
              <a:t>ElasticSearch</a:t>
            </a:r>
          </a:p>
          <a:p>
            <a:pPr>
              <a:buClr>
                <a:srgbClr val="8AD0D6"/>
              </a:buClr>
            </a:pPr>
            <a:r>
              <a:rPr lang="en-US"/>
              <a:t>All cloud companies have their own propriety options for NoSQL as well</a:t>
            </a:r>
          </a:p>
        </p:txBody>
      </p:sp>
    </p:spTree>
    <p:extLst>
      <p:ext uri="{BB962C8B-B14F-4D97-AF65-F5344CB8AC3E}">
        <p14:creationId xmlns:p14="http://schemas.microsoft.com/office/powerpoint/2010/main" val="21316225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Week 9</vt:lpstr>
      <vt:lpstr>Why it's important to pick a database to match your data/company</vt:lpstr>
      <vt:lpstr>Considerations</vt:lpstr>
      <vt:lpstr>Some important questions that need to be asked</vt:lpstr>
      <vt:lpstr>Relational vs Non-Relational database</vt:lpstr>
      <vt:lpstr>Scaling</vt:lpstr>
      <vt:lpstr>Schemas and data models</vt:lpstr>
      <vt:lpstr>Security and compliance</vt:lpstr>
      <vt:lpstr>Examples of databases on the market</vt:lpstr>
      <vt:lpstr>Evaluation of what to purchase/use</vt:lpstr>
      <vt:lpstr>Examples of free to use databases</vt:lpstr>
      <vt:lpstr>Examples of databases and their potential use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52</cp:revision>
  <dcterms:created xsi:type="dcterms:W3CDTF">2024-09-27T15:42:52Z</dcterms:created>
  <dcterms:modified xsi:type="dcterms:W3CDTF">2024-10-23T21:44:39Z</dcterms:modified>
</cp:coreProperties>
</file>