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4" r:id="rId6"/>
    <p:sldId id="265" r:id="rId7"/>
    <p:sldId id="266" r:id="rId8"/>
    <p:sldId id="267" r:id="rId9"/>
    <p:sldId id="261" r:id="rId10"/>
    <p:sldId id="262" r:id="rId11"/>
    <p:sldId id="263"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04FB59-6E57-CE46-2046-BF668F5013A1}" v="793" dt="2024-11-22T16:07:19.166"/>
    <p1510:client id="{ADDD5BBD-4451-1A2A-AF03-65B5ED9529B9}" v="806" dt="2024-11-21T16:58:28.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0874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829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31031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180173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86250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71487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11/22/2024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50819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028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6894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4951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0706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1189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2807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11/22/2024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8734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11/22/2024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4412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11/22/2024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8508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1265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11/22/2024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2958266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BIRT_Project#/media/File:Eclipse_BIRT_Report_Designer.png"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Week 14</a:t>
            </a:r>
          </a:p>
        </p:txBody>
      </p:sp>
      <p:sp>
        <p:nvSpPr>
          <p:cNvPr id="3" name="Subtitle 2"/>
          <p:cNvSpPr>
            <a:spLocks noGrp="1"/>
          </p:cNvSpPr>
          <p:nvPr>
            <p:ph type="subTitle" idx="1"/>
          </p:nvPr>
        </p:nvSpPr>
        <p:spPr/>
        <p:txBody>
          <a:bodyPr/>
          <a:lstStyle/>
          <a:p>
            <a:r>
              <a:rPr lang="en-US"/>
              <a:t>Reporting and dashboards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3BF0-94EF-37C6-EAB2-6DFE89A21006}"/>
              </a:ext>
            </a:extLst>
          </p:cNvPr>
          <p:cNvSpPr>
            <a:spLocks noGrp="1"/>
          </p:cNvSpPr>
          <p:nvPr>
            <p:ph type="title"/>
          </p:nvPr>
        </p:nvSpPr>
        <p:spPr/>
        <p:txBody>
          <a:bodyPr/>
          <a:lstStyle/>
          <a:p>
            <a:r>
              <a:rPr lang="en-US"/>
              <a:t>Some example dashboards</a:t>
            </a:r>
          </a:p>
        </p:txBody>
      </p:sp>
      <p:sp>
        <p:nvSpPr>
          <p:cNvPr id="3" name="Content Placeholder 2">
            <a:extLst>
              <a:ext uri="{FF2B5EF4-FFF2-40B4-BE49-F238E27FC236}">
                <a16:creationId xmlns:a16="http://schemas.microsoft.com/office/drawing/2014/main" id="{FA3C3E10-A71B-8122-47C5-D38BB1C0770E}"/>
              </a:ext>
            </a:extLst>
          </p:cNvPr>
          <p:cNvSpPr>
            <a:spLocks noGrp="1"/>
          </p:cNvSpPr>
          <p:nvPr>
            <p:ph idx="1"/>
          </p:nvPr>
        </p:nvSpPr>
        <p:spPr>
          <a:xfrm>
            <a:off x="2621496" y="5830770"/>
            <a:ext cx="7428357" cy="897090"/>
          </a:xfrm>
        </p:spPr>
        <p:txBody>
          <a:bodyPr vert="horz" lIns="91440" tIns="45720" rIns="91440" bIns="45720" rtlCol="0" anchor="t">
            <a:normAutofit/>
          </a:bodyPr>
          <a:lstStyle/>
          <a:p>
            <a:pPr marL="0" indent="0">
              <a:buNone/>
            </a:pPr>
            <a:r>
              <a:rPr lang="en-US"/>
              <a:t>Other examples include: Oracle Analytics Cloud, Domo and AWS </a:t>
            </a:r>
            <a:r>
              <a:rPr lang="en-US" err="1"/>
              <a:t>QuickSight</a:t>
            </a:r>
            <a:endParaRPr lang="en-US"/>
          </a:p>
          <a:p>
            <a:pPr>
              <a:buClr>
                <a:srgbClr val="8AD0D6"/>
              </a:buClr>
            </a:pPr>
            <a:endParaRPr lang="en-US"/>
          </a:p>
        </p:txBody>
      </p:sp>
      <p:pic>
        <p:nvPicPr>
          <p:cNvPr id="4" name="Picture 3" descr="A screenshot of a dashboard&#10;&#10;Description automatically generated">
            <a:extLst>
              <a:ext uri="{FF2B5EF4-FFF2-40B4-BE49-F238E27FC236}">
                <a16:creationId xmlns:a16="http://schemas.microsoft.com/office/drawing/2014/main" id="{F81AC191-CC7A-E69A-A25F-C69F53F3A68F}"/>
              </a:ext>
            </a:extLst>
          </p:cNvPr>
          <p:cNvPicPr>
            <a:picLocks noChangeAspect="1"/>
          </p:cNvPicPr>
          <p:nvPr/>
        </p:nvPicPr>
        <p:blipFill>
          <a:blip r:embed="rId2"/>
          <a:stretch>
            <a:fillRect/>
          </a:stretch>
        </p:blipFill>
        <p:spPr>
          <a:xfrm>
            <a:off x="6579404" y="1389934"/>
            <a:ext cx="5276843" cy="3280430"/>
          </a:xfrm>
          <a:prstGeom prst="rect">
            <a:avLst/>
          </a:prstGeom>
        </p:spPr>
      </p:pic>
      <p:sp>
        <p:nvSpPr>
          <p:cNvPr id="5" name="TextBox 4">
            <a:extLst>
              <a:ext uri="{FF2B5EF4-FFF2-40B4-BE49-F238E27FC236}">
                <a16:creationId xmlns:a16="http://schemas.microsoft.com/office/drawing/2014/main" id="{DE341B64-2319-A364-2E3A-DC5BBFF16BED}"/>
              </a:ext>
            </a:extLst>
          </p:cNvPr>
          <p:cNvSpPr txBox="1"/>
          <p:nvPr/>
        </p:nvSpPr>
        <p:spPr>
          <a:xfrm>
            <a:off x="6580352" y="4685924"/>
            <a:ext cx="5269873" cy="6634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https://www.tableau.com/dashboard/dashboard-examples</a:t>
            </a:r>
            <a:endParaRPr lang="en-US"/>
          </a:p>
        </p:txBody>
      </p:sp>
      <p:pic>
        <p:nvPicPr>
          <p:cNvPr id="6" name="Picture 5" descr="Screenshot shows a dashboard for the Employee Hiring and History sample.">
            <a:extLst>
              <a:ext uri="{FF2B5EF4-FFF2-40B4-BE49-F238E27FC236}">
                <a16:creationId xmlns:a16="http://schemas.microsoft.com/office/drawing/2014/main" id="{29B72D78-0C4A-26DD-ECB6-D1F0BDA5A10B}"/>
              </a:ext>
            </a:extLst>
          </p:cNvPr>
          <p:cNvPicPr>
            <a:picLocks noChangeAspect="1"/>
          </p:cNvPicPr>
          <p:nvPr/>
        </p:nvPicPr>
        <p:blipFill>
          <a:blip r:embed="rId3"/>
          <a:stretch>
            <a:fillRect/>
          </a:stretch>
        </p:blipFill>
        <p:spPr>
          <a:xfrm>
            <a:off x="894046" y="1391808"/>
            <a:ext cx="4971691" cy="3229511"/>
          </a:xfrm>
          <a:prstGeom prst="rect">
            <a:avLst/>
          </a:prstGeom>
        </p:spPr>
      </p:pic>
      <p:sp>
        <p:nvSpPr>
          <p:cNvPr id="7" name="TextBox 6">
            <a:extLst>
              <a:ext uri="{FF2B5EF4-FFF2-40B4-BE49-F238E27FC236}">
                <a16:creationId xmlns:a16="http://schemas.microsoft.com/office/drawing/2014/main" id="{B8B996EE-BE9C-B274-4284-D2F767B4DAD6}"/>
              </a:ext>
            </a:extLst>
          </p:cNvPr>
          <p:cNvSpPr txBox="1"/>
          <p:nvPr/>
        </p:nvSpPr>
        <p:spPr>
          <a:xfrm>
            <a:off x="890427" y="4700426"/>
            <a:ext cx="47089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https://learn.microsoft.com/en-us/power-bi/create-reports/sample-dataset</a:t>
            </a:r>
            <a:endParaRPr lang="en-US"/>
          </a:p>
        </p:txBody>
      </p:sp>
    </p:spTree>
    <p:extLst>
      <p:ext uri="{BB962C8B-B14F-4D97-AF65-F5344CB8AC3E}">
        <p14:creationId xmlns:p14="http://schemas.microsoft.com/office/powerpoint/2010/main" val="94257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3AFC-845C-6F06-C515-0F383DAA8866}"/>
              </a:ext>
            </a:extLst>
          </p:cNvPr>
          <p:cNvSpPr>
            <a:spLocks noGrp="1"/>
          </p:cNvSpPr>
          <p:nvPr>
            <p:ph type="title"/>
          </p:nvPr>
        </p:nvSpPr>
        <p:spPr/>
        <p:txBody>
          <a:bodyPr/>
          <a:lstStyle/>
          <a:p>
            <a:r>
              <a:rPr lang="en-US"/>
              <a:t>How to pick if you need a dashboard or a report or both</a:t>
            </a:r>
          </a:p>
        </p:txBody>
      </p:sp>
      <p:sp>
        <p:nvSpPr>
          <p:cNvPr id="4" name="Text Placeholder 3">
            <a:extLst>
              <a:ext uri="{FF2B5EF4-FFF2-40B4-BE49-F238E27FC236}">
                <a16:creationId xmlns:a16="http://schemas.microsoft.com/office/drawing/2014/main" id="{A81A6B65-730F-E335-F0D7-D81BE55A166E}"/>
              </a:ext>
            </a:extLst>
          </p:cNvPr>
          <p:cNvSpPr>
            <a:spLocks noGrp="1"/>
          </p:cNvSpPr>
          <p:nvPr>
            <p:ph type="body" idx="1"/>
          </p:nvPr>
        </p:nvSpPr>
        <p:spPr/>
        <p:txBody>
          <a:bodyPr/>
          <a:lstStyle/>
          <a:p>
            <a:r>
              <a:rPr lang="en-US"/>
              <a:t>Dashboard</a:t>
            </a:r>
          </a:p>
        </p:txBody>
      </p:sp>
      <p:sp>
        <p:nvSpPr>
          <p:cNvPr id="3" name="Content Placeholder 2">
            <a:extLst>
              <a:ext uri="{FF2B5EF4-FFF2-40B4-BE49-F238E27FC236}">
                <a16:creationId xmlns:a16="http://schemas.microsoft.com/office/drawing/2014/main" id="{3B6B292A-5157-37BF-C957-2E4778367929}"/>
              </a:ext>
            </a:extLst>
          </p:cNvPr>
          <p:cNvSpPr>
            <a:spLocks noGrp="1"/>
          </p:cNvSpPr>
          <p:nvPr>
            <p:ph sz="half" idx="2"/>
          </p:nvPr>
        </p:nvSpPr>
        <p:spPr/>
        <p:txBody>
          <a:bodyPr vert="horz" lIns="91440" tIns="45720" rIns="91440" bIns="45720" rtlCol="0" anchor="t">
            <a:normAutofit/>
          </a:bodyPr>
          <a:lstStyle/>
          <a:p>
            <a:r>
              <a:rPr lang="en-US"/>
              <a:t>You need updating information</a:t>
            </a:r>
          </a:p>
          <a:p>
            <a:pPr>
              <a:buClr>
                <a:srgbClr val="8AD0D6"/>
              </a:buClr>
            </a:pPr>
            <a:r>
              <a:rPr lang="en-US"/>
              <a:t>You need to watch over time for key metrics</a:t>
            </a:r>
          </a:p>
          <a:p>
            <a:pPr>
              <a:buClr>
                <a:srgbClr val="8AD0D6"/>
              </a:buClr>
            </a:pPr>
            <a:r>
              <a:rPr lang="en-US"/>
              <a:t>You need to see problems before they happen</a:t>
            </a:r>
          </a:p>
          <a:p>
            <a:pPr>
              <a:buClr>
                <a:srgbClr val="8AD0D6"/>
              </a:buClr>
            </a:pPr>
            <a:r>
              <a:rPr lang="en-US"/>
              <a:t>You need alerts for key metrics and/or performance</a:t>
            </a:r>
          </a:p>
        </p:txBody>
      </p:sp>
      <p:sp>
        <p:nvSpPr>
          <p:cNvPr id="5" name="Text Placeholder 4">
            <a:extLst>
              <a:ext uri="{FF2B5EF4-FFF2-40B4-BE49-F238E27FC236}">
                <a16:creationId xmlns:a16="http://schemas.microsoft.com/office/drawing/2014/main" id="{764953CA-9333-6349-1052-227806E39ADF}"/>
              </a:ext>
            </a:extLst>
          </p:cNvPr>
          <p:cNvSpPr>
            <a:spLocks noGrp="1"/>
          </p:cNvSpPr>
          <p:nvPr>
            <p:ph type="body" sz="quarter" idx="3"/>
          </p:nvPr>
        </p:nvSpPr>
        <p:spPr/>
        <p:txBody>
          <a:bodyPr/>
          <a:lstStyle/>
          <a:p>
            <a:r>
              <a:rPr lang="en-US"/>
              <a:t>Report</a:t>
            </a:r>
          </a:p>
        </p:txBody>
      </p:sp>
      <p:sp>
        <p:nvSpPr>
          <p:cNvPr id="6" name="Content Placeholder 5">
            <a:extLst>
              <a:ext uri="{FF2B5EF4-FFF2-40B4-BE49-F238E27FC236}">
                <a16:creationId xmlns:a16="http://schemas.microsoft.com/office/drawing/2014/main" id="{AE20ED8E-BCDB-F36E-8310-CA7A513D49E6}"/>
              </a:ext>
            </a:extLst>
          </p:cNvPr>
          <p:cNvSpPr>
            <a:spLocks noGrp="1"/>
          </p:cNvSpPr>
          <p:nvPr>
            <p:ph sz="quarter" idx="4"/>
          </p:nvPr>
        </p:nvSpPr>
        <p:spPr/>
        <p:txBody>
          <a:bodyPr vert="horz" lIns="91440" tIns="45720" rIns="91440" bIns="45720" rtlCol="0" anchor="t">
            <a:normAutofit/>
          </a:bodyPr>
          <a:lstStyle/>
          <a:p>
            <a:r>
              <a:rPr lang="en-US"/>
              <a:t>You need to turn in information from a snapshot in time</a:t>
            </a:r>
          </a:p>
          <a:p>
            <a:pPr>
              <a:buClr>
                <a:srgbClr val="8AD0D6"/>
              </a:buClr>
            </a:pPr>
            <a:r>
              <a:rPr lang="en-US"/>
              <a:t>You need to turn in a summary for a meeting or compliance requirement</a:t>
            </a:r>
          </a:p>
          <a:p>
            <a:pPr>
              <a:buClr>
                <a:srgbClr val="8AD0D6"/>
              </a:buClr>
            </a:pPr>
            <a:r>
              <a:rPr lang="en-US"/>
              <a:t>You need to look at why a problem happened and do a post mortem</a:t>
            </a:r>
          </a:p>
          <a:p>
            <a:pPr>
              <a:buClr>
                <a:srgbClr val="8AD0D6"/>
              </a:buClr>
            </a:pPr>
            <a:r>
              <a:rPr lang="en-US"/>
              <a:t>You need static information/data</a:t>
            </a:r>
          </a:p>
        </p:txBody>
      </p:sp>
    </p:spTree>
    <p:extLst>
      <p:ext uri="{BB962C8B-B14F-4D97-AF65-F5344CB8AC3E}">
        <p14:creationId xmlns:p14="http://schemas.microsoft.com/office/powerpoint/2010/main" val="47448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FA99A-AD8F-4417-AA84-18A721325425}"/>
              </a:ext>
            </a:extLst>
          </p:cNvPr>
          <p:cNvSpPr>
            <a:spLocks noGrp="1"/>
          </p:cNvSpPr>
          <p:nvPr>
            <p:ph type="title"/>
          </p:nvPr>
        </p:nvSpPr>
        <p:spPr/>
        <p:txBody>
          <a:bodyPr/>
          <a:lstStyle/>
          <a:p>
            <a:r>
              <a:rPr lang="en-US"/>
              <a:t>Some example use cases </a:t>
            </a:r>
          </a:p>
        </p:txBody>
      </p:sp>
      <p:sp>
        <p:nvSpPr>
          <p:cNvPr id="3" name="Content Placeholder 2">
            <a:extLst>
              <a:ext uri="{FF2B5EF4-FFF2-40B4-BE49-F238E27FC236}">
                <a16:creationId xmlns:a16="http://schemas.microsoft.com/office/drawing/2014/main" id="{BE8E98B4-FAE5-2FFA-A04E-62B0CCBE4D68}"/>
              </a:ext>
            </a:extLst>
          </p:cNvPr>
          <p:cNvSpPr>
            <a:spLocks noGrp="1"/>
          </p:cNvSpPr>
          <p:nvPr>
            <p:ph idx="1"/>
          </p:nvPr>
        </p:nvSpPr>
        <p:spPr/>
        <p:txBody>
          <a:bodyPr vert="horz" lIns="91440" tIns="45720" rIns="91440" bIns="45720" rtlCol="0" anchor="t">
            <a:normAutofit lnSpcReduction="10000"/>
          </a:bodyPr>
          <a:lstStyle/>
          <a:p>
            <a:r>
              <a:rPr lang="en-US" dirty="0"/>
              <a:t>Report – Giving a presentation or Executive summary of a database to higher ups in a company</a:t>
            </a:r>
          </a:p>
          <a:p>
            <a:pPr>
              <a:buClr>
                <a:srgbClr val="8AD0D6"/>
              </a:buClr>
            </a:pPr>
            <a:r>
              <a:rPr lang="en-US" dirty="0"/>
              <a:t>Dashboard – Keep track of the VM running the database to make sure there aren't provisioning issues and no slow downs</a:t>
            </a:r>
          </a:p>
          <a:p>
            <a:pPr>
              <a:buClr>
                <a:srgbClr val="8AD0D6"/>
              </a:buClr>
            </a:pPr>
            <a:r>
              <a:rPr lang="en-US" dirty="0"/>
              <a:t>Report – Analyse specific issues that are going on, such as healthcare appointments being scheduled too frequently</a:t>
            </a:r>
          </a:p>
          <a:p>
            <a:pPr>
              <a:buClr>
                <a:srgbClr val="8AD0D6"/>
              </a:buClr>
            </a:pPr>
            <a:r>
              <a:rPr lang="en-US" dirty="0"/>
              <a:t>Dashboard – Monitor health of code release</a:t>
            </a:r>
          </a:p>
          <a:p>
            <a:pPr>
              <a:buClr>
                <a:srgbClr val="8AD0D6"/>
              </a:buClr>
            </a:pPr>
            <a:r>
              <a:rPr lang="en-US" dirty="0"/>
              <a:t>Report – Compliance, most places that have to follow compliance laws and regulations for their industry are required or strongly encouraged to turn in reports that correspond to the stated findings</a:t>
            </a:r>
          </a:p>
          <a:p>
            <a:pPr>
              <a:buClr>
                <a:srgbClr val="8AD0D6"/>
              </a:buClr>
            </a:pPr>
            <a:r>
              <a:rPr lang="en-US" dirty="0"/>
              <a:t>Dashboard – Predicting issues before they happen, such as trying to head off support tickets before customers can complain</a:t>
            </a:r>
          </a:p>
        </p:txBody>
      </p:sp>
    </p:spTree>
    <p:extLst>
      <p:ext uri="{BB962C8B-B14F-4D97-AF65-F5344CB8AC3E}">
        <p14:creationId xmlns:p14="http://schemas.microsoft.com/office/powerpoint/2010/main" val="2721678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05D9-CAF6-2833-490B-57031FF4DC25}"/>
              </a:ext>
            </a:extLst>
          </p:cNvPr>
          <p:cNvSpPr>
            <a:spLocks noGrp="1"/>
          </p:cNvSpPr>
          <p:nvPr>
            <p:ph type="title"/>
          </p:nvPr>
        </p:nvSpPr>
        <p:spPr/>
        <p:txBody>
          <a:bodyPr/>
          <a:lstStyle/>
          <a:p>
            <a:r>
              <a:rPr lang="en-US"/>
              <a:t>What are Database Reports</a:t>
            </a:r>
          </a:p>
        </p:txBody>
      </p:sp>
      <p:sp>
        <p:nvSpPr>
          <p:cNvPr id="3" name="Content Placeholder 2">
            <a:extLst>
              <a:ext uri="{FF2B5EF4-FFF2-40B4-BE49-F238E27FC236}">
                <a16:creationId xmlns:a16="http://schemas.microsoft.com/office/drawing/2014/main" id="{0567EF97-B851-3D97-D348-BE71F5AE3E9B}"/>
              </a:ext>
            </a:extLst>
          </p:cNvPr>
          <p:cNvSpPr>
            <a:spLocks noGrp="1"/>
          </p:cNvSpPr>
          <p:nvPr>
            <p:ph idx="1"/>
          </p:nvPr>
        </p:nvSpPr>
        <p:spPr>
          <a:xfrm>
            <a:off x="4515746" y="1837571"/>
            <a:ext cx="6710237" cy="4410828"/>
          </a:xfrm>
        </p:spPr>
        <p:txBody>
          <a:bodyPr vert="horz" lIns="91440" tIns="45720" rIns="91440" bIns="45720" rtlCol="0" anchor="t">
            <a:normAutofit/>
          </a:bodyPr>
          <a:lstStyle/>
          <a:p>
            <a:r>
              <a:rPr lang="en-US"/>
              <a:t>A database report is a way to see important info from the database</a:t>
            </a:r>
          </a:p>
          <a:p>
            <a:pPr>
              <a:buClr>
                <a:srgbClr val="8AD0D6"/>
              </a:buClr>
            </a:pPr>
            <a:r>
              <a:rPr lang="en-US"/>
              <a:t>Reports can be done by hand or done automatically by the software that is running the database, or a combo of both</a:t>
            </a:r>
          </a:p>
          <a:p>
            <a:pPr>
              <a:buClr>
                <a:srgbClr val="8AD0D6"/>
              </a:buClr>
            </a:pPr>
            <a:r>
              <a:rPr lang="en-US"/>
              <a:t>Reports can be done at assigned times or by a predetermined condition, and run by the software, or done by hand</a:t>
            </a:r>
          </a:p>
          <a:p>
            <a:pPr>
              <a:buClr>
                <a:srgbClr val="8AD0D6"/>
              </a:buClr>
            </a:pPr>
            <a:r>
              <a:rPr lang="en-US"/>
              <a:t>Reports can be used for everything from sales data, to details about users, to totally customized drilled down data depending on what's needed</a:t>
            </a:r>
          </a:p>
        </p:txBody>
      </p:sp>
      <p:pic>
        <p:nvPicPr>
          <p:cNvPr id="4" name="Picture 3" descr="Pic of Willy Wonka, says &quot;oh so you're telling me the reports are showing the correct data? Maybe you should try pointing them to the correct database&quot;">
            <a:extLst>
              <a:ext uri="{FF2B5EF4-FFF2-40B4-BE49-F238E27FC236}">
                <a16:creationId xmlns:a16="http://schemas.microsoft.com/office/drawing/2014/main" id="{EC03C5F2-62C9-304E-CBE2-DDA970A5EEFB}"/>
              </a:ext>
            </a:extLst>
          </p:cNvPr>
          <p:cNvPicPr>
            <a:picLocks noChangeAspect="1"/>
          </p:cNvPicPr>
          <p:nvPr/>
        </p:nvPicPr>
        <p:blipFill>
          <a:blip r:embed="rId2"/>
          <a:stretch>
            <a:fillRect/>
          </a:stretch>
        </p:blipFill>
        <p:spPr>
          <a:xfrm>
            <a:off x="642937" y="2075829"/>
            <a:ext cx="3766516" cy="3783081"/>
          </a:xfrm>
          <a:prstGeom prst="rect">
            <a:avLst/>
          </a:prstGeom>
        </p:spPr>
      </p:pic>
    </p:spTree>
    <p:extLst>
      <p:ext uri="{BB962C8B-B14F-4D97-AF65-F5344CB8AC3E}">
        <p14:creationId xmlns:p14="http://schemas.microsoft.com/office/powerpoint/2010/main" val="347090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353E-2AFB-C31C-67F3-106B97B235B1}"/>
              </a:ext>
            </a:extLst>
          </p:cNvPr>
          <p:cNvSpPr>
            <a:spLocks noGrp="1"/>
          </p:cNvSpPr>
          <p:nvPr>
            <p:ph type="title"/>
          </p:nvPr>
        </p:nvSpPr>
        <p:spPr/>
        <p:txBody>
          <a:bodyPr/>
          <a:lstStyle/>
          <a:p>
            <a:r>
              <a:rPr lang="en-US"/>
              <a:t>What is a dashboard</a:t>
            </a:r>
          </a:p>
        </p:txBody>
      </p:sp>
      <p:sp>
        <p:nvSpPr>
          <p:cNvPr id="3" name="Content Placeholder 2">
            <a:extLst>
              <a:ext uri="{FF2B5EF4-FFF2-40B4-BE49-F238E27FC236}">
                <a16:creationId xmlns:a16="http://schemas.microsoft.com/office/drawing/2014/main" id="{7C8B2D0D-3D3D-D123-B4C4-1839ED8EAAA8}"/>
              </a:ext>
            </a:extLst>
          </p:cNvPr>
          <p:cNvSpPr>
            <a:spLocks noGrp="1"/>
          </p:cNvSpPr>
          <p:nvPr>
            <p:ph idx="1"/>
          </p:nvPr>
        </p:nvSpPr>
        <p:spPr>
          <a:xfrm>
            <a:off x="5642181" y="1854135"/>
            <a:ext cx="6180150" cy="4385981"/>
          </a:xfrm>
        </p:spPr>
        <p:txBody>
          <a:bodyPr vert="horz" lIns="91440" tIns="45720" rIns="91440" bIns="45720" rtlCol="0" anchor="t">
            <a:normAutofit/>
          </a:bodyPr>
          <a:lstStyle/>
          <a:p>
            <a:r>
              <a:rPr lang="en-US"/>
              <a:t>A dash board is a way to show information visually, it's made up of widgets</a:t>
            </a:r>
          </a:p>
          <a:p>
            <a:pPr>
              <a:buClr>
                <a:srgbClr val="8AD0D6"/>
              </a:buClr>
            </a:pPr>
            <a:r>
              <a:rPr lang="en-US"/>
              <a:t>Widgets are a way to show small pieces of the data that are really important performance or metrics</a:t>
            </a:r>
          </a:p>
          <a:p>
            <a:pPr>
              <a:buClr>
                <a:srgbClr val="8AD0D6"/>
              </a:buClr>
            </a:pPr>
            <a:r>
              <a:rPr lang="en-US"/>
              <a:t>You can have multiple dashboards for different audiences, for example, one for system metrics such as does the database have enough free space and memory that a DBA would want to care about.  But then you can have another dashboard for users that would care about different things such as books checked out, or inventory levels.</a:t>
            </a:r>
          </a:p>
        </p:txBody>
      </p:sp>
      <p:pic>
        <p:nvPicPr>
          <p:cNvPr id="4" name="Picture 3" descr="Comic of a big data dashboard says &quot;after carefully consideration of all 427 charts, graphs, and metrics I've decided to throw up my hands and hit the liquor store and get snockered, who's with me&quot;">
            <a:extLst>
              <a:ext uri="{FF2B5EF4-FFF2-40B4-BE49-F238E27FC236}">
                <a16:creationId xmlns:a16="http://schemas.microsoft.com/office/drawing/2014/main" id="{2F15FFDF-D120-161F-7417-EC070BB9BBC3}"/>
              </a:ext>
            </a:extLst>
          </p:cNvPr>
          <p:cNvPicPr>
            <a:picLocks noChangeAspect="1"/>
          </p:cNvPicPr>
          <p:nvPr/>
        </p:nvPicPr>
        <p:blipFill>
          <a:blip r:embed="rId2"/>
          <a:stretch>
            <a:fillRect/>
          </a:stretch>
        </p:blipFill>
        <p:spPr>
          <a:xfrm>
            <a:off x="185945" y="2072309"/>
            <a:ext cx="5309980" cy="3566491"/>
          </a:xfrm>
          <a:prstGeom prst="rect">
            <a:avLst/>
          </a:prstGeom>
        </p:spPr>
      </p:pic>
    </p:spTree>
    <p:extLst>
      <p:ext uri="{BB962C8B-B14F-4D97-AF65-F5344CB8AC3E}">
        <p14:creationId xmlns:p14="http://schemas.microsoft.com/office/powerpoint/2010/main" val="302925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178D-3B91-905E-C88C-1A8057F9CD21}"/>
              </a:ext>
            </a:extLst>
          </p:cNvPr>
          <p:cNvSpPr>
            <a:spLocks noGrp="1"/>
          </p:cNvSpPr>
          <p:nvPr>
            <p:ph type="title"/>
          </p:nvPr>
        </p:nvSpPr>
        <p:spPr/>
        <p:txBody>
          <a:bodyPr/>
          <a:lstStyle/>
          <a:p>
            <a:r>
              <a:rPr lang="en-US"/>
              <a:t>Why we use reports and dashboards</a:t>
            </a:r>
          </a:p>
        </p:txBody>
      </p:sp>
      <p:sp>
        <p:nvSpPr>
          <p:cNvPr id="3" name="Content Placeholder 2">
            <a:extLst>
              <a:ext uri="{FF2B5EF4-FFF2-40B4-BE49-F238E27FC236}">
                <a16:creationId xmlns:a16="http://schemas.microsoft.com/office/drawing/2014/main" id="{531D4B20-C20A-72A2-4359-9AE7A690FA33}"/>
              </a:ext>
            </a:extLst>
          </p:cNvPr>
          <p:cNvSpPr>
            <a:spLocks noGrp="1"/>
          </p:cNvSpPr>
          <p:nvPr>
            <p:ph idx="1"/>
          </p:nvPr>
        </p:nvSpPr>
        <p:spPr/>
        <p:txBody>
          <a:bodyPr vert="horz" lIns="91440" tIns="45720" rIns="91440" bIns="45720" rtlCol="0" anchor="t">
            <a:normAutofit fontScale="92500" lnSpcReduction="10000"/>
          </a:bodyPr>
          <a:lstStyle/>
          <a:p>
            <a:r>
              <a:rPr lang="en-US" dirty="0"/>
              <a:t>We use reports for everything from presentations to C-suite people to compliance requirements</a:t>
            </a:r>
          </a:p>
          <a:p>
            <a:pPr>
              <a:buClr>
                <a:srgbClr val="8AD0D6"/>
              </a:buClr>
            </a:pPr>
            <a:r>
              <a:rPr lang="en-US" dirty="0"/>
              <a:t>Reports are usually static pieces of information that are true for that moment in time</a:t>
            </a:r>
          </a:p>
          <a:p>
            <a:pPr>
              <a:buClr>
                <a:srgbClr val="8AD0D6"/>
              </a:buClr>
            </a:pPr>
            <a:r>
              <a:rPr lang="en-US" dirty="0"/>
              <a:t>Dashboards are made of widgets, usually updated on a reliable time frame such as hourly, daily or weekly</a:t>
            </a:r>
          </a:p>
          <a:p>
            <a:pPr>
              <a:buClr>
                <a:srgbClr val="8AD0D6"/>
              </a:buClr>
            </a:pPr>
            <a:r>
              <a:rPr lang="en-US" dirty="0"/>
              <a:t>Dashboards are good ways to keep track of things to see problems immediately and fix them, reports are good for seeing what happened or seeing where the system is at one point</a:t>
            </a:r>
          </a:p>
          <a:p>
            <a:pPr>
              <a:buClr>
                <a:srgbClr val="8AD0D6"/>
              </a:buClr>
            </a:pPr>
            <a:r>
              <a:rPr lang="en-US" dirty="0"/>
              <a:t>Both will take metrics and performance and present them in different ways</a:t>
            </a:r>
          </a:p>
          <a:p>
            <a:pPr>
              <a:buClr>
                <a:srgbClr val="8AD0D6"/>
              </a:buClr>
            </a:pPr>
            <a:r>
              <a:rPr lang="en-US" dirty="0"/>
              <a:t>Both take the data and present it in a structured coherent way so you can make informed decisions</a:t>
            </a:r>
          </a:p>
        </p:txBody>
      </p:sp>
    </p:spTree>
    <p:extLst>
      <p:ext uri="{BB962C8B-B14F-4D97-AF65-F5344CB8AC3E}">
        <p14:creationId xmlns:p14="http://schemas.microsoft.com/office/powerpoint/2010/main" val="73886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CD539-7058-7573-F755-187E7A0D7490}"/>
              </a:ext>
            </a:extLst>
          </p:cNvPr>
          <p:cNvSpPr>
            <a:spLocks noGrp="1"/>
          </p:cNvSpPr>
          <p:nvPr>
            <p:ph type="title"/>
          </p:nvPr>
        </p:nvSpPr>
        <p:spPr/>
        <p:txBody>
          <a:bodyPr/>
          <a:lstStyle/>
          <a:p>
            <a:r>
              <a:rPr lang="en-US"/>
              <a:t>North Star Metric</a:t>
            </a:r>
          </a:p>
        </p:txBody>
      </p:sp>
      <p:sp>
        <p:nvSpPr>
          <p:cNvPr id="5" name="Content Placeholder 4">
            <a:extLst>
              <a:ext uri="{FF2B5EF4-FFF2-40B4-BE49-F238E27FC236}">
                <a16:creationId xmlns:a16="http://schemas.microsoft.com/office/drawing/2014/main" id="{40EA1873-A0F1-0223-14D9-F68CBB2C4264}"/>
              </a:ext>
            </a:extLst>
          </p:cNvPr>
          <p:cNvSpPr>
            <a:spLocks noGrp="1"/>
          </p:cNvSpPr>
          <p:nvPr>
            <p:ph idx="1"/>
          </p:nvPr>
        </p:nvSpPr>
        <p:spPr>
          <a:xfrm>
            <a:off x="3306486" y="1845853"/>
            <a:ext cx="8466150" cy="4203763"/>
          </a:xfrm>
        </p:spPr>
        <p:txBody>
          <a:bodyPr vert="horz" lIns="91440" tIns="45720" rIns="91440" bIns="45720" rtlCol="0" anchor="t">
            <a:normAutofit lnSpcReduction="10000"/>
          </a:bodyPr>
          <a:lstStyle/>
          <a:p>
            <a:r>
              <a:rPr lang="en-US"/>
              <a:t>Focus on the important information, don't clutter the visualization</a:t>
            </a:r>
          </a:p>
          <a:p>
            <a:pPr>
              <a:buClr>
                <a:srgbClr val="8AD0D6"/>
              </a:buClr>
            </a:pPr>
            <a:r>
              <a:rPr lang="en-US"/>
              <a:t>Being able to identify ways to get rid of things on a dashboard is valuable, you don't want to have more information or the wrong information getting in the way</a:t>
            </a:r>
          </a:p>
          <a:p>
            <a:pPr>
              <a:buClr>
                <a:srgbClr val="8AD0D6"/>
              </a:buClr>
            </a:pPr>
            <a:r>
              <a:rPr lang="en-US"/>
              <a:t>North Star Metric is a way to focus on the most important value without getting led astray</a:t>
            </a:r>
          </a:p>
          <a:p>
            <a:pPr>
              <a:buClr>
                <a:srgbClr val="8AD0D6"/>
              </a:buClr>
            </a:pPr>
            <a:r>
              <a:rPr lang="en-US"/>
              <a:t>The North Star is your key measure for success, it's used commonly for product –led companies</a:t>
            </a:r>
          </a:p>
          <a:p>
            <a:pPr>
              <a:buClr>
                <a:srgbClr val="8AD0D6"/>
              </a:buClr>
            </a:pPr>
            <a:r>
              <a:rPr lang="en-US"/>
              <a:t>Picking your North Star Metric is aligned with your customer values and product (also known as how the company says they are making the most money)</a:t>
            </a:r>
          </a:p>
        </p:txBody>
      </p:sp>
      <p:pic>
        <p:nvPicPr>
          <p:cNvPr id="3" name="Picture 2" descr="Victoria and David Beckham meme, says &quot;we are data driven&quot; then he says &quot;be honest&quot;, she says &quot;I am being honest&quot; He says &quot;What metrics are you tracking?&quot; she says &quot;revenue&quot; he says &quot;Thank you&quot;">
            <a:extLst>
              <a:ext uri="{FF2B5EF4-FFF2-40B4-BE49-F238E27FC236}">
                <a16:creationId xmlns:a16="http://schemas.microsoft.com/office/drawing/2014/main" id="{5E67DAEC-EEC0-4795-7099-2A3A3118144F}"/>
              </a:ext>
            </a:extLst>
          </p:cNvPr>
          <p:cNvPicPr>
            <a:picLocks noChangeAspect="1"/>
          </p:cNvPicPr>
          <p:nvPr/>
        </p:nvPicPr>
        <p:blipFill>
          <a:blip r:embed="rId2"/>
          <a:stretch>
            <a:fillRect/>
          </a:stretch>
        </p:blipFill>
        <p:spPr>
          <a:xfrm>
            <a:off x="260280" y="2105853"/>
            <a:ext cx="2908437" cy="3665054"/>
          </a:xfrm>
          <a:prstGeom prst="rect">
            <a:avLst/>
          </a:prstGeom>
        </p:spPr>
      </p:pic>
    </p:spTree>
    <p:extLst>
      <p:ext uri="{BB962C8B-B14F-4D97-AF65-F5344CB8AC3E}">
        <p14:creationId xmlns:p14="http://schemas.microsoft.com/office/powerpoint/2010/main" val="199903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1203-6F8B-3D71-D96A-BF31FBC2CE05}"/>
              </a:ext>
            </a:extLst>
          </p:cNvPr>
          <p:cNvSpPr>
            <a:spLocks noGrp="1"/>
          </p:cNvSpPr>
          <p:nvPr>
            <p:ph type="title"/>
          </p:nvPr>
        </p:nvSpPr>
        <p:spPr/>
        <p:txBody>
          <a:bodyPr/>
          <a:lstStyle/>
          <a:p>
            <a:r>
              <a:rPr lang="en-US"/>
              <a:t>Example: Good report and Dashboard</a:t>
            </a:r>
          </a:p>
        </p:txBody>
      </p:sp>
      <p:sp>
        <p:nvSpPr>
          <p:cNvPr id="5" name="Text Placeholder 4">
            <a:extLst>
              <a:ext uri="{FF2B5EF4-FFF2-40B4-BE49-F238E27FC236}">
                <a16:creationId xmlns:a16="http://schemas.microsoft.com/office/drawing/2014/main" id="{F8294183-5113-A3EB-F43F-6D70D49F6633}"/>
              </a:ext>
            </a:extLst>
          </p:cNvPr>
          <p:cNvSpPr>
            <a:spLocks noGrp="1"/>
          </p:cNvSpPr>
          <p:nvPr>
            <p:ph type="body" idx="1"/>
          </p:nvPr>
        </p:nvSpPr>
        <p:spPr/>
        <p:txBody>
          <a:bodyPr/>
          <a:lstStyle/>
          <a:p>
            <a:r>
              <a:rPr lang="en-US"/>
              <a:t>Good Report</a:t>
            </a:r>
          </a:p>
        </p:txBody>
      </p:sp>
      <p:pic>
        <p:nvPicPr>
          <p:cNvPr id="7" name="Content Placeholder 6" descr="good dashboard example">
            <a:extLst>
              <a:ext uri="{FF2B5EF4-FFF2-40B4-BE49-F238E27FC236}">
                <a16:creationId xmlns:a16="http://schemas.microsoft.com/office/drawing/2014/main" id="{6EBA00ED-854E-8E84-3ED7-F396366494C5}"/>
              </a:ext>
            </a:extLst>
          </p:cNvPr>
          <p:cNvPicPr>
            <a:picLocks noGrp="1" noChangeAspect="1"/>
          </p:cNvPicPr>
          <p:nvPr>
            <p:ph sz="half" idx="2"/>
          </p:nvPr>
        </p:nvPicPr>
        <p:blipFill>
          <a:blip r:embed="rId2"/>
          <a:stretch>
            <a:fillRect/>
          </a:stretch>
        </p:blipFill>
        <p:spPr>
          <a:xfrm>
            <a:off x="5650788" y="2481469"/>
            <a:ext cx="4643621" cy="4188998"/>
          </a:xfrm>
        </p:spPr>
      </p:pic>
      <p:sp>
        <p:nvSpPr>
          <p:cNvPr id="6" name="Text Placeholder 5">
            <a:extLst>
              <a:ext uri="{FF2B5EF4-FFF2-40B4-BE49-F238E27FC236}">
                <a16:creationId xmlns:a16="http://schemas.microsoft.com/office/drawing/2014/main" id="{0C30BFF8-E661-8414-5A02-F364347B4131}"/>
              </a:ext>
            </a:extLst>
          </p:cNvPr>
          <p:cNvSpPr>
            <a:spLocks noGrp="1"/>
          </p:cNvSpPr>
          <p:nvPr>
            <p:ph type="body" sz="quarter" idx="3"/>
          </p:nvPr>
        </p:nvSpPr>
        <p:spPr/>
        <p:txBody>
          <a:bodyPr/>
          <a:lstStyle/>
          <a:p>
            <a:r>
              <a:rPr lang="en-US"/>
              <a:t>Good Dashboard</a:t>
            </a:r>
          </a:p>
        </p:txBody>
      </p:sp>
      <p:sp>
        <p:nvSpPr>
          <p:cNvPr id="22" name="Content Placeholder 2">
            <a:extLst>
              <a:ext uri="{FF2B5EF4-FFF2-40B4-BE49-F238E27FC236}">
                <a16:creationId xmlns:a16="http://schemas.microsoft.com/office/drawing/2014/main" id="{C22C1079-F29E-6046-1694-8676EFAFF77E}"/>
              </a:ext>
            </a:extLst>
          </p:cNvPr>
          <p:cNvSpPr txBox="1">
            <a:spLocks/>
          </p:cNvSpPr>
          <p:nvPr/>
        </p:nvSpPr>
        <p:spPr>
          <a:xfrm>
            <a:off x="1103312" y="2514600"/>
            <a:ext cx="4396339" cy="374173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a:t>Clear purpose </a:t>
            </a:r>
          </a:p>
          <a:p>
            <a:pPr>
              <a:buClr>
                <a:srgbClr val="8AD0D6"/>
              </a:buClr>
            </a:pPr>
            <a:r>
              <a:rPr lang="en-US"/>
              <a:t>Focused on the key metrics</a:t>
            </a:r>
          </a:p>
          <a:p>
            <a:pPr>
              <a:buClr>
                <a:srgbClr val="8AD0D6"/>
              </a:buClr>
            </a:pPr>
            <a:r>
              <a:rPr lang="en-US"/>
              <a:t>Uses data visualizations to communicate important take aways from the data</a:t>
            </a:r>
          </a:p>
          <a:p>
            <a:pPr>
              <a:buClr>
                <a:srgbClr val="8AD0D6"/>
              </a:buClr>
            </a:pPr>
            <a:r>
              <a:rPr lang="en-US"/>
              <a:t>Data is up to date, cleaned, and doesn't contain extraneous information</a:t>
            </a:r>
          </a:p>
          <a:p>
            <a:pPr>
              <a:buClr>
                <a:srgbClr val="8AD0D6"/>
              </a:buClr>
            </a:pPr>
            <a:r>
              <a:rPr lang="en-US"/>
              <a:t>Includes an action item</a:t>
            </a:r>
          </a:p>
          <a:p>
            <a:pPr>
              <a:buClr>
                <a:srgbClr val="8AD0D6"/>
              </a:buClr>
            </a:pPr>
            <a:endParaRPr lang="en-US"/>
          </a:p>
          <a:p>
            <a:pPr>
              <a:buClr>
                <a:srgbClr val="8AD0D6"/>
              </a:buClr>
            </a:pPr>
            <a:endParaRPr lang="en-US"/>
          </a:p>
        </p:txBody>
      </p:sp>
      <p:sp>
        <p:nvSpPr>
          <p:cNvPr id="24" name="TextBox 23">
            <a:extLst>
              <a:ext uri="{FF2B5EF4-FFF2-40B4-BE49-F238E27FC236}">
                <a16:creationId xmlns:a16="http://schemas.microsoft.com/office/drawing/2014/main" id="{D668487A-443F-BEF5-9E8D-A6B03A349EE9}"/>
              </a:ext>
            </a:extLst>
          </p:cNvPr>
          <p:cNvSpPr txBox="1"/>
          <p:nvPr/>
        </p:nvSpPr>
        <p:spPr>
          <a:xfrm>
            <a:off x="10328414" y="4381501"/>
            <a:ext cx="174762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https://www.matillion.com/blog/dashboard-examples-the-good-the-bad-and-the-ugly</a:t>
            </a:r>
            <a:endParaRPr lang="en-US"/>
          </a:p>
        </p:txBody>
      </p:sp>
    </p:spTree>
    <p:extLst>
      <p:ext uri="{BB962C8B-B14F-4D97-AF65-F5344CB8AC3E}">
        <p14:creationId xmlns:p14="http://schemas.microsoft.com/office/powerpoint/2010/main" val="306276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7852-0C7E-A0F4-6B32-5D3EC0CDD787}"/>
              </a:ext>
            </a:extLst>
          </p:cNvPr>
          <p:cNvSpPr>
            <a:spLocks noGrp="1"/>
          </p:cNvSpPr>
          <p:nvPr>
            <p:ph type="title"/>
          </p:nvPr>
        </p:nvSpPr>
        <p:spPr/>
        <p:txBody>
          <a:bodyPr/>
          <a:lstStyle/>
          <a:p>
            <a:r>
              <a:rPr lang="en-US"/>
              <a:t>Example: Bad report and Dashboard</a:t>
            </a:r>
          </a:p>
        </p:txBody>
      </p:sp>
      <p:sp>
        <p:nvSpPr>
          <p:cNvPr id="4" name="Text Placeholder 3">
            <a:extLst>
              <a:ext uri="{FF2B5EF4-FFF2-40B4-BE49-F238E27FC236}">
                <a16:creationId xmlns:a16="http://schemas.microsoft.com/office/drawing/2014/main" id="{ED21BE83-DD2D-7361-754B-9258D31D3392}"/>
              </a:ext>
            </a:extLst>
          </p:cNvPr>
          <p:cNvSpPr>
            <a:spLocks noGrp="1"/>
          </p:cNvSpPr>
          <p:nvPr>
            <p:ph type="body" idx="1"/>
          </p:nvPr>
        </p:nvSpPr>
        <p:spPr/>
        <p:txBody>
          <a:bodyPr/>
          <a:lstStyle/>
          <a:p>
            <a:r>
              <a:rPr lang="en-US"/>
              <a:t>Bad Report</a:t>
            </a:r>
          </a:p>
        </p:txBody>
      </p:sp>
      <p:sp>
        <p:nvSpPr>
          <p:cNvPr id="3" name="Content Placeholder 2">
            <a:extLst>
              <a:ext uri="{FF2B5EF4-FFF2-40B4-BE49-F238E27FC236}">
                <a16:creationId xmlns:a16="http://schemas.microsoft.com/office/drawing/2014/main" id="{D9BE411E-D2B7-A62F-38F2-0E1E9B16D3EC}"/>
              </a:ext>
            </a:extLst>
          </p:cNvPr>
          <p:cNvSpPr>
            <a:spLocks noGrp="1"/>
          </p:cNvSpPr>
          <p:nvPr>
            <p:ph sz="half" idx="2"/>
          </p:nvPr>
        </p:nvSpPr>
        <p:spPr/>
        <p:txBody>
          <a:bodyPr vert="horz" lIns="91440" tIns="45720" rIns="91440" bIns="45720" rtlCol="0" anchor="t">
            <a:normAutofit/>
          </a:bodyPr>
          <a:lstStyle/>
          <a:p>
            <a:r>
              <a:rPr lang="en-US"/>
              <a:t>Too much clutter</a:t>
            </a:r>
          </a:p>
          <a:p>
            <a:pPr>
              <a:buClr>
                <a:srgbClr val="8AD0D6"/>
              </a:buClr>
            </a:pPr>
            <a:r>
              <a:rPr lang="en-US"/>
              <a:t>Too long</a:t>
            </a:r>
          </a:p>
          <a:p>
            <a:pPr>
              <a:buClr>
                <a:srgbClr val="8AD0D6"/>
              </a:buClr>
            </a:pPr>
            <a:r>
              <a:rPr lang="en-US"/>
              <a:t>Shows raw data without context</a:t>
            </a:r>
          </a:p>
          <a:p>
            <a:pPr>
              <a:buClr>
                <a:srgbClr val="8AD0D6"/>
              </a:buClr>
            </a:pPr>
            <a:r>
              <a:rPr lang="en-US"/>
              <a:t>Shows bad, inconsistent or old data</a:t>
            </a:r>
          </a:p>
          <a:p>
            <a:pPr>
              <a:buClr>
                <a:srgbClr val="8AD0D6"/>
              </a:buClr>
            </a:pPr>
            <a:endParaRPr lang="en-US"/>
          </a:p>
        </p:txBody>
      </p:sp>
      <p:sp>
        <p:nvSpPr>
          <p:cNvPr id="5" name="Text Placeholder 4">
            <a:extLst>
              <a:ext uri="{FF2B5EF4-FFF2-40B4-BE49-F238E27FC236}">
                <a16:creationId xmlns:a16="http://schemas.microsoft.com/office/drawing/2014/main" id="{D4A169A8-6125-1994-11D6-920B01DE91E7}"/>
              </a:ext>
            </a:extLst>
          </p:cNvPr>
          <p:cNvSpPr>
            <a:spLocks noGrp="1"/>
          </p:cNvSpPr>
          <p:nvPr>
            <p:ph type="body" sz="quarter" idx="3"/>
          </p:nvPr>
        </p:nvSpPr>
        <p:spPr/>
        <p:txBody>
          <a:bodyPr/>
          <a:lstStyle/>
          <a:p>
            <a:r>
              <a:rPr lang="en-US"/>
              <a:t>Bad Dashboard</a:t>
            </a:r>
          </a:p>
        </p:txBody>
      </p:sp>
      <p:pic>
        <p:nvPicPr>
          <p:cNvPr id="6" name="Picture 5" descr="A screenshot of a computer&#10;&#10;Description automatically generated">
            <a:extLst>
              <a:ext uri="{FF2B5EF4-FFF2-40B4-BE49-F238E27FC236}">
                <a16:creationId xmlns:a16="http://schemas.microsoft.com/office/drawing/2014/main" id="{F957CC75-4080-B2AC-1E0B-D3E41E6A2085}"/>
              </a:ext>
            </a:extLst>
          </p:cNvPr>
          <p:cNvPicPr>
            <a:picLocks noChangeAspect="1"/>
          </p:cNvPicPr>
          <p:nvPr/>
        </p:nvPicPr>
        <p:blipFill>
          <a:blip r:embed="rId2"/>
          <a:stretch>
            <a:fillRect/>
          </a:stretch>
        </p:blipFill>
        <p:spPr>
          <a:xfrm>
            <a:off x="5652052" y="2500105"/>
            <a:ext cx="6412395" cy="3580571"/>
          </a:xfrm>
          <a:prstGeom prst="rect">
            <a:avLst/>
          </a:prstGeom>
        </p:spPr>
      </p:pic>
      <p:sp>
        <p:nvSpPr>
          <p:cNvPr id="11" name="TextBox 10">
            <a:extLst>
              <a:ext uri="{FF2B5EF4-FFF2-40B4-BE49-F238E27FC236}">
                <a16:creationId xmlns:a16="http://schemas.microsoft.com/office/drawing/2014/main" id="{7773FDC7-658F-8BEB-C1D8-DE54E01145A5}"/>
              </a:ext>
            </a:extLst>
          </p:cNvPr>
          <p:cNvSpPr txBox="1"/>
          <p:nvPr/>
        </p:nvSpPr>
        <p:spPr>
          <a:xfrm>
            <a:off x="5582479" y="6079434"/>
            <a:ext cx="637760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https://deliveringdataanalytics.com/i-tried-my-hand-at-designing-the-worst-dashboard-i-could-imagine/</a:t>
            </a:r>
            <a:endParaRPr lang="en-US"/>
          </a:p>
        </p:txBody>
      </p:sp>
    </p:spTree>
    <p:extLst>
      <p:ext uri="{BB962C8B-B14F-4D97-AF65-F5344CB8AC3E}">
        <p14:creationId xmlns:p14="http://schemas.microsoft.com/office/powerpoint/2010/main" val="178714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7468B-4F8B-9C98-6478-81ABD568CA59}"/>
              </a:ext>
            </a:extLst>
          </p:cNvPr>
          <p:cNvSpPr>
            <a:spLocks noGrp="1"/>
          </p:cNvSpPr>
          <p:nvPr>
            <p:ph type="title"/>
          </p:nvPr>
        </p:nvSpPr>
        <p:spPr/>
        <p:txBody>
          <a:bodyPr/>
          <a:lstStyle/>
          <a:p>
            <a:r>
              <a:rPr lang="en-US"/>
              <a:t>Some different ways to have bad Dashboards</a:t>
            </a:r>
          </a:p>
        </p:txBody>
      </p:sp>
      <p:sp>
        <p:nvSpPr>
          <p:cNvPr id="3" name="Content Placeholder 2">
            <a:extLst>
              <a:ext uri="{FF2B5EF4-FFF2-40B4-BE49-F238E27FC236}">
                <a16:creationId xmlns:a16="http://schemas.microsoft.com/office/drawing/2014/main" id="{CDA5A102-3C41-32B5-4EA1-2FDFA90C3DE2}"/>
              </a:ext>
            </a:extLst>
          </p:cNvPr>
          <p:cNvSpPr>
            <a:spLocks noGrp="1"/>
          </p:cNvSpPr>
          <p:nvPr>
            <p:ph idx="1"/>
          </p:nvPr>
        </p:nvSpPr>
        <p:spPr/>
        <p:txBody>
          <a:bodyPr vert="horz" lIns="91440" tIns="45720" rIns="91440" bIns="45720" rtlCol="0" anchor="t">
            <a:normAutofit/>
          </a:bodyPr>
          <a:lstStyle/>
          <a:p>
            <a:r>
              <a:rPr lang="en-US"/>
              <a:t>System metrics that are easy to make into a widget and are actually irrelevant such as I/O on a system that doesn't I/O</a:t>
            </a:r>
          </a:p>
          <a:p>
            <a:pPr>
              <a:buClr>
                <a:srgbClr val="8AD0D6"/>
              </a:buClr>
            </a:pPr>
            <a:r>
              <a:rPr lang="en-US"/>
              <a:t>Multiple representations for the same concept, for example looking at both the books checked out and authors checked out, yes we can track both, but do we really care?</a:t>
            </a:r>
          </a:p>
          <a:p>
            <a:pPr>
              <a:buClr>
                <a:srgbClr val="8AD0D6"/>
              </a:buClr>
            </a:pPr>
            <a:r>
              <a:rPr lang="en-US"/>
              <a:t>Proxy information instead of actual information, for example memory for book checkouts, yes it goes up with more people checking out books, but why not just look at book checkout numbers</a:t>
            </a:r>
          </a:p>
          <a:p>
            <a:pPr>
              <a:buClr>
                <a:srgbClr val="8AD0D6"/>
              </a:buClr>
            </a:pPr>
            <a:r>
              <a:rPr lang="en-US"/>
              <a:t>Simulate a dashboard by running a report frequently and calling live information</a:t>
            </a:r>
          </a:p>
        </p:txBody>
      </p:sp>
    </p:spTree>
    <p:extLst>
      <p:ext uri="{BB962C8B-B14F-4D97-AF65-F5344CB8AC3E}">
        <p14:creationId xmlns:p14="http://schemas.microsoft.com/office/powerpoint/2010/main" val="42483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6C2D4-B523-F758-3773-DBFF0064BE8C}"/>
              </a:ext>
            </a:extLst>
          </p:cNvPr>
          <p:cNvSpPr>
            <a:spLocks noGrp="1"/>
          </p:cNvSpPr>
          <p:nvPr>
            <p:ph type="title"/>
          </p:nvPr>
        </p:nvSpPr>
        <p:spPr/>
        <p:txBody>
          <a:bodyPr/>
          <a:lstStyle/>
          <a:p>
            <a:r>
              <a:rPr lang="en-US"/>
              <a:t>Some example reporting tools</a:t>
            </a:r>
          </a:p>
        </p:txBody>
      </p:sp>
      <p:sp>
        <p:nvSpPr>
          <p:cNvPr id="3" name="Content Placeholder 2">
            <a:extLst>
              <a:ext uri="{FF2B5EF4-FFF2-40B4-BE49-F238E27FC236}">
                <a16:creationId xmlns:a16="http://schemas.microsoft.com/office/drawing/2014/main" id="{934ECC8C-CB0D-B565-410F-85A330C60B2C}"/>
              </a:ext>
            </a:extLst>
          </p:cNvPr>
          <p:cNvSpPr>
            <a:spLocks noGrp="1"/>
          </p:cNvSpPr>
          <p:nvPr>
            <p:ph idx="1"/>
          </p:nvPr>
        </p:nvSpPr>
        <p:spPr>
          <a:xfrm>
            <a:off x="1103312" y="1966654"/>
            <a:ext cx="4964013" cy="4281745"/>
          </a:xfrm>
        </p:spPr>
        <p:txBody>
          <a:bodyPr vert="horz" lIns="91440" tIns="45720" rIns="91440" bIns="45720" rtlCol="0" anchor="t">
            <a:normAutofit/>
          </a:bodyPr>
          <a:lstStyle/>
          <a:p>
            <a:r>
              <a:rPr lang="en-US"/>
              <a:t>Open Source options include </a:t>
            </a:r>
            <a:r>
              <a:rPr lang="en-US">
                <a:ea typeface="+mj-lt"/>
                <a:cs typeface="+mj-lt"/>
              </a:rPr>
              <a:t>Business Intelligence and Reporting Tools (BIRT) Project, and the ones built into LibreOffice Base</a:t>
            </a:r>
          </a:p>
          <a:p>
            <a:pPr>
              <a:buClr>
                <a:srgbClr val="8AD0D6"/>
              </a:buClr>
            </a:pPr>
            <a:r>
              <a:rPr lang="en-US"/>
              <a:t>There are also tools that are sold such as Splunk, Tableau, </a:t>
            </a:r>
            <a:r>
              <a:rPr lang="en-US" err="1"/>
              <a:t>ZoHo</a:t>
            </a:r>
            <a:r>
              <a:rPr lang="en-US"/>
              <a:t> Analytics, Power BI Oracle.  Some will have dashboard options as well as reports since they are both commonly used</a:t>
            </a:r>
          </a:p>
        </p:txBody>
      </p:sp>
      <p:pic>
        <p:nvPicPr>
          <p:cNvPr id="4" name="Picture 3" descr="A screenshot of a computer&#10;&#10;Description automatically generated">
            <a:extLst>
              <a:ext uri="{FF2B5EF4-FFF2-40B4-BE49-F238E27FC236}">
                <a16:creationId xmlns:a16="http://schemas.microsoft.com/office/drawing/2014/main" id="{963A7F36-2D18-7E77-4297-AA37B5B487A8}"/>
              </a:ext>
            </a:extLst>
          </p:cNvPr>
          <p:cNvPicPr>
            <a:picLocks noChangeAspect="1"/>
          </p:cNvPicPr>
          <p:nvPr/>
        </p:nvPicPr>
        <p:blipFill>
          <a:blip r:embed="rId2"/>
          <a:stretch>
            <a:fillRect/>
          </a:stretch>
        </p:blipFill>
        <p:spPr>
          <a:xfrm>
            <a:off x="6435306" y="1717094"/>
            <a:ext cx="5115463" cy="3812000"/>
          </a:xfrm>
          <a:prstGeom prst="rect">
            <a:avLst/>
          </a:prstGeom>
        </p:spPr>
      </p:pic>
      <p:sp>
        <p:nvSpPr>
          <p:cNvPr id="5" name="TextBox 4">
            <a:extLst>
              <a:ext uri="{FF2B5EF4-FFF2-40B4-BE49-F238E27FC236}">
                <a16:creationId xmlns:a16="http://schemas.microsoft.com/office/drawing/2014/main" id="{0EC0B32B-C739-7F14-E790-B626752FDE6C}"/>
              </a:ext>
            </a:extLst>
          </p:cNvPr>
          <p:cNvSpPr txBox="1"/>
          <p:nvPr/>
        </p:nvSpPr>
        <p:spPr>
          <a:xfrm>
            <a:off x="6487886" y="5704114"/>
            <a:ext cx="500742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hlinkClick r:id="rId3"/>
              </a:rPr>
              <a:t>https://en.wikipedia.org/wiki/BIRT_Project#/media/File:Eclipse_BIRT_Report_Designer.png</a:t>
            </a:r>
            <a:r>
              <a:rPr lang="en-US">
                <a:ea typeface="+mn-lt"/>
                <a:cs typeface="+mn-lt"/>
              </a:rPr>
              <a:t> </a:t>
            </a:r>
          </a:p>
        </p:txBody>
      </p:sp>
    </p:spTree>
    <p:extLst>
      <p:ext uri="{BB962C8B-B14F-4D97-AF65-F5344CB8AC3E}">
        <p14:creationId xmlns:p14="http://schemas.microsoft.com/office/powerpoint/2010/main" val="4237848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Week 14</vt:lpstr>
      <vt:lpstr>What are Database Reports</vt:lpstr>
      <vt:lpstr>What is a dashboard</vt:lpstr>
      <vt:lpstr>Why we use reports and dashboards</vt:lpstr>
      <vt:lpstr>North Star Metric</vt:lpstr>
      <vt:lpstr>Example: Good report and Dashboard</vt:lpstr>
      <vt:lpstr>Example: Bad report and Dashboard</vt:lpstr>
      <vt:lpstr>Some different ways to have bad Dashboards</vt:lpstr>
      <vt:lpstr>Some example reporting tools</vt:lpstr>
      <vt:lpstr>Some example dashboards</vt:lpstr>
      <vt:lpstr>How to pick if you need a dashboard or a report or both</vt:lpstr>
      <vt:lpstr>Some example use cases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cp:revision>
  <dcterms:created xsi:type="dcterms:W3CDTF">2024-09-27T15:42:52Z</dcterms:created>
  <dcterms:modified xsi:type="dcterms:W3CDTF">2024-11-22T16:07:20Z</dcterms:modified>
</cp:coreProperties>
</file>