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7"/>
  </p:notesMasterIdLst>
  <p:sldIdLst>
    <p:sldId id="256" r:id="rId2"/>
    <p:sldId id="280" r:id="rId3"/>
    <p:sldId id="279" r:id="rId4"/>
    <p:sldId id="278" r:id="rId5"/>
    <p:sldId id="277" r:id="rId6"/>
    <p:sldId id="276" r:id="rId7"/>
    <p:sldId id="275" r:id="rId8"/>
    <p:sldId id="274" r:id="rId9"/>
    <p:sldId id="264" r:id="rId10"/>
    <p:sldId id="257" r:id="rId11"/>
    <p:sldId id="258" r:id="rId12"/>
    <p:sldId id="259" r:id="rId13"/>
    <p:sldId id="260" r:id="rId14"/>
    <p:sldId id="265" r:id="rId15"/>
    <p:sldId id="263" r:id="rId16"/>
    <p:sldId id="261" r:id="rId17"/>
    <p:sldId id="266" r:id="rId18"/>
    <p:sldId id="262" r:id="rId19"/>
    <p:sldId id="267" r:id="rId20"/>
    <p:sldId id="268" r:id="rId21"/>
    <p:sldId id="269" r:id="rId22"/>
    <p:sldId id="270" r:id="rId23"/>
    <p:sldId id="272" r:id="rId24"/>
    <p:sldId id="273" r:id="rId25"/>
    <p:sldId id="27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0B2F8B-8C51-4430-A893-BF1C05E1B271}" v="51" dt="2020-08-13T17:08:23.9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9" autoAdjust="0"/>
    <p:restoredTop sz="94660"/>
  </p:normalViewPr>
  <p:slideViewPr>
    <p:cSldViewPr snapToGrid="0">
      <p:cViewPr varScale="1">
        <p:scale>
          <a:sx n="33" d="100"/>
          <a:sy n="33" d="100"/>
        </p:scale>
        <p:origin x="66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F22BCE-CBD6-4B81-9955-C91303A8DA40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28BBD-0502-4CA1-B96B-D2E843747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4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A28BBD-0502-4CA1-B96B-D2E84374712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251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9/12/2023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krebsonsecurity.com/password-dos-and-dont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hyperlink" Target="https://www.wired.com/2016/05/password-tips-experts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5078169"/>
            <a:ext cx="8825658" cy="861420"/>
          </a:xfrm>
        </p:spPr>
        <p:txBody>
          <a:bodyPr/>
          <a:lstStyle/>
          <a:p>
            <a:r>
              <a:rPr lang="en-US" dirty="0"/>
              <a:t>The Basics, and beyond!</a:t>
            </a:r>
          </a:p>
        </p:txBody>
      </p:sp>
    </p:spTree>
    <p:extLst>
      <p:ext uri="{BB962C8B-B14F-4D97-AF65-F5344CB8AC3E}">
        <p14:creationId xmlns:p14="http://schemas.microsoft.com/office/powerpoint/2010/main" val="31943308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Server is down</a:t>
            </a:r>
          </a:p>
        </p:txBody>
      </p:sp>
      <p:pic>
        <p:nvPicPr>
          <p:cNvPr id="4" name="Content Placeholder 3" descr="Panel 1 panic over Nazis coming. Panel 2 panic in the 21st century, the email server is down" title="Comic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0664" y="2074651"/>
            <a:ext cx="5712447" cy="415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705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Confidentiality</a:t>
            </a:r>
          </a:p>
        </p:txBody>
      </p:sp>
      <p:pic>
        <p:nvPicPr>
          <p:cNvPr id="4" name="Content Placeholder 3" descr="Keep it Secret, keep it Safe" title="Meme Gandalf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7249" y="2206175"/>
            <a:ext cx="7170799" cy="2987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8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Integrity</a:t>
            </a:r>
          </a:p>
        </p:txBody>
      </p:sp>
      <p:pic>
        <p:nvPicPr>
          <p:cNvPr id="4" name="Content Placeholder 3" descr="I see data integrity problems" title="Meme 6th sens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9033" y="1252664"/>
            <a:ext cx="5438272" cy="543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809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Availability</a:t>
            </a:r>
          </a:p>
        </p:txBody>
      </p:sp>
      <p:pic>
        <p:nvPicPr>
          <p:cNvPr id="6" name="Content Placeholder 5" descr="Dani says where is my data?" title="Meme game of thrones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8589" y="1230883"/>
            <a:ext cx="6978316" cy="532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369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Repudiation</a:t>
            </a:r>
          </a:p>
        </p:txBody>
      </p:sp>
      <p:pic>
        <p:nvPicPr>
          <p:cNvPr id="4" name="Content Placeholder 3" descr="Dos Equis guy says I don't always rescind, but when i do my recission is a repudiation that is recinded " title="Mem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76337" y="1152817"/>
            <a:ext cx="4299284" cy="536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696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Denial Of Service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DOS</a:t>
            </a:r>
          </a:p>
          <a:p>
            <a:r>
              <a:rPr lang="en-US" dirty="0"/>
              <a:t>DDOS</a:t>
            </a:r>
          </a:p>
          <a:p>
            <a:r>
              <a:rPr lang="en-US" dirty="0"/>
              <a:t>DDOS vs Viral</a:t>
            </a:r>
          </a:p>
          <a:p>
            <a:r>
              <a:rPr lang="en-US" dirty="0"/>
              <a:t>Current Examples</a:t>
            </a:r>
          </a:p>
          <a:p>
            <a:pPr lvl="1"/>
            <a:r>
              <a:rPr lang="en-US" dirty="0" err="1"/>
              <a:t>Dyn</a:t>
            </a:r>
            <a:endParaRPr lang="en-US" dirty="0"/>
          </a:p>
          <a:p>
            <a:pPr lvl="1"/>
            <a:r>
              <a:rPr lang="en-US" dirty="0" err="1"/>
              <a:t>Mirai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 descr="Fry says not sure if it is by random change that college website is down every sunday before assignments are due or if someone is doing a DOS to turn work in late" title="Meme Futurama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4926" y="1538090"/>
            <a:ext cx="6288505" cy="4710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2399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 Attack</a:t>
            </a:r>
          </a:p>
        </p:txBody>
      </p:sp>
      <p:pic>
        <p:nvPicPr>
          <p:cNvPr id="4" name="Content Placeholder 3" descr="Examples of attacks on communication" title="Communication attack imag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6505" y="1289763"/>
            <a:ext cx="7218947" cy="53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2466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vs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Policy</a:t>
            </a:r>
          </a:p>
          <a:p>
            <a:pPr lvl="1"/>
            <a:r>
              <a:rPr lang="en-US" dirty="0"/>
              <a:t>What is and is not allowed</a:t>
            </a:r>
          </a:p>
          <a:p>
            <a:pPr lvl="1"/>
            <a:r>
              <a:rPr lang="en-US" dirty="0"/>
              <a:t>Only the admin shall change passwords </a:t>
            </a:r>
          </a:p>
          <a:p>
            <a:r>
              <a:rPr lang="en-US" dirty="0"/>
              <a:t>Security mechanism</a:t>
            </a:r>
          </a:p>
          <a:p>
            <a:pPr lvl="1"/>
            <a:r>
              <a:rPr lang="en-US" dirty="0"/>
              <a:t>How to enforce the policy</a:t>
            </a:r>
          </a:p>
          <a:p>
            <a:pPr lvl="1"/>
            <a:r>
              <a:rPr lang="en-US" dirty="0"/>
              <a:t>Password file is encrypted and authenticates admin, keeps a log of all retrieval attempts.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75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Mechanisms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  <a:p>
            <a:r>
              <a:rPr lang="en-US" dirty="0"/>
              <a:t>Detection</a:t>
            </a:r>
          </a:p>
          <a:p>
            <a:r>
              <a:rPr lang="en-US" dirty="0"/>
              <a:t>Recovery</a:t>
            </a:r>
          </a:p>
          <a:p>
            <a:r>
              <a:rPr lang="en-US" dirty="0"/>
              <a:t>IDS</a:t>
            </a:r>
          </a:p>
          <a:p>
            <a:r>
              <a:rPr lang="en-US" dirty="0"/>
              <a:t>IPS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Back up yourselves, data loss is coming" title="Meme game of thron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9705" y="798377"/>
            <a:ext cx="5775157" cy="5775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77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Prevention</a:t>
            </a:r>
          </a:p>
          <a:p>
            <a:pPr lvl="1"/>
            <a:r>
              <a:rPr lang="en-US" dirty="0"/>
              <a:t>Locks and bars on house</a:t>
            </a:r>
          </a:p>
          <a:p>
            <a:r>
              <a:rPr lang="en-US" dirty="0"/>
              <a:t>Detection</a:t>
            </a:r>
          </a:p>
          <a:p>
            <a:pPr lvl="1"/>
            <a:r>
              <a:rPr lang="en-US" dirty="0"/>
              <a:t>Stolen items are…..stolen</a:t>
            </a:r>
          </a:p>
          <a:p>
            <a:r>
              <a:rPr lang="en-US" dirty="0"/>
              <a:t>Recovery</a:t>
            </a:r>
          </a:p>
          <a:p>
            <a:pPr lvl="1"/>
            <a:r>
              <a:rPr lang="en-US" dirty="0"/>
              <a:t>Call police, make insurance claim and replace items</a:t>
            </a:r>
          </a:p>
        </p:txBody>
      </p:sp>
    </p:spTree>
    <p:extLst>
      <p:ext uri="{BB962C8B-B14F-4D97-AF65-F5344CB8AC3E}">
        <p14:creationId xmlns:p14="http://schemas.microsoft.com/office/powerpoint/2010/main" val="2791979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needs this information?</a:t>
            </a:r>
          </a:p>
        </p:txBody>
      </p:sp>
      <p:pic>
        <p:nvPicPr>
          <p:cNvPr id="4" name="Content Placeholder 3" descr="Meme of a man yelling &amp;#34;EVERYONE!&amp;#34;" title="Mem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8850" y="2650331"/>
            <a:ext cx="6696075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189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type</a:t>
            </a:r>
          </a:p>
          <a:p>
            <a:r>
              <a:rPr lang="en-US" dirty="0"/>
              <a:t>Media type</a:t>
            </a:r>
          </a:p>
          <a:p>
            <a:r>
              <a:rPr lang="en-US" dirty="0"/>
              <a:t>Responsibility (Who’s fault is it?)</a:t>
            </a:r>
          </a:p>
          <a:p>
            <a:pPr lvl="1"/>
            <a:r>
              <a:rPr lang="en-US" dirty="0"/>
              <a:t>Breaking data into pieces</a:t>
            </a:r>
          </a:p>
          <a:p>
            <a:r>
              <a:rPr lang="en-US" dirty="0"/>
              <a:t>How long to keep it</a:t>
            </a:r>
          </a:p>
          <a:p>
            <a:r>
              <a:rPr lang="en-US" dirty="0"/>
              <a:t>Backups</a:t>
            </a:r>
          </a:p>
          <a:p>
            <a:pPr lvl="1"/>
            <a:r>
              <a:rPr lang="en-US" dirty="0"/>
              <a:t>Need all the same questions answered</a:t>
            </a:r>
          </a:p>
          <a:p>
            <a:r>
              <a:rPr lang="en-US" dirty="0"/>
              <a:t>Electronic vs IRL data</a:t>
            </a:r>
          </a:p>
          <a:p>
            <a:r>
              <a:rPr lang="en-US" dirty="0"/>
              <a:t>Data integrity</a:t>
            </a:r>
          </a:p>
        </p:txBody>
      </p:sp>
      <p:pic>
        <p:nvPicPr>
          <p:cNvPr id="4" name="Picture 3" descr="It's not the size of your data that matters, it's how you use it." title="Meme Data from Star Tr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6582" y="1379621"/>
            <a:ext cx="4608553" cy="3163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42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PII in </a:t>
            </a:r>
            <a:r>
              <a:rPr lang="en-US" dirty="0" err="1"/>
              <a:t>Massachusettes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Personal information - a combination of a name along with a Social Security number, bank account number, or credit card number</a:t>
            </a:r>
          </a:p>
          <a:p>
            <a:r>
              <a:rPr lang="en-US" dirty="0"/>
              <a:t>Encrypted when stored on portable devices, or transmitted wirelessly or on public networks.</a:t>
            </a:r>
          </a:p>
          <a:p>
            <a:r>
              <a:rPr lang="en-US" dirty="0"/>
              <a:t>Regulations call on businesses to utilize up-to-date firewall protection that creates an electronic gatekeeper between the data and the outside world and only permits authorized users to access or transmit data, according to preset rules.</a:t>
            </a:r>
          </a:p>
          <a:p>
            <a:r>
              <a:rPr lang="en-US" dirty="0"/>
              <a:t>http://www.mass.gov/ago/doing-business-in-massachusetts/privacy-and-data-security/standards-for-the-protection-of-personal.html</a:t>
            </a:r>
          </a:p>
        </p:txBody>
      </p:sp>
    </p:spTree>
    <p:extLst>
      <p:ext uri="{BB962C8B-B14F-4D97-AF65-F5344CB8AC3E}">
        <p14:creationId xmlns:p14="http://schemas.microsoft.com/office/powerpoint/2010/main" val="842798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Credit cards</a:t>
            </a:r>
          </a:p>
          <a:p>
            <a:r>
              <a:rPr lang="en-US" dirty="0"/>
              <a:t>Social Security Numbers</a:t>
            </a:r>
          </a:p>
          <a:p>
            <a:r>
              <a:rPr lang="en-US" dirty="0"/>
              <a:t>Email address</a:t>
            </a:r>
          </a:p>
          <a:p>
            <a:r>
              <a:rPr lang="en-US" dirty="0"/>
              <a:t>Physical addresses</a:t>
            </a:r>
          </a:p>
          <a:p>
            <a:r>
              <a:rPr lang="en-US" dirty="0"/>
              <a:t>Social media accounts</a:t>
            </a:r>
          </a:p>
          <a:p>
            <a:r>
              <a:rPr lang="en-US" dirty="0"/>
              <a:t>Bank Accounts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 descr="You seem to require more data" title="Meme data from star trek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789" y="1297228"/>
            <a:ext cx="5518484" cy="5349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35325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Value Brazilian Underground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cap="all" dirty="0"/>
              <a:t>BRAZILIAN UNDERGROUND</a:t>
            </a:r>
          </a:p>
          <a:p>
            <a:pPr lvl="1"/>
            <a:r>
              <a:rPr lang="en-US" dirty="0"/>
              <a:t>Set of business application account credentials	US$155–193</a:t>
            </a:r>
          </a:p>
          <a:p>
            <a:pPr lvl="1"/>
            <a:r>
              <a:rPr lang="en-US" dirty="0"/>
              <a:t>Set of credit card credentials	US$35–135</a:t>
            </a:r>
          </a:p>
          <a:p>
            <a:pPr lvl="1"/>
            <a:r>
              <a:rPr lang="en-US" dirty="0"/>
              <a:t>Set of online service account credentials	US$19</a:t>
            </a:r>
          </a:p>
          <a:p>
            <a:pPr lvl="1"/>
            <a:r>
              <a:rPr lang="en-US" dirty="0"/>
              <a:t>List of mobile phone numbers	US$290–1,236</a:t>
            </a:r>
          </a:p>
          <a:p>
            <a:pPr lvl="1"/>
            <a:r>
              <a:rPr lang="en-US" dirty="0"/>
              <a:t>List of landline phone numbers	US$317–1,931</a:t>
            </a:r>
          </a:p>
          <a:p>
            <a:pPr lvl="1"/>
            <a:r>
              <a:rPr lang="en-US" dirty="0"/>
              <a:t>https://www.trendmicro.com/vinfo/us/security/special-report/cybercriminal-underground-economy-series/global-black-market-for-stolen-data/</a:t>
            </a:r>
          </a:p>
        </p:txBody>
      </p:sp>
    </p:spTree>
    <p:extLst>
      <p:ext uri="{BB962C8B-B14F-4D97-AF65-F5344CB8AC3E}">
        <p14:creationId xmlns:p14="http://schemas.microsoft.com/office/powerpoint/2010/main" val="2453592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Value</a:t>
            </a:r>
          </a:p>
        </p:txBody>
      </p:sp>
      <p:graphicFrame>
        <p:nvGraphicFramePr>
          <p:cNvPr id="4" name="Content Placeholder 3" descr="Table showing examples of value" title="Example of value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3862210"/>
              </p:ext>
            </p:extLst>
          </p:nvPr>
        </p:nvGraphicFramePr>
        <p:xfrm>
          <a:off x="1114457" y="2212258"/>
          <a:ext cx="8924862" cy="4204644"/>
        </p:xfrm>
        <a:graphic>
          <a:graphicData uri="http://schemas.openxmlformats.org/drawingml/2006/table">
            <a:tbl>
              <a:tblPr firstRow="1"/>
              <a:tblGrid>
                <a:gridCol w="44624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24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1471">
                <a:tc>
                  <a:txBody>
                    <a:bodyPr/>
                    <a:lstStyle/>
                    <a:p>
                      <a:r>
                        <a:rPr lang="en-US" sz="1800" dirty="0"/>
                        <a:t>Visa or MasterCard credentials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$7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US" sz="1800"/>
                        <a:t>Credit card with magnetic stripe or chip data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$15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2122">
                <a:tc>
                  <a:txBody>
                    <a:bodyPr/>
                    <a:lstStyle/>
                    <a:p>
                      <a:r>
                        <a:rPr lang="en-US" sz="1800"/>
                        <a:t>Premium American Express, Discover Card, MasterCard or Visa with strip or chip data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$30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US" sz="1800"/>
                        <a:t>Bank account credentials (balance of $15,000)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$500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US" sz="1800"/>
                        <a:t>Bank account credentials (balance of $70,000 to $150,000)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6% of account balance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849">
                <a:tc>
                  <a:txBody>
                    <a:bodyPr/>
                    <a:lstStyle/>
                    <a:p>
                      <a:r>
                        <a:rPr lang="en-US" sz="1800"/>
                        <a:t>Large U.S. airline points accounts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1.5 million points cost $450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8486">
                <a:tc>
                  <a:txBody>
                    <a:bodyPr/>
                    <a:lstStyle/>
                    <a:p>
                      <a:r>
                        <a:rPr lang="en-US" sz="1800"/>
                        <a:t>Large international hotel chain points account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 million points cost $200</a:t>
                      </a:r>
                    </a:p>
                  </a:txBody>
                  <a:tcPr marL="91212" marR="91212" marT="45606" marB="4560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994611" y="6252841"/>
            <a:ext cx="736332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http://www.bankrate.com/financing/credit-cards/prices-rise-for-your-data-on-the-black-market/</a:t>
            </a:r>
          </a:p>
        </p:txBody>
      </p:sp>
    </p:spTree>
    <p:extLst>
      <p:ext uri="{BB962C8B-B14F-4D97-AF65-F5344CB8AC3E}">
        <p14:creationId xmlns:p14="http://schemas.microsoft.com/office/powerpoint/2010/main" val="25844385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set risks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Hackers</a:t>
            </a:r>
          </a:p>
          <a:p>
            <a:pPr lvl="1"/>
            <a:r>
              <a:rPr lang="en-US" dirty="0"/>
              <a:t>Equation Group (NSA)</a:t>
            </a:r>
          </a:p>
          <a:p>
            <a:r>
              <a:rPr lang="en-US" dirty="0"/>
              <a:t>PEBKAC</a:t>
            </a:r>
          </a:p>
          <a:p>
            <a:r>
              <a:rPr lang="en-US" dirty="0"/>
              <a:t>Apathy from consumers</a:t>
            </a:r>
          </a:p>
          <a:p>
            <a:r>
              <a:rPr lang="en-US" dirty="0"/>
              <a:t>Government infrastructure</a:t>
            </a:r>
          </a:p>
          <a:p>
            <a:pPr lvl="1"/>
            <a:r>
              <a:rPr lang="en-US" dirty="0"/>
              <a:t>Equifax</a:t>
            </a:r>
          </a:p>
          <a:p>
            <a:pPr lvl="1"/>
            <a:r>
              <a:rPr lang="en-US" dirty="0"/>
              <a:t>IRS</a:t>
            </a:r>
          </a:p>
          <a:p>
            <a:pPr lvl="1"/>
            <a:r>
              <a:rPr lang="en-US" dirty="0"/>
              <a:t>Georgia secretary of state office</a:t>
            </a:r>
          </a:p>
          <a:p>
            <a:pPr lvl="1"/>
            <a:r>
              <a:rPr lang="en-US" dirty="0"/>
              <a:t>Office of Personnel Management (OPM)</a:t>
            </a:r>
          </a:p>
          <a:p>
            <a:pPr lvl="1"/>
            <a:r>
              <a:rPr lang="en-US" dirty="0"/>
              <a:t>USPS</a:t>
            </a:r>
          </a:p>
          <a:p>
            <a:r>
              <a:rPr lang="en-US" dirty="0"/>
              <a:t>Insider theft</a:t>
            </a:r>
          </a:p>
          <a:p>
            <a:pPr lvl="1"/>
            <a:r>
              <a:rPr lang="en-US" dirty="0"/>
              <a:t>Edward Snowden Data Leaks</a:t>
            </a:r>
          </a:p>
          <a:p>
            <a:endParaRPr lang="en-US" dirty="0"/>
          </a:p>
        </p:txBody>
      </p:sp>
      <p:pic>
        <p:nvPicPr>
          <p:cNvPr id="4" name="Picture 3" descr="Buzz and Woody saying Customer data, customer data everywhere" title="Meme toy story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0311" y="1583404"/>
            <a:ext cx="4664995" cy="4664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13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are we here?</a:t>
            </a:r>
          </a:p>
        </p:txBody>
      </p:sp>
      <p:pic>
        <p:nvPicPr>
          <p:cNvPr id="4" name="Content Placeholder 3" descr="Meme How secure all the things?" title="Mem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2590" y="1525379"/>
            <a:ext cx="4957009" cy="4957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10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Corporate vs Personal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Basics</a:t>
            </a:r>
          </a:p>
          <a:p>
            <a:r>
              <a:rPr lang="en-US" dirty="0"/>
              <a:t>Corporate</a:t>
            </a:r>
          </a:p>
          <a:p>
            <a:pPr lvl="1"/>
            <a:r>
              <a:rPr lang="en-US" dirty="0"/>
              <a:t>Company Security teams</a:t>
            </a:r>
          </a:p>
          <a:p>
            <a:pPr lvl="1"/>
            <a:r>
              <a:rPr lang="en-US" dirty="0"/>
              <a:t>Larger target</a:t>
            </a:r>
          </a:p>
          <a:p>
            <a:pPr lvl="1"/>
            <a:r>
              <a:rPr lang="en-US" dirty="0"/>
              <a:t>More weaknesses</a:t>
            </a:r>
          </a:p>
          <a:p>
            <a:r>
              <a:rPr lang="en-US" dirty="0"/>
              <a:t>Personal</a:t>
            </a:r>
          </a:p>
          <a:p>
            <a:pPr lvl="1"/>
            <a:r>
              <a:rPr lang="en-US" dirty="0"/>
              <a:t>How to not get hacked (</a:t>
            </a:r>
            <a:r>
              <a:rPr lang="en-US" dirty="0" err="1"/>
              <a:t>a.k.a</a:t>
            </a:r>
            <a:r>
              <a:rPr lang="en-US" dirty="0"/>
              <a:t> don’t be </a:t>
            </a:r>
            <a:r>
              <a:rPr lang="en-US" dirty="0" err="1"/>
              <a:t>pwned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50775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https://haveibeenpwned.com/</a:t>
            </a:r>
          </a:p>
        </p:txBody>
      </p:sp>
    </p:spTree>
    <p:extLst>
      <p:ext uri="{BB962C8B-B14F-4D97-AF65-F5344CB8AC3E}">
        <p14:creationId xmlns:p14="http://schemas.microsoft.com/office/powerpoint/2010/main" val="21154517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I alone in the </a:t>
            </a:r>
            <a:r>
              <a:rPr lang="en-US" dirty="0" err="1"/>
              <a:t>pwnage</a:t>
            </a:r>
            <a:r>
              <a:rPr lang="en-US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http://www.informationisbeautiful.net/visualizations/worlds-biggest-data-breaches-hacks/</a:t>
            </a:r>
          </a:p>
        </p:txBody>
      </p:sp>
      <p:pic>
        <p:nvPicPr>
          <p:cNvPr id="4" name="Picture 3" descr="1,378,509,261 records compromised in 2016" title="Data records Compromised in 20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317" y="2761585"/>
            <a:ext cx="7725778" cy="27781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775284" y="5570899"/>
            <a:ext cx="742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https://blog.gemalto.com/security/2017/03/29/2016-data-breach-trends-hackers-mine-large-databases-personal-gain/</a:t>
            </a:r>
          </a:p>
        </p:txBody>
      </p:sp>
    </p:spTree>
    <p:extLst>
      <p:ext uri="{BB962C8B-B14F-4D97-AF65-F5344CB8AC3E}">
        <p14:creationId xmlns:p14="http://schemas.microsoft.com/office/powerpoint/2010/main" val="2545181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But, Why did the </a:t>
            </a:r>
            <a:r>
              <a:rPr lang="en-US" dirty="0" err="1"/>
              <a:t>Pwn</a:t>
            </a:r>
            <a:r>
              <a:rPr lang="en-US" dirty="0"/>
              <a:t> happen?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Your password probably sucks</a:t>
            </a:r>
          </a:p>
          <a:p>
            <a:pPr lvl="2"/>
            <a:r>
              <a:rPr lang="en-US" dirty="0"/>
              <a:t>Hey! It doesn’t suck, I use the same awesome password everywhere </a:t>
            </a:r>
            <a:r>
              <a:rPr lang="en-US" dirty="0">
                <a:sym typeface="Wingdings" panose="05000000000000000000" pitchFamily="2" charset="2"/>
              </a:rPr>
              <a:t> NO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Hey! It doesn’t suck, QWERTY is </a:t>
            </a:r>
            <a:r>
              <a:rPr lang="en-US" dirty="0" err="1">
                <a:sym typeface="Wingdings" panose="05000000000000000000" pitchFamily="2" charset="2"/>
              </a:rPr>
              <a:t>sooo</a:t>
            </a:r>
            <a:r>
              <a:rPr lang="en-US" dirty="0">
                <a:sym typeface="Wingdings" panose="05000000000000000000" pitchFamily="2" charset="2"/>
              </a:rPr>
              <a:t> easy to remember  NO</a:t>
            </a:r>
          </a:p>
          <a:p>
            <a:pPr lvl="2"/>
            <a:r>
              <a:rPr lang="en-US" dirty="0">
                <a:sym typeface="Wingdings" panose="05000000000000000000" pitchFamily="2" charset="2"/>
              </a:rPr>
              <a:t>Hey! My dog/mother/friends name is an awesome password  NO</a:t>
            </a:r>
            <a:endParaRPr lang="en-US" dirty="0"/>
          </a:p>
          <a:p>
            <a:r>
              <a:rPr lang="en-US" dirty="0"/>
              <a:t>You don’t have/use two factor authentication</a:t>
            </a:r>
          </a:p>
          <a:p>
            <a:r>
              <a:rPr lang="en-US" dirty="0"/>
              <a:t>You tell the truth on the security questions when you register for sites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362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 sad over </a:t>
            </a:r>
            <a:r>
              <a:rPr lang="en-US" dirty="0" err="1"/>
              <a:t>pwnage</a:t>
            </a:r>
            <a:r>
              <a:rPr lang="en-US" dirty="0"/>
              <a:t>, how fix?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https://krebsonsecurity.com/password-dos-and-donts/</a:t>
            </a:r>
            <a:endParaRPr lang="en-US" dirty="0"/>
          </a:p>
          <a:p>
            <a:r>
              <a:rPr lang="en-US" dirty="0">
                <a:hlinkClick r:id="rId4"/>
              </a:rPr>
              <a:t>https://www.wired.com/2016/05/password-tips-experts/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 descr="Spock sad meme" title="Spock Meme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10427" y="3250025"/>
            <a:ext cx="4008521" cy="299837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210427" y="6248399"/>
            <a:ext cx="46020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https://www.askideas.com/31-most-funny-sad-pictures-and-photos/</a:t>
            </a:r>
          </a:p>
        </p:txBody>
      </p:sp>
    </p:spTree>
    <p:extLst>
      <p:ext uri="{BB962C8B-B14F-4D97-AF65-F5344CB8AC3E}">
        <p14:creationId xmlns:p14="http://schemas.microsoft.com/office/powerpoint/2010/main" val="3382204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Authentication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</a:t>
            </a:r>
          </a:p>
          <a:p>
            <a:pPr lvl="1"/>
            <a:r>
              <a:rPr lang="en-US" dirty="0"/>
              <a:t>Know</a:t>
            </a:r>
          </a:p>
          <a:p>
            <a:pPr lvl="1"/>
            <a:r>
              <a:rPr lang="en-US" dirty="0"/>
              <a:t>Have</a:t>
            </a:r>
          </a:p>
          <a:p>
            <a:pPr lvl="1"/>
            <a:r>
              <a:rPr lang="en-US" dirty="0"/>
              <a:t>Are</a:t>
            </a:r>
          </a:p>
          <a:p>
            <a:r>
              <a:rPr lang="en-US" dirty="0"/>
              <a:t>Two-Factor</a:t>
            </a:r>
          </a:p>
        </p:txBody>
      </p:sp>
      <p:pic>
        <p:nvPicPr>
          <p:cNvPr id="4" name="Picture 3" descr="Strong Authentication &quot;simplified&quot;" title="Meme Austin Power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753" y="2052918"/>
            <a:ext cx="4848225" cy="3917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775000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96</TotalTime>
  <Words>379</Words>
  <Application>Microsoft Office PowerPoint</Application>
  <PresentationFormat>Widescreen</PresentationFormat>
  <Paragraphs>100</Paragraphs>
  <Slides>25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Ion</vt:lpstr>
      <vt:lpstr>Week 1</vt:lpstr>
      <vt:lpstr>Who needs this information?</vt:lpstr>
      <vt:lpstr>Why are we here?</vt:lpstr>
      <vt:lpstr>Corporate vs Personal Security</vt:lpstr>
      <vt:lpstr>Activity!</vt:lpstr>
      <vt:lpstr>Am I alone in the pwnage?</vt:lpstr>
      <vt:lpstr>But, Why did the Pwn happen?</vt:lpstr>
      <vt:lpstr>Am sad over pwnage, how fix?</vt:lpstr>
      <vt:lpstr>Authentication</vt:lpstr>
      <vt:lpstr>Email Server is down</vt:lpstr>
      <vt:lpstr>Confidentiality</vt:lpstr>
      <vt:lpstr>Integrity</vt:lpstr>
      <vt:lpstr>Availability</vt:lpstr>
      <vt:lpstr>Repudiation</vt:lpstr>
      <vt:lpstr>Denial Of Service</vt:lpstr>
      <vt:lpstr>Communication Attack</vt:lpstr>
      <vt:lpstr>Policy vs Mechanism</vt:lpstr>
      <vt:lpstr>Mechanisms</vt:lpstr>
      <vt:lpstr>Example</vt:lpstr>
      <vt:lpstr>Data Handling</vt:lpstr>
      <vt:lpstr>PII in Massachusettes</vt:lpstr>
      <vt:lpstr>Data set value</vt:lpstr>
      <vt:lpstr>Example of Value Brazilian Underground</vt:lpstr>
      <vt:lpstr>Example of Value</vt:lpstr>
      <vt:lpstr>Data set risks</vt:lpstr>
    </vt:vector>
  </TitlesOfParts>
  <Company>Northern Essex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Holden-Gouveia, Adrianna</dc:creator>
  <cp:lastModifiedBy>Adrianna Holden-Gouveia</cp:lastModifiedBy>
  <cp:revision>22</cp:revision>
  <dcterms:created xsi:type="dcterms:W3CDTF">2017-09-07T14:55:32Z</dcterms:created>
  <dcterms:modified xsi:type="dcterms:W3CDTF">2023-09-12T15:48:27Z</dcterms:modified>
</cp:coreProperties>
</file>