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9" r:id="rId9"/>
    <p:sldId id="265" r:id="rId10"/>
    <p:sldId id="263" r:id="rId11"/>
    <p:sldId id="267" r:id="rId12"/>
    <p:sldId id="266" r:id="rId13"/>
    <p:sldId id="26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336D69-9B6B-4192-A955-826ED2817995}" v="1785" dt="2024-09-19T14:49:29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4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3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56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973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48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85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48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3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1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0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1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9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8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7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8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1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1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60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EDB6-CCB7-BEED-B3DD-BD3994D9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Network model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80645-1922-010A-C31B-DA932C43F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08745"/>
            <a:ext cx="5346368" cy="4239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Similar to the hierarchal schema</a:t>
            </a:r>
          </a:p>
          <a:p>
            <a:pPr>
              <a:buClr>
                <a:srgbClr val="8AD0D6"/>
              </a:buClr>
            </a:pPr>
            <a:r>
              <a:rPr lang="en-US" dirty="0"/>
              <a:t>This allows many-to-many relationships to be illustrated, whereas networking only allows one-to-many</a:t>
            </a:r>
          </a:p>
          <a:p>
            <a:pPr>
              <a:buClr>
                <a:srgbClr val="8AD0D6"/>
              </a:buClr>
            </a:pPr>
            <a:r>
              <a:rPr lang="en-US" dirty="0"/>
              <a:t>Network model schema means you can include workflows and paths to the data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Example use case might be a restaurant  chain where you need to keep track of inventory and employees but you also want to model workflows for cash and food delivery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Network model schema of a restaurant with server, cooks, cashier, cash and food">
            <a:extLst>
              <a:ext uri="{FF2B5EF4-FFF2-40B4-BE49-F238E27FC236}">
                <a16:creationId xmlns:a16="http://schemas.microsoft.com/office/drawing/2014/main" id="{6197B4ED-DADC-8D48-ED1E-C27198E1C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182" y="2566504"/>
            <a:ext cx="5283199" cy="26415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AF29BA-74D8-1CFB-05EA-63DF1630EBE7}"/>
              </a:ext>
            </a:extLst>
          </p:cNvPr>
          <p:cNvSpPr txBox="1"/>
          <p:nvPr/>
        </p:nvSpPr>
        <p:spPr>
          <a:xfrm>
            <a:off x="7178261" y="5985565"/>
            <a:ext cx="44836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https://www.integrate.io/blog/database-schema-examples/#four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4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7D40-EE13-1FD6-33D2-164F72E5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Relational model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E7A07-B529-1E4D-ECE9-FDB71E317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229613"/>
            <a:ext cx="4750020" cy="40187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Mostly used in relational databases</a:t>
            </a:r>
          </a:p>
          <a:p>
            <a:pPr>
              <a:buClr>
                <a:srgbClr val="8AD0D6"/>
              </a:buClr>
            </a:pPr>
            <a:r>
              <a:rPr lang="en-US" dirty="0"/>
              <a:t>Used to keep track of the table and relationships</a:t>
            </a:r>
          </a:p>
          <a:p>
            <a:pPr>
              <a:buClr>
                <a:srgbClr val="8AD0D6"/>
              </a:buClr>
            </a:pPr>
            <a:r>
              <a:rPr lang="en-US" dirty="0"/>
              <a:t>Some say it's better for object-oriented design</a:t>
            </a:r>
          </a:p>
          <a:p>
            <a:pPr>
              <a:buClr>
                <a:srgbClr val="8AD0D6"/>
              </a:buClr>
            </a:pPr>
            <a:r>
              <a:rPr lang="en-US" dirty="0"/>
              <a:t>Example use case in a school we have classes, faculty and students, departments and divisions, or other data that is related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042D0-5F45-43A5-6265-5B00ABDC1365}"/>
              </a:ext>
            </a:extLst>
          </p:cNvPr>
          <p:cNvSpPr txBox="1"/>
          <p:nvPr/>
        </p:nvSpPr>
        <p:spPr>
          <a:xfrm>
            <a:off x="6118086" y="5521739"/>
            <a:ext cx="52566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https://www.integrate.io/blog/database-schema-examples/#five</a:t>
            </a:r>
            <a:endParaRPr lang="en-US" dirty="0"/>
          </a:p>
        </p:txBody>
      </p:sp>
      <p:pic>
        <p:nvPicPr>
          <p:cNvPr id="6" name="Picture 5" descr="Relational model schema example using cars">
            <a:extLst>
              <a:ext uri="{FF2B5EF4-FFF2-40B4-BE49-F238E27FC236}">
                <a16:creationId xmlns:a16="http://schemas.microsoft.com/office/drawing/2014/main" id="{DFB7330D-9646-F3DE-8EB4-24693FBFD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65" y="2224157"/>
            <a:ext cx="6045199" cy="297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14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D942-B3A1-9B3F-547D-E86FD781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Star model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82383-D445-B96A-700C-138EA956E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30832"/>
            <a:ext cx="4297237" cy="421756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Can be used for larger amounts of data</a:t>
            </a:r>
          </a:p>
          <a:p>
            <a:pPr>
              <a:buClr>
                <a:srgbClr val="8AD0D6"/>
              </a:buClr>
            </a:pPr>
            <a:r>
              <a:rPr lang="en-US" dirty="0"/>
              <a:t>Used frequently for data marts and data warehouses</a:t>
            </a:r>
          </a:p>
          <a:p>
            <a:pPr>
              <a:buClr>
                <a:srgbClr val="8AD0D6"/>
              </a:buClr>
            </a:pPr>
            <a:r>
              <a:rPr lang="en-US" dirty="0"/>
              <a:t>Has the general appearance of a star, where there is a central table called the fact table, and connected to that are the dimension tables that describe other important info</a:t>
            </a:r>
          </a:p>
          <a:p>
            <a:pPr>
              <a:buClr>
                <a:srgbClr val="8AD0D6"/>
              </a:buClr>
            </a:pPr>
            <a:r>
              <a:rPr lang="en-US" dirty="0"/>
              <a:t>The relationships are described using foreign key relationships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4" name="Picture 3" descr="A diagram of a company using the star model for database schema&#10;&#10;">
            <a:extLst>
              <a:ext uri="{FF2B5EF4-FFF2-40B4-BE49-F238E27FC236}">
                <a16:creationId xmlns:a16="http://schemas.microsoft.com/office/drawing/2014/main" id="{8E25AD68-DCD2-78B0-AA3D-C29779553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705" y="1485670"/>
            <a:ext cx="5117546" cy="43946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8072EB-8EF0-F6E5-108C-8B0BE81AB6EF}"/>
              </a:ext>
            </a:extLst>
          </p:cNvPr>
          <p:cNvSpPr txBox="1"/>
          <p:nvPr/>
        </p:nvSpPr>
        <p:spPr>
          <a:xfrm>
            <a:off x="5810250" y="6048374"/>
            <a:ext cx="58102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https://www.geeksforgeeks.org/star-schema-in-data-warehouse-modeling/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2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0629-31E4-7BCC-0DDC-BCF3C28E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Snowflake model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5A186-432F-11F7-8BB7-9DA884C24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141498" cy="419548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Snowflake is an adaptation of the star schema</a:t>
            </a:r>
          </a:p>
          <a:p>
            <a:pPr>
              <a:buClr>
                <a:srgbClr val="8AD0D6"/>
              </a:buClr>
            </a:pPr>
            <a:r>
              <a:rPr lang="en-US" dirty="0"/>
              <a:t>Like the star style, there is a central table that stores datapoints and references to dimensional tables</a:t>
            </a:r>
          </a:p>
          <a:p>
            <a:pPr>
              <a:buClr>
                <a:srgbClr val="8AD0D6"/>
              </a:buClr>
            </a:pPr>
            <a:r>
              <a:rPr lang="en-US" dirty="0"/>
              <a:t>However it expands on star by allowing multiple dimensional tables to include even more information</a:t>
            </a:r>
          </a:p>
          <a:p>
            <a:pPr>
              <a:buClr>
                <a:srgbClr val="8AD0D6"/>
              </a:buClr>
            </a:pPr>
            <a:r>
              <a:rPr lang="en-US" dirty="0"/>
              <a:t>Also commonly seen in data marts and data warehouses</a:t>
            </a:r>
          </a:p>
          <a:p>
            <a:pPr>
              <a:buClr>
                <a:srgbClr val="8AD0D6"/>
              </a:buClr>
            </a:pPr>
            <a:r>
              <a:rPr lang="en-US" dirty="0"/>
              <a:t>Same example as star model, but used when more data is needed, such as  breaking out a location table for customers, or departments for employees</a:t>
            </a:r>
          </a:p>
        </p:txBody>
      </p:sp>
      <p:pic>
        <p:nvPicPr>
          <p:cNvPr id="4" name="Picture 3" descr="Snowflake schema examples of a car dealership">
            <a:extLst>
              <a:ext uri="{FF2B5EF4-FFF2-40B4-BE49-F238E27FC236}">
                <a16:creationId xmlns:a16="http://schemas.microsoft.com/office/drawing/2014/main" id="{3791442B-3CB4-26A9-AA30-902CEBAA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487" y="2699025"/>
            <a:ext cx="4598504" cy="2277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86A584-D675-81A9-12FE-D2E959DE4938}"/>
              </a:ext>
            </a:extLst>
          </p:cNvPr>
          <p:cNvSpPr txBox="1"/>
          <p:nvPr/>
        </p:nvSpPr>
        <p:spPr>
          <a:xfrm>
            <a:off x="7597913" y="4980607"/>
            <a:ext cx="397565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https://www.integrate.io/blog/database-schema-examples/#seven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98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B5B4-5BA1-693C-6112-1B3DEEB5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</a:t>
            </a:r>
          </a:p>
        </p:txBody>
      </p:sp>
      <p:pic>
        <p:nvPicPr>
          <p:cNvPr id="4" name="Picture 3" descr="Guy in front of the murder board is back and says &quot;Understanding schema quite simple, isn't it&quot;">
            <a:extLst>
              <a:ext uri="{FF2B5EF4-FFF2-40B4-BE49-F238E27FC236}">
                <a16:creationId xmlns:a16="http://schemas.microsoft.com/office/drawing/2014/main" id="{D57C78C6-3A0F-5E7F-C513-8EBEB3857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263" y="1566131"/>
            <a:ext cx="6369243" cy="48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7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2858B-09C2-4F58-AFB7-A049E1EC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 schema?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DDBC-CC09-7915-014A-3409D703C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relational databases we need to organize the data</a:t>
            </a:r>
          </a:p>
          <a:p>
            <a:pPr>
              <a:buClr>
                <a:srgbClr val="8AD0D6"/>
              </a:buClr>
            </a:pPr>
            <a:r>
              <a:rPr lang="en-US" dirty="0"/>
              <a:t>When data is organized we need a map or blueprint of it so we know how everything is put together</a:t>
            </a:r>
          </a:p>
          <a:p>
            <a:pPr>
              <a:buClr>
                <a:srgbClr val="8AD0D6"/>
              </a:buClr>
            </a:pPr>
            <a:r>
              <a:rPr lang="en-US" dirty="0"/>
              <a:t>Schema can also be the rules or formulas for how the database is done</a:t>
            </a:r>
          </a:p>
          <a:p>
            <a:pPr>
              <a:buClr>
                <a:srgbClr val="8AD0D6"/>
              </a:buClr>
            </a:pPr>
            <a:r>
              <a:rPr lang="en-US" dirty="0"/>
              <a:t>Schemas will create these rules to ensure data integrity is maintained</a:t>
            </a:r>
          </a:p>
        </p:txBody>
      </p:sp>
      <p:pic>
        <p:nvPicPr>
          <p:cNvPr id="4" name="Picture 3" descr="pic of a person in front of a murder board that says &quot;When people ask me to explain my database design.&quot;">
            <a:extLst>
              <a:ext uri="{FF2B5EF4-FFF2-40B4-BE49-F238E27FC236}">
                <a16:creationId xmlns:a16="http://schemas.microsoft.com/office/drawing/2014/main" id="{FD872F1C-2CCF-DBCD-92E3-F71561C0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907" y="3671819"/>
            <a:ext cx="2884970" cy="27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5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EF12-4302-49C8-1F42-D24C301F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35BE4-2DB0-1885-95D7-964E51C0E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19178"/>
            <a:ext cx="6561150" cy="41292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Having a map or blueprint allows us to see at a glance the relationships of our database</a:t>
            </a:r>
          </a:p>
          <a:p>
            <a:pPr>
              <a:buClr>
                <a:srgbClr val="8AD0D6"/>
              </a:buClr>
            </a:pPr>
            <a:r>
              <a:rPr lang="en-US" dirty="0"/>
              <a:t>Having rules for our database helps our data integrity, which is an important component to databases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Data is often "dirty" and that affects how it's used and the accuracy of results</a:t>
            </a:r>
          </a:p>
          <a:p>
            <a:pPr>
              <a:buClr>
                <a:srgbClr val="8AD0D6"/>
              </a:buClr>
            </a:pPr>
            <a:r>
              <a:rPr lang="en-US" dirty="0"/>
              <a:t>A schema is also a good way to share this information in a concise way with others</a:t>
            </a:r>
          </a:p>
          <a:p>
            <a:pPr>
              <a:buClr>
                <a:srgbClr val="8AD0D6"/>
              </a:buClr>
            </a:pPr>
            <a:r>
              <a:rPr lang="en-US" dirty="0"/>
              <a:t>A perfect database you can never share or have others use wouldn't be useful</a:t>
            </a:r>
          </a:p>
        </p:txBody>
      </p:sp>
      <p:pic>
        <p:nvPicPr>
          <p:cNvPr id="4" name="Picture 3" descr="Yoda says &quot;Fear is the path to the dark side.  Fear leads to anger, anger leads to hate, hate leads to bad database design&quot;">
            <a:extLst>
              <a:ext uri="{FF2B5EF4-FFF2-40B4-BE49-F238E27FC236}">
                <a16:creationId xmlns:a16="http://schemas.microsoft.com/office/drawing/2014/main" id="{18A7A0AD-24B1-9F70-6B12-2C2F7D9CF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724" y="1718020"/>
            <a:ext cx="3823942" cy="440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6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B0B0-823C-A10D-4046-DE22627D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What's included?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4D62F-3840-FE4F-B962-67C0E4CEE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30832"/>
            <a:ext cx="5677672" cy="42175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Database Schemas are likely to have 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Tables with labeled fields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Primary key and foreign keys with relationships illustrated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Any rules or requirements for adding data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Notes on if particular data types are required</a:t>
            </a:r>
          </a:p>
          <a:p>
            <a:pPr>
              <a:buClr>
                <a:srgbClr val="8AD0D6"/>
              </a:buClr>
            </a:pPr>
            <a:r>
              <a:rPr lang="en-US" dirty="0"/>
              <a:t>Schemas tend to include pictures and graphical representations to illustrate all of this</a:t>
            </a:r>
          </a:p>
        </p:txBody>
      </p:sp>
      <p:pic>
        <p:nvPicPr>
          <p:cNvPr id="4" name="Picture 3" descr="Postgres schema changes are still a PITA. Anakin says &quot;I have tested the schema change in stagin&quot; Padme says &quot;And staging has the same data as prod right?&quot; then looks scared and says &quot;RIGHT?&quot;">
            <a:extLst>
              <a:ext uri="{FF2B5EF4-FFF2-40B4-BE49-F238E27FC236}">
                <a16:creationId xmlns:a16="http://schemas.microsoft.com/office/drawing/2014/main" id="{2AD6085E-DB14-4FA6-77D5-7892845C6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350" y="1479377"/>
            <a:ext cx="4501011" cy="450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8429-1B83-6053-9BE6-FF52D51F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having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058AD-CF67-66BF-6C3E-7ED9F2B8B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30832"/>
            <a:ext cx="7047063" cy="421756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Design Consistency, records of how the database was put together are useful for you and anyone that has to interact with it</a:t>
            </a:r>
          </a:p>
          <a:p>
            <a:pPr>
              <a:buClr>
                <a:srgbClr val="8AD0D6"/>
              </a:buClr>
            </a:pPr>
            <a:r>
              <a:rPr lang="en-US" dirty="0"/>
              <a:t>Scalability – Well organized data and databases are easier to grow then if they were not well put together</a:t>
            </a:r>
          </a:p>
          <a:p>
            <a:pPr>
              <a:buClr>
                <a:srgbClr val="8AD0D6"/>
              </a:buClr>
            </a:pPr>
            <a:r>
              <a:rPr lang="en-US" dirty="0"/>
              <a:t>Optimization – Knowing how the database is organized can help queries run faster</a:t>
            </a:r>
          </a:p>
          <a:p>
            <a:pPr>
              <a:buClr>
                <a:srgbClr val="8AD0D6"/>
              </a:buClr>
            </a:pPr>
            <a:r>
              <a:rPr lang="en-US" dirty="0"/>
              <a:t>Maintenance– It's easier to fix and maintain a well-organized well documented database</a:t>
            </a:r>
          </a:p>
          <a:p>
            <a:pPr>
              <a:buClr>
                <a:srgbClr val="8AD0D6"/>
              </a:buClr>
            </a:pPr>
            <a:r>
              <a:rPr lang="en-US" dirty="0"/>
              <a:t>Security – Having a plan of how you're storing and protecting your sensitive data means it's more likely to be followed by everyone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4" name="Picture 3" descr="Lucy football and Charlie Brown  that says &quot;The schema is complete&quot;">
            <a:extLst>
              <a:ext uri="{FF2B5EF4-FFF2-40B4-BE49-F238E27FC236}">
                <a16:creationId xmlns:a16="http://schemas.microsoft.com/office/drawing/2014/main" id="{517CEB12-045B-F596-9CB1-85BF08B7F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950" y="2758315"/>
            <a:ext cx="3662708" cy="277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6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A4A2-E29C-3418-3BC0-00AE489B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427C3-B5F4-71A1-A5A0-CB51EE97E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Physical schema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Explains how the data is stored on the actual storage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Usually will have the explanation including files and indices</a:t>
            </a:r>
          </a:p>
          <a:p>
            <a:pPr>
              <a:buClr>
                <a:srgbClr val="8AD0D6"/>
              </a:buClr>
            </a:pPr>
            <a:r>
              <a:rPr lang="en-US" dirty="0"/>
              <a:t>Logical schema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Includes the relationships of the tables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The rules that the data has to follow are included here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Will include the ER modelling</a:t>
            </a:r>
          </a:p>
          <a:p>
            <a:pPr>
              <a:buClr>
                <a:srgbClr val="8AD0D6"/>
              </a:buClr>
            </a:pPr>
            <a:r>
              <a:rPr lang="en-US" dirty="0"/>
              <a:t>View schema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How the end user will work with the database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To see this you don't need all the other information, so it might be easier for some people to follow</a:t>
            </a:r>
          </a:p>
        </p:txBody>
      </p:sp>
    </p:spTree>
    <p:extLst>
      <p:ext uri="{BB962C8B-B14F-4D97-AF65-F5344CB8AC3E}">
        <p14:creationId xmlns:p14="http://schemas.microsoft.com/office/powerpoint/2010/main" val="35861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15EF-72DF-5CE4-0AF7-02CE444C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2029C-BA3F-C418-748E-46945271B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There are a lot of potential design options for schema</a:t>
            </a:r>
          </a:p>
          <a:p>
            <a:pPr>
              <a:buClr>
                <a:srgbClr val="8AD0D6"/>
              </a:buClr>
            </a:pPr>
            <a:r>
              <a:rPr lang="en-US" dirty="0"/>
              <a:t>They are chosen based on what makes the most sense for the data and application </a:t>
            </a:r>
          </a:p>
          <a:p>
            <a:pPr>
              <a:buClr>
                <a:srgbClr val="8AD0D6"/>
              </a:buClr>
            </a:pPr>
            <a:r>
              <a:rPr lang="en-US" dirty="0"/>
              <a:t>Some examples of database schema design options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Flat Model</a:t>
            </a:r>
            <a:endParaRPr lang="en-US"/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Hierarchical Model</a:t>
            </a:r>
            <a:endParaRPr lang="en-US" dirty="0"/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Network Model</a:t>
            </a:r>
            <a:endParaRPr lang="en-US" dirty="0"/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Relational Model</a:t>
            </a:r>
            <a:endParaRPr lang="en-US" dirty="0"/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Star Schema</a:t>
            </a:r>
            <a:endParaRPr lang="en-US" dirty="0"/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Snowflake Schema</a:t>
            </a: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4" name="Picture 3" descr="sarcastic meme that has a guy looking away and says &quot;Use the best modelling technique for the scenario&quot; then a guy looking happy that says &quot;Star schema&quot;">
            <a:extLst>
              <a:ext uri="{FF2B5EF4-FFF2-40B4-BE49-F238E27FC236}">
                <a16:creationId xmlns:a16="http://schemas.microsoft.com/office/drawing/2014/main" id="{E9A9E74E-4266-21C2-34EB-0EE86F4F6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443" y="3697678"/>
            <a:ext cx="2743199" cy="23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1745-92BD-DCE8-B8FD-E0309235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Flat model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04FEA-CC44-50FE-D661-1F41EBB75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273787"/>
            <a:ext cx="5721846" cy="3952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is basically like a single table. </a:t>
            </a:r>
          </a:p>
          <a:p>
            <a:pPr>
              <a:buClr>
                <a:srgbClr val="8AD0D6"/>
              </a:buClr>
            </a:pPr>
            <a:r>
              <a:rPr lang="en-US" dirty="0"/>
              <a:t>Very simple</a:t>
            </a:r>
          </a:p>
          <a:p>
            <a:pPr>
              <a:buClr>
                <a:srgbClr val="8AD0D6"/>
              </a:buClr>
            </a:pPr>
            <a:r>
              <a:rPr lang="en-US" dirty="0"/>
              <a:t>Doesn't model all the data needs for more complex situations</a:t>
            </a:r>
          </a:p>
          <a:p>
            <a:pPr>
              <a:buClr>
                <a:srgbClr val="8AD0D6"/>
              </a:buClr>
            </a:pPr>
            <a:r>
              <a:rPr lang="en-US" dirty="0"/>
              <a:t>Likely only useful if you could do a spreadsheet instead of a database</a:t>
            </a:r>
          </a:p>
          <a:p>
            <a:pPr>
              <a:buClr>
                <a:srgbClr val="8AD0D6"/>
              </a:buClr>
            </a:pPr>
            <a:r>
              <a:rPr lang="en-US" dirty="0"/>
              <a:t>Might be used for a small company with only a few  employees that need an employee database</a:t>
            </a:r>
          </a:p>
        </p:txBody>
      </p:sp>
      <p:pic>
        <p:nvPicPr>
          <p:cNvPr id="4" name="Picture 3" descr="Image of the flat model schema">
            <a:extLst>
              <a:ext uri="{FF2B5EF4-FFF2-40B4-BE49-F238E27FC236}">
                <a16:creationId xmlns:a16="http://schemas.microsoft.com/office/drawing/2014/main" id="{BCCADEBA-4D76-08CA-164F-53CAA219F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812" y="3809833"/>
            <a:ext cx="4465982" cy="22109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037F6B-FA8D-2C00-11D3-9AA5E8DE5CB5}"/>
              </a:ext>
            </a:extLst>
          </p:cNvPr>
          <p:cNvSpPr txBox="1"/>
          <p:nvPr/>
        </p:nvSpPr>
        <p:spPr>
          <a:xfrm>
            <a:off x="6093792" y="6215270"/>
            <a:ext cx="60341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https://www.integrate.io/blog/database-schema-examples/#two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6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49FB-537F-3115-4793-43C34729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Hierarchical model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C6055-73F7-B570-6599-9F1909D2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Looks like a tree structure like you might see in programming data structures</a:t>
            </a:r>
          </a:p>
          <a:p>
            <a:pPr>
              <a:buClr>
                <a:srgbClr val="8AD0D6"/>
              </a:buClr>
            </a:pPr>
            <a:r>
              <a:rPr lang="en-US" dirty="0"/>
              <a:t>Contains a root node where the information is starting from</a:t>
            </a:r>
          </a:p>
          <a:p>
            <a:pPr>
              <a:buClr>
                <a:srgbClr val="8AD0D6"/>
              </a:buClr>
            </a:pPr>
            <a:r>
              <a:rPr lang="en-US" dirty="0"/>
              <a:t>Used for things like nested data because it's the parent/child model</a:t>
            </a:r>
          </a:p>
          <a:p>
            <a:pPr>
              <a:buClr>
                <a:srgbClr val="8AD0D6"/>
              </a:buClr>
            </a:pPr>
            <a:r>
              <a:rPr lang="en-US" dirty="0"/>
              <a:t>An example use case for a school might be a database of employees and students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4" name="Picture 3" descr="5.1 hierarchical-dbms-model.png">
            <a:extLst>
              <a:ext uri="{FF2B5EF4-FFF2-40B4-BE49-F238E27FC236}">
                <a16:creationId xmlns:a16="http://schemas.microsoft.com/office/drawing/2014/main" id="{C98A9BC8-3B65-7A54-1676-244C4887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660" y="4087683"/>
            <a:ext cx="5128591" cy="21281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96237-D631-0133-6FB6-4F180BC000B5}"/>
              </a:ext>
            </a:extLst>
          </p:cNvPr>
          <p:cNvSpPr txBox="1"/>
          <p:nvPr/>
        </p:nvSpPr>
        <p:spPr>
          <a:xfrm>
            <a:off x="4329044" y="6217478"/>
            <a:ext cx="71119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https://theintactone.com/2019/03/26/dbms-u1-topic-5-hierarchy-data-model-network-data-model/</a:t>
            </a:r>
          </a:p>
        </p:txBody>
      </p:sp>
    </p:spTree>
    <p:extLst>
      <p:ext uri="{BB962C8B-B14F-4D97-AF65-F5344CB8AC3E}">
        <p14:creationId xmlns:p14="http://schemas.microsoft.com/office/powerpoint/2010/main" val="772041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Week 4</vt:lpstr>
      <vt:lpstr>What is database schema?</vt:lpstr>
      <vt:lpstr>Why is this important?</vt:lpstr>
      <vt:lpstr>What's included?</vt:lpstr>
      <vt:lpstr>Advantages of having schema</vt:lpstr>
      <vt:lpstr>Types of schema</vt:lpstr>
      <vt:lpstr>Schema Designs</vt:lpstr>
      <vt:lpstr>Example: Flat model schema</vt:lpstr>
      <vt:lpstr>Example: Hierarchical model schema</vt:lpstr>
      <vt:lpstr>Example: Network model schema</vt:lpstr>
      <vt:lpstr>Example: Relational model schema</vt:lpstr>
      <vt:lpstr>Example: Star model schema</vt:lpstr>
      <vt:lpstr>Example: Snowflake model Schema</vt:lpstr>
      <vt:lpstr>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410</cp:revision>
  <dcterms:created xsi:type="dcterms:W3CDTF">2024-09-04T15:11:02Z</dcterms:created>
  <dcterms:modified xsi:type="dcterms:W3CDTF">2024-09-19T14:49:39Z</dcterms:modified>
</cp:coreProperties>
</file>