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3" r:id="rId5"/>
    <p:sldId id="259" r:id="rId6"/>
    <p:sldId id="262" r:id="rId7"/>
    <p:sldId id="265" r:id="rId8"/>
    <p:sldId id="264" r:id="rId9"/>
    <p:sldId id="260"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7EF7CB-7E88-4A0A-9888-3200A10CE154}" v="146" dt="2024-09-18T17:50:51.344"/>
    <p1510:client id="{901CAF4E-4845-4B35-ACF0-56BB890FABEC}" v="1953" dt="2024-09-19T20:10:45.1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9/19/2024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22941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630231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4656568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259731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3133485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9/19/2024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9666855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9/19/2024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5718485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9/19/2024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350236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9/19/2024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473414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9/19/2024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695500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9/19/2024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493814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9/19/2024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276494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9/19/2024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140389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9/19/2024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038773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9/19/2024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593281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9/19/2024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559218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056516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9/19/2024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119176035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locadoc.github.io/LocAdoc/Project_Diary_Page/doc/Database_Design_Document_LocADoc.pdf" TargetMode="External"/><Relationship Id="rId2" Type="http://schemas.openxmlformats.org/officeDocument/2006/relationships/hyperlink" Target="https://dataedo.com/samples/" TargetMode="Externa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Week 6</a:t>
            </a:r>
            <a:endParaRPr lang="en-US" dirty="0"/>
          </a:p>
        </p:txBody>
      </p:sp>
      <p:sp>
        <p:nvSpPr>
          <p:cNvPr id="3" name="Subtitle 2"/>
          <p:cNvSpPr>
            <a:spLocks noGrp="1"/>
          </p:cNvSpPr>
          <p:nvPr>
            <p:ph type="subTitle" idx="1"/>
          </p:nvPr>
        </p:nvSpPr>
        <p:spPr/>
        <p:txBody>
          <a:bodyPr/>
          <a:lstStyle/>
          <a:p>
            <a:r>
              <a:rPr lang="en-US" dirty="0"/>
              <a:t>Database documentation</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21DF8-FED7-5DBB-F3D5-2D8BE3452531}"/>
              </a:ext>
            </a:extLst>
          </p:cNvPr>
          <p:cNvSpPr>
            <a:spLocks noGrp="1"/>
          </p:cNvSpPr>
          <p:nvPr>
            <p:ph type="title"/>
          </p:nvPr>
        </p:nvSpPr>
        <p:spPr/>
        <p:txBody>
          <a:bodyPr/>
          <a:lstStyle/>
          <a:p>
            <a:r>
              <a:rPr lang="en-US" dirty="0"/>
              <a:t>How to share your documentation with others</a:t>
            </a:r>
          </a:p>
        </p:txBody>
      </p:sp>
      <p:sp>
        <p:nvSpPr>
          <p:cNvPr id="3" name="Content Placeholder 2">
            <a:extLst>
              <a:ext uri="{FF2B5EF4-FFF2-40B4-BE49-F238E27FC236}">
                <a16:creationId xmlns:a16="http://schemas.microsoft.com/office/drawing/2014/main" id="{C5D83084-6990-066D-C9B7-801227DF1BB3}"/>
              </a:ext>
            </a:extLst>
          </p:cNvPr>
          <p:cNvSpPr>
            <a:spLocks noGrp="1"/>
          </p:cNvSpPr>
          <p:nvPr>
            <p:ph idx="1"/>
          </p:nvPr>
        </p:nvSpPr>
        <p:spPr>
          <a:xfrm>
            <a:off x="1103312" y="1937900"/>
            <a:ext cx="6243598" cy="4310499"/>
          </a:xfrm>
        </p:spPr>
        <p:txBody>
          <a:bodyPr vert="horz" lIns="91440" tIns="45720" rIns="91440" bIns="45720" rtlCol="0" anchor="t">
            <a:normAutofit/>
          </a:bodyPr>
          <a:lstStyle/>
          <a:p>
            <a:r>
              <a:rPr lang="en-US" dirty="0"/>
              <a:t>Interactive private websites only available on a company's intranet</a:t>
            </a:r>
          </a:p>
          <a:p>
            <a:pPr>
              <a:buClr>
                <a:srgbClr val="8AD0D6"/>
              </a:buClr>
            </a:pPr>
            <a:r>
              <a:rPr lang="en-US" dirty="0"/>
              <a:t>Documentation attached to the database</a:t>
            </a:r>
          </a:p>
          <a:p>
            <a:pPr>
              <a:buClr>
                <a:srgbClr val="8AD0D6"/>
              </a:buClr>
            </a:pPr>
            <a:r>
              <a:rPr lang="en-US" dirty="0"/>
              <a:t>Knowledge base somewhere within the company</a:t>
            </a:r>
          </a:p>
          <a:p>
            <a:pPr>
              <a:buClr>
                <a:srgbClr val="8AD0D6"/>
              </a:buClr>
            </a:pPr>
            <a:r>
              <a:rPr lang="en-US" dirty="0"/>
              <a:t>Examples of ways to share:</a:t>
            </a:r>
          </a:p>
          <a:p>
            <a:pPr lvl="1">
              <a:buClr>
                <a:srgbClr val="8AD0D6"/>
              </a:buClr>
            </a:pPr>
            <a:r>
              <a:rPr lang="en-US" dirty="0">
                <a:ea typeface="+mj-lt"/>
                <a:cs typeface="+mj-lt"/>
                <a:hlinkClick r:id="rId2"/>
              </a:rPr>
              <a:t>https://dataedo.com/samples/</a:t>
            </a:r>
            <a:r>
              <a:rPr lang="en-US" dirty="0">
                <a:ea typeface="+mj-lt"/>
                <a:cs typeface="+mj-lt"/>
              </a:rPr>
              <a:t>  (</a:t>
            </a:r>
            <a:r>
              <a:rPr lang="en-US" sz="1100" dirty="0">
                <a:solidFill>
                  <a:srgbClr val="D4D4D4"/>
                </a:solidFill>
                <a:ea typeface="+mj-lt"/>
                <a:cs typeface="+mj-lt"/>
              </a:rPr>
              <a:t>- NOT AN AD just an example, there are a bunch out there, they just had free samples on their website)</a:t>
            </a:r>
          </a:p>
          <a:p>
            <a:pPr lvl="1">
              <a:buClr>
                <a:srgbClr val="8AD0D6"/>
              </a:buClr>
              <a:buFont typeface="Courier New" charset="2"/>
              <a:buChar char="o"/>
            </a:pPr>
            <a:r>
              <a:rPr lang="en-US" dirty="0">
                <a:ea typeface="+mj-lt"/>
                <a:cs typeface="+mj-lt"/>
                <a:hlinkClick r:id="rId3"/>
              </a:rPr>
              <a:t>https://locadoc.github.io/LocAdoc/Project_Diary_Page/doc/Database_Design_Document_LocADoc.pdf</a:t>
            </a:r>
            <a:r>
              <a:rPr lang="en-US" dirty="0">
                <a:ea typeface="+mj-lt"/>
                <a:cs typeface="+mj-lt"/>
              </a:rPr>
              <a:t> </a:t>
            </a:r>
          </a:p>
        </p:txBody>
      </p:sp>
      <p:pic>
        <p:nvPicPr>
          <p:cNvPr id="4" name="Picture 3" descr="RDJ looking relieved saying &quot;What a relief! I just found the documentation your know you wrote&quot;">
            <a:extLst>
              <a:ext uri="{FF2B5EF4-FFF2-40B4-BE49-F238E27FC236}">
                <a16:creationId xmlns:a16="http://schemas.microsoft.com/office/drawing/2014/main" id="{EAD30938-B93A-E317-2AA8-51105A2EF5FC}"/>
              </a:ext>
            </a:extLst>
          </p:cNvPr>
          <p:cNvPicPr>
            <a:picLocks noChangeAspect="1"/>
          </p:cNvPicPr>
          <p:nvPr/>
        </p:nvPicPr>
        <p:blipFill>
          <a:blip r:embed="rId4"/>
          <a:stretch>
            <a:fillRect/>
          </a:stretch>
        </p:blipFill>
        <p:spPr>
          <a:xfrm>
            <a:off x="8009806" y="1907247"/>
            <a:ext cx="3059142" cy="3359808"/>
          </a:xfrm>
          <a:prstGeom prst="rect">
            <a:avLst/>
          </a:prstGeom>
        </p:spPr>
      </p:pic>
    </p:spTree>
    <p:extLst>
      <p:ext uri="{BB962C8B-B14F-4D97-AF65-F5344CB8AC3E}">
        <p14:creationId xmlns:p14="http://schemas.microsoft.com/office/powerpoint/2010/main" val="2718209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AD52C-7810-4621-44DD-8950A4894CCF}"/>
              </a:ext>
            </a:extLst>
          </p:cNvPr>
          <p:cNvSpPr>
            <a:spLocks noGrp="1"/>
          </p:cNvSpPr>
          <p:nvPr>
            <p:ph type="title"/>
          </p:nvPr>
        </p:nvSpPr>
        <p:spPr/>
        <p:txBody>
          <a:bodyPr/>
          <a:lstStyle/>
          <a:p>
            <a:r>
              <a:rPr lang="en-US" dirty="0"/>
              <a:t>What is documentation</a:t>
            </a:r>
          </a:p>
        </p:txBody>
      </p:sp>
      <p:sp>
        <p:nvSpPr>
          <p:cNvPr id="3" name="Content Placeholder 2">
            <a:extLst>
              <a:ext uri="{FF2B5EF4-FFF2-40B4-BE49-F238E27FC236}">
                <a16:creationId xmlns:a16="http://schemas.microsoft.com/office/drawing/2014/main" id="{95ABEBFE-8024-77EC-94C4-FA1F726857C8}"/>
              </a:ext>
            </a:extLst>
          </p:cNvPr>
          <p:cNvSpPr>
            <a:spLocks noGrp="1"/>
          </p:cNvSpPr>
          <p:nvPr>
            <p:ph idx="1"/>
          </p:nvPr>
        </p:nvSpPr>
        <p:spPr>
          <a:xfrm>
            <a:off x="1103312" y="1991958"/>
            <a:ext cx="6284621" cy="4256441"/>
          </a:xfrm>
        </p:spPr>
        <p:txBody>
          <a:bodyPr vert="horz" lIns="91440" tIns="45720" rIns="91440" bIns="45720" rtlCol="0" anchor="t">
            <a:normAutofit lnSpcReduction="10000"/>
          </a:bodyPr>
          <a:lstStyle/>
          <a:p>
            <a:r>
              <a:rPr lang="en-US" dirty="0"/>
              <a:t>Documentation is used as way to layout and explain what's going on for reference</a:t>
            </a:r>
          </a:p>
          <a:p>
            <a:pPr>
              <a:buClr>
                <a:srgbClr val="8AD0D6"/>
              </a:buClr>
            </a:pPr>
            <a:r>
              <a:rPr lang="en-US" dirty="0"/>
              <a:t>This should include descriptions and notes of whatever you're trying to keep a record for</a:t>
            </a:r>
          </a:p>
          <a:p>
            <a:pPr>
              <a:buClr>
                <a:srgbClr val="8AD0D6"/>
              </a:buClr>
            </a:pPr>
            <a:r>
              <a:rPr lang="en-US" dirty="0"/>
              <a:t>This is an instruction set that is easy to share with others</a:t>
            </a:r>
          </a:p>
          <a:p>
            <a:pPr>
              <a:buClr>
                <a:srgbClr val="8AD0D6"/>
              </a:buClr>
            </a:pPr>
            <a:r>
              <a:rPr lang="en-US" dirty="0"/>
              <a:t>Documentation is like a love letter to your future self, it's a way to say "future self, I love you so much I'm writing down everything I'm doing so you don't have to remember it later" If you don't believe me try and recall what you were doing 6 months ago in detail or a year ago, in detail. </a:t>
            </a:r>
          </a:p>
        </p:txBody>
      </p:sp>
      <p:pic>
        <p:nvPicPr>
          <p:cNvPr id="4" name="Picture 3" descr="Office space meme of red stapler guy saying &quot;I was told there would be documentation&quot;">
            <a:extLst>
              <a:ext uri="{FF2B5EF4-FFF2-40B4-BE49-F238E27FC236}">
                <a16:creationId xmlns:a16="http://schemas.microsoft.com/office/drawing/2014/main" id="{0B8FF6E9-6F1E-CDF7-9841-3F4CBF66A82E}"/>
              </a:ext>
            </a:extLst>
          </p:cNvPr>
          <p:cNvPicPr>
            <a:picLocks noChangeAspect="1"/>
          </p:cNvPicPr>
          <p:nvPr/>
        </p:nvPicPr>
        <p:blipFill>
          <a:blip r:embed="rId2"/>
          <a:stretch>
            <a:fillRect/>
          </a:stretch>
        </p:blipFill>
        <p:spPr>
          <a:xfrm>
            <a:off x="7385685" y="2211705"/>
            <a:ext cx="4288790" cy="3277870"/>
          </a:xfrm>
          <a:prstGeom prst="rect">
            <a:avLst/>
          </a:prstGeom>
        </p:spPr>
      </p:pic>
    </p:spTree>
    <p:extLst>
      <p:ext uri="{BB962C8B-B14F-4D97-AF65-F5344CB8AC3E}">
        <p14:creationId xmlns:p14="http://schemas.microsoft.com/office/powerpoint/2010/main" val="4190238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7F9B3-B763-8826-B9D0-212265AD639C}"/>
              </a:ext>
            </a:extLst>
          </p:cNvPr>
          <p:cNvSpPr>
            <a:spLocks noGrp="1"/>
          </p:cNvSpPr>
          <p:nvPr>
            <p:ph type="title"/>
          </p:nvPr>
        </p:nvSpPr>
        <p:spPr/>
        <p:txBody>
          <a:bodyPr/>
          <a:lstStyle/>
          <a:p>
            <a:r>
              <a:rPr lang="en-US" dirty="0"/>
              <a:t>Why documentation is important</a:t>
            </a:r>
          </a:p>
        </p:txBody>
      </p:sp>
      <p:sp>
        <p:nvSpPr>
          <p:cNvPr id="3" name="Content Placeholder 2">
            <a:extLst>
              <a:ext uri="{FF2B5EF4-FFF2-40B4-BE49-F238E27FC236}">
                <a16:creationId xmlns:a16="http://schemas.microsoft.com/office/drawing/2014/main" id="{406531D1-BBE0-9935-F18C-1ED12EE70C87}"/>
              </a:ext>
            </a:extLst>
          </p:cNvPr>
          <p:cNvSpPr>
            <a:spLocks noGrp="1"/>
          </p:cNvSpPr>
          <p:nvPr>
            <p:ph idx="1"/>
          </p:nvPr>
        </p:nvSpPr>
        <p:spPr>
          <a:xfrm>
            <a:off x="1103312" y="1895680"/>
            <a:ext cx="6793589" cy="4352719"/>
          </a:xfrm>
        </p:spPr>
        <p:txBody>
          <a:bodyPr vert="horz" lIns="91440" tIns="45720" rIns="91440" bIns="45720" rtlCol="0" anchor="t">
            <a:normAutofit lnSpcReduction="10000"/>
          </a:bodyPr>
          <a:lstStyle/>
          <a:p>
            <a:r>
              <a:rPr lang="en-US" dirty="0"/>
              <a:t>Having everything written down makes it easier to share with others and reference later</a:t>
            </a:r>
          </a:p>
          <a:p>
            <a:pPr>
              <a:buClr>
                <a:srgbClr val="8AD0D6"/>
              </a:buClr>
            </a:pPr>
            <a:r>
              <a:rPr lang="en-US" dirty="0"/>
              <a:t>Making sure you have the notes of what you did is important for when you have to redo or fix things</a:t>
            </a:r>
          </a:p>
          <a:p>
            <a:pPr>
              <a:buClr>
                <a:srgbClr val="8AD0D6"/>
              </a:buClr>
            </a:pPr>
            <a:r>
              <a:rPr lang="en-US" dirty="0"/>
              <a:t>Documentation is useful in a lot of places, not just for databases, it's a way of making sure everyone is in agreement for what's going on.</a:t>
            </a:r>
          </a:p>
          <a:p>
            <a:pPr>
              <a:buClr>
                <a:srgbClr val="8AD0D6"/>
              </a:buClr>
            </a:pPr>
            <a:r>
              <a:rPr lang="en-US" dirty="0"/>
              <a:t>Having documentation also means decisions can be made and recorded so you can always look back on what you need to do if you switch projects</a:t>
            </a:r>
          </a:p>
          <a:p>
            <a:pPr>
              <a:buClr>
                <a:srgbClr val="8AD0D6"/>
              </a:buClr>
            </a:pPr>
            <a:r>
              <a:rPr lang="en-US" dirty="0"/>
              <a:t>Documentation can be useful for the creators, but also the end-user </a:t>
            </a:r>
          </a:p>
        </p:txBody>
      </p:sp>
      <p:pic>
        <p:nvPicPr>
          <p:cNvPr id="4" name="Picture 3" descr="Documentation is for losers , man trying to pour tea using his face in the tea pot">
            <a:extLst>
              <a:ext uri="{FF2B5EF4-FFF2-40B4-BE49-F238E27FC236}">
                <a16:creationId xmlns:a16="http://schemas.microsoft.com/office/drawing/2014/main" id="{CF0015C9-D11A-236F-6DEC-63D6467FC528}"/>
              </a:ext>
            </a:extLst>
          </p:cNvPr>
          <p:cNvPicPr>
            <a:picLocks noChangeAspect="1"/>
          </p:cNvPicPr>
          <p:nvPr/>
        </p:nvPicPr>
        <p:blipFill>
          <a:blip r:embed="rId2"/>
          <a:stretch>
            <a:fillRect/>
          </a:stretch>
        </p:blipFill>
        <p:spPr>
          <a:xfrm>
            <a:off x="8300720" y="2471737"/>
            <a:ext cx="3525520" cy="2463165"/>
          </a:xfrm>
          <a:prstGeom prst="rect">
            <a:avLst/>
          </a:prstGeom>
        </p:spPr>
      </p:pic>
    </p:spTree>
    <p:extLst>
      <p:ext uri="{BB962C8B-B14F-4D97-AF65-F5344CB8AC3E}">
        <p14:creationId xmlns:p14="http://schemas.microsoft.com/office/powerpoint/2010/main" val="317324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4B0A8-BD88-D939-2838-FA38F5F0D828}"/>
              </a:ext>
            </a:extLst>
          </p:cNvPr>
          <p:cNvSpPr>
            <a:spLocks noGrp="1"/>
          </p:cNvSpPr>
          <p:nvPr>
            <p:ph type="title"/>
          </p:nvPr>
        </p:nvSpPr>
        <p:spPr/>
        <p:txBody>
          <a:bodyPr/>
          <a:lstStyle/>
          <a:p>
            <a:r>
              <a:rPr lang="en-US" dirty="0"/>
              <a:t>Documentation timing</a:t>
            </a:r>
          </a:p>
        </p:txBody>
      </p:sp>
      <p:sp>
        <p:nvSpPr>
          <p:cNvPr id="3" name="Content Placeholder 2">
            <a:extLst>
              <a:ext uri="{FF2B5EF4-FFF2-40B4-BE49-F238E27FC236}">
                <a16:creationId xmlns:a16="http://schemas.microsoft.com/office/drawing/2014/main" id="{0AEEFC08-C820-60ED-6EE6-CD9875C2E78F}"/>
              </a:ext>
            </a:extLst>
          </p:cNvPr>
          <p:cNvSpPr>
            <a:spLocks noGrp="1"/>
          </p:cNvSpPr>
          <p:nvPr>
            <p:ph idx="1"/>
          </p:nvPr>
        </p:nvSpPr>
        <p:spPr/>
        <p:txBody>
          <a:bodyPr vert="horz" lIns="91440" tIns="45720" rIns="91440" bIns="45720" rtlCol="0" anchor="t">
            <a:normAutofit/>
          </a:bodyPr>
          <a:lstStyle/>
          <a:p>
            <a:r>
              <a:rPr lang="en-US" dirty="0"/>
              <a:t>There are a number of times you might create and update your documentation</a:t>
            </a:r>
          </a:p>
          <a:p>
            <a:pPr>
              <a:buClr>
                <a:srgbClr val="8AD0D6"/>
              </a:buClr>
            </a:pPr>
            <a:r>
              <a:rPr lang="en-US" dirty="0"/>
              <a:t>Design documentation before database is created and write up everything you know about how you want your database to work</a:t>
            </a:r>
          </a:p>
          <a:p>
            <a:pPr>
              <a:buClr>
                <a:srgbClr val="8AD0D6"/>
              </a:buClr>
            </a:pPr>
            <a:r>
              <a:rPr lang="en-US" dirty="0"/>
              <a:t>Updating documentation as database is used so you can fix "In my ideal world this would happen" when it crashes into "The real world of data wants to talk"</a:t>
            </a:r>
          </a:p>
          <a:p>
            <a:pPr>
              <a:buClr>
                <a:srgbClr val="8AD0D6"/>
              </a:buClr>
            </a:pPr>
            <a:r>
              <a:rPr lang="en-US" dirty="0"/>
              <a:t>Documentation should also be reviewed on a regular basis to make sure it's staying up to date.  </a:t>
            </a:r>
          </a:p>
          <a:p>
            <a:pPr>
              <a:buClr>
                <a:srgbClr val="8AD0D6"/>
              </a:buClr>
            </a:pPr>
            <a:endParaRPr lang="en-US" dirty="0"/>
          </a:p>
        </p:txBody>
      </p:sp>
    </p:spTree>
    <p:extLst>
      <p:ext uri="{BB962C8B-B14F-4D97-AF65-F5344CB8AC3E}">
        <p14:creationId xmlns:p14="http://schemas.microsoft.com/office/powerpoint/2010/main" val="606159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49AB5-61D9-66A1-3ECB-CC7EF191346B}"/>
              </a:ext>
            </a:extLst>
          </p:cNvPr>
          <p:cNvSpPr>
            <a:spLocks noGrp="1"/>
          </p:cNvSpPr>
          <p:nvPr>
            <p:ph type="title"/>
          </p:nvPr>
        </p:nvSpPr>
        <p:spPr/>
        <p:txBody>
          <a:bodyPr/>
          <a:lstStyle/>
          <a:p>
            <a:r>
              <a:rPr lang="en-US" dirty="0"/>
              <a:t>Automated vs manual documentation</a:t>
            </a:r>
          </a:p>
        </p:txBody>
      </p:sp>
      <p:sp>
        <p:nvSpPr>
          <p:cNvPr id="3" name="Content Placeholder 2">
            <a:extLst>
              <a:ext uri="{FF2B5EF4-FFF2-40B4-BE49-F238E27FC236}">
                <a16:creationId xmlns:a16="http://schemas.microsoft.com/office/drawing/2014/main" id="{5A6F82F5-C67E-8412-7C99-EC6D6AF75D42}"/>
              </a:ext>
            </a:extLst>
          </p:cNvPr>
          <p:cNvSpPr>
            <a:spLocks noGrp="1"/>
          </p:cNvSpPr>
          <p:nvPr>
            <p:ph idx="1"/>
          </p:nvPr>
        </p:nvSpPr>
        <p:spPr>
          <a:xfrm>
            <a:off x="1103312" y="1870038"/>
            <a:ext cx="7747661" cy="4378361"/>
          </a:xfrm>
        </p:spPr>
        <p:txBody>
          <a:bodyPr vert="horz" lIns="91440" tIns="45720" rIns="91440" bIns="45720" rtlCol="0" anchor="t">
            <a:normAutofit lnSpcReduction="10000"/>
          </a:bodyPr>
          <a:lstStyle/>
          <a:p>
            <a:r>
              <a:rPr lang="en-US" dirty="0"/>
              <a:t>Some documentation can be automated by the database and you can run commands to update it</a:t>
            </a:r>
          </a:p>
          <a:p>
            <a:pPr lvl="1">
              <a:buClr>
                <a:srgbClr val="8AD0D6"/>
              </a:buClr>
              <a:buFont typeface="Courier New" charset="2"/>
              <a:buChar char="o"/>
            </a:pPr>
            <a:r>
              <a:rPr lang="en-US" dirty="0"/>
              <a:t>Schema can be created by the database after it's created so you can see how close your original planning schema is to the real world</a:t>
            </a:r>
          </a:p>
          <a:p>
            <a:pPr lvl="1">
              <a:buClr>
                <a:srgbClr val="8AD0D6"/>
              </a:buClr>
              <a:buFont typeface="Courier New" charset="2"/>
              <a:buChar char="o"/>
            </a:pPr>
            <a:r>
              <a:rPr lang="en-US" dirty="0"/>
              <a:t>Automating where you can is important so that your documentation is maintained well</a:t>
            </a:r>
          </a:p>
          <a:p>
            <a:pPr>
              <a:buClr>
                <a:srgbClr val="8AD0D6"/>
              </a:buClr>
            </a:pPr>
            <a:r>
              <a:rPr lang="en-US" dirty="0"/>
              <a:t>Some documentation needs to be done by a human</a:t>
            </a:r>
          </a:p>
          <a:p>
            <a:pPr>
              <a:buClr>
                <a:srgbClr val="8AD0D6"/>
              </a:buClr>
            </a:pPr>
            <a:r>
              <a:rPr lang="en-US" dirty="0"/>
              <a:t>Sometimes we use a combination</a:t>
            </a:r>
          </a:p>
          <a:p>
            <a:pPr lvl="1">
              <a:buClr>
                <a:srgbClr val="8AD0D6"/>
              </a:buClr>
              <a:buFont typeface="Courier New" charset="2"/>
              <a:buChar char="o"/>
            </a:pPr>
            <a:r>
              <a:rPr lang="en-US" dirty="0"/>
              <a:t>For example, Data Definition Language (DDL) scripts are useful for creating and modifying things, but the scripts themselves need to be documented so that everyone knows what they should be doing</a:t>
            </a:r>
          </a:p>
        </p:txBody>
      </p:sp>
      <p:pic>
        <p:nvPicPr>
          <p:cNvPr id="4" name="Picture 3" descr="top pic is bad guy from Indiana Jones Lost cruise saying &quot; just finished a project&quot; bottom pic is him as a skeleton that says &quot;i just finished the documentation&quot;">
            <a:extLst>
              <a:ext uri="{FF2B5EF4-FFF2-40B4-BE49-F238E27FC236}">
                <a16:creationId xmlns:a16="http://schemas.microsoft.com/office/drawing/2014/main" id="{FD460083-7E14-7993-C792-04BD52EC8FF8}"/>
              </a:ext>
            </a:extLst>
          </p:cNvPr>
          <p:cNvPicPr>
            <a:picLocks noChangeAspect="1"/>
          </p:cNvPicPr>
          <p:nvPr/>
        </p:nvPicPr>
        <p:blipFill>
          <a:blip r:embed="rId2"/>
          <a:stretch>
            <a:fillRect/>
          </a:stretch>
        </p:blipFill>
        <p:spPr>
          <a:xfrm>
            <a:off x="8849360" y="1892585"/>
            <a:ext cx="2743199" cy="3072830"/>
          </a:xfrm>
          <a:prstGeom prst="rect">
            <a:avLst/>
          </a:prstGeom>
        </p:spPr>
      </p:pic>
    </p:spTree>
    <p:extLst>
      <p:ext uri="{BB962C8B-B14F-4D97-AF65-F5344CB8AC3E}">
        <p14:creationId xmlns:p14="http://schemas.microsoft.com/office/powerpoint/2010/main" val="3885378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0BDBF-0D1D-C598-7980-72E3CE6E8446}"/>
              </a:ext>
            </a:extLst>
          </p:cNvPr>
          <p:cNvSpPr>
            <a:spLocks noGrp="1"/>
          </p:cNvSpPr>
          <p:nvPr>
            <p:ph type="title"/>
          </p:nvPr>
        </p:nvSpPr>
        <p:spPr/>
        <p:txBody>
          <a:bodyPr/>
          <a:lstStyle/>
          <a:p>
            <a:r>
              <a:rPr lang="en-US" dirty="0"/>
              <a:t>How to combine manual and automated documentation tools</a:t>
            </a:r>
          </a:p>
        </p:txBody>
      </p:sp>
      <p:sp>
        <p:nvSpPr>
          <p:cNvPr id="3" name="Content Placeholder 2">
            <a:extLst>
              <a:ext uri="{FF2B5EF4-FFF2-40B4-BE49-F238E27FC236}">
                <a16:creationId xmlns:a16="http://schemas.microsoft.com/office/drawing/2014/main" id="{B05B2957-9A3B-EE35-9EC9-F77E78F377EF}"/>
              </a:ext>
            </a:extLst>
          </p:cNvPr>
          <p:cNvSpPr>
            <a:spLocks noGrp="1"/>
          </p:cNvSpPr>
          <p:nvPr>
            <p:ph idx="1"/>
          </p:nvPr>
        </p:nvSpPr>
        <p:spPr>
          <a:xfrm>
            <a:off x="1103312" y="2195158"/>
            <a:ext cx="6630061" cy="4053241"/>
          </a:xfrm>
        </p:spPr>
        <p:txBody>
          <a:bodyPr vert="horz" lIns="91440" tIns="45720" rIns="91440" bIns="45720" rtlCol="0" anchor="t">
            <a:normAutofit/>
          </a:bodyPr>
          <a:lstStyle/>
          <a:p>
            <a:r>
              <a:rPr lang="en-US" dirty="0"/>
              <a:t>Automate away what you can, if there is a reasonable option to have something automatically update the documentation, do it</a:t>
            </a:r>
          </a:p>
          <a:p>
            <a:pPr>
              <a:buClr>
                <a:srgbClr val="8AD0D6"/>
              </a:buClr>
            </a:pPr>
            <a:r>
              <a:rPr lang="en-US" dirty="0"/>
              <a:t>Have a human check everything over for making sense and matching</a:t>
            </a:r>
          </a:p>
          <a:p>
            <a:pPr>
              <a:buClr>
                <a:srgbClr val="8AD0D6"/>
              </a:buClr>
            </a:pPr>
            <a:r>
              <a:rPr lang="en-US" dirty="0"/>
              <a:t>This can be a reasonable use case for AI,  but only if it meets privacy and security standards (most don't especially on sensitive data)</a:t>
            </a:r>
          </a:p>
          <a:p>
            <a:pPr marL="0" indent="0">
              <a:buClr>
                <a:srgbClr val="8AD0D6"/>
              </a:buClr>
              <a:buNone/>
            </a:pPr>
            <a:endParaRPr lang="en-US" dirty="0"/>
          </a:p>
        </p:txBody>
      </p:sp>
      <p:pic>
        <p:nvPicPr>
          <p:cNvPr id="4" name="Picture 3" descr="Surprised koala with eucalyptus leaf hanging out of mouth that says &quot;the face i have when there is good documentation&quot;">
            <a:extLst>
              <a:ext uri="{FF2B5EF4-FFF2-40B4-BE49-F238E27FC236}">
                <a16:creationId xmlns:a16="http://schemas.microsoft.com/office/drawing/2014/main" id="{BF818BE0-9A92-0BA2-1F76-DD33CB24E058}"/>
              </a:ext>
            </a:extLst>
          </p:cNvPr>
          <p:cNvPicPr>
            <a:picLocks noChangeAspect="1"/>
          </p:cNvPicPr>
          <p:nvPr/>
        </p:nvPicPr>
        <p:blipFill>
          <a:blip r:embed="rId2"/>
          <a:stretch>
            <a:fillRect/>
          </a:stretch>
        </p:blipFill>
        <p:spPr>
          <a:xfrm>
            <a:off x="8056880" y="2046326"/>
            <a:ext cx="2743199" cy="3659428"/>
          </a:xfrm>
          <a:prstGeom prst="rect">
            <a:avLst/>
          </a:prstGeom>
        </p:spPr>
      </p:pic>
    </p:spTree>
    <p:extLst>
      <p:ext uri="{BB962C8B-B14F-4D97-AF65-F5344CB8AC3E}">
        <p14:creationId xmlns:p14="http://schemas.microsoft.com/office/powerpoint/2010/main" val="1329768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E4FB8-39B2-B90E-B5B5-8CC63CC41D38}"/>
              </a:ext>
            </a:extLst>
          </p:cNvPr>
          <p:cNvSpPr>
            <a:spLocks noGrp="1"/>
          </p:cNvSpPr>
          <p:nvPr>
            <p:ph type="title"/>
          </p:nvPr>
        </p:nvSpPr>
        <p:spPr/>
        <p:txBody>
          <a:bodyPr/>
          <a:lstStyle/>
          <a:p>
            <a:r>
              <a:rPr lang="en-US" dirty="0"/>
              <a:t>Data dictionaries and business logic</a:t>
            </a:r>
          </a:p>
        </p:txBody>
      </p:sp>
      <p:sp>
        <p:nvSpPr>
          <p:cNvPr id="3" name="Content Placeholder 2">
            <a:extLst>
              <a:ext uri="{FF2B5EF4-FFF2-40B4-BE49-F238E27FC236}">
                <a16:creationId xmlns:a16="http://schemas.microsoft.com/office/drawing/2014/main" id="{9D658028-28DF-FBAD-AC89-26704527ACD0}"/>
              </a:ext>
            </a:extLst>
          </p:cNvPr>
          <p:cNvSpPr>
            <a:spLocks noGrp="1"/>
          </p:cNvSpPr>
          <p:nvPr>
            <p:ph idx="1"/>
          </p:nvPr>
        </p:nvSpPr>
        <p:spPr/>
        <p:txBody>
          <a:bodyPr vert="horz" lIns="91440" tIns="45720" rIns="91440" bIns="45720" rtlCol="0" anchor="t">
            <a:normAutofit lnSpcReduction="10000"/>
          </a:bodyPr>
          <a:lstStyle/>
          <a:p>
            <a:r>
              <a:rPr lang="en-US" dirty="0"/>
              <a:t>Data dictionaries are places where you have descriptions of your data/table/function</a:t>
            </a:r>
          </a:p>
          <a:p>
            <a:pPr>
              <a:buClr>
                <a:srgbClr val="8AD0D6"/>
              </a:buClr>
            </a:pPr>
            <a:r>
              <a:rPr lang="en-US" dirty="0"/>
              <a:t>Having a well-documented data dictionary ensures you have consistency across the project including any conventions required</a:t>
            </a:r>
          </a:p>
          <a:p>
            <a:pPr>
              <a:buClr>
                <a:srgbClr val="8AD0D6"/>
              </a:buClr>
            </a:pPr>
            <a:r>
              <a:rPr lang="en-US" dirty="0"/>
              <a:t>Business logic is the information you need to decide what data you need, how it's stored, and what types if any are expected</a:t>
            </a:r>
          </a:p>
          <a:p>
            <a:pPr>
              <a:buClr>
                <a:srgbClr val="8AD0D6"/>
              </a:buClr>
            </a:pPr>
            <a:r>
              <a:rPr lang="en-US" dirty="0"/>
              <a:t>Business logic is the real world constraints or rules you have to follow, such as work flows and access</a:t>
            </a:r>
          </a:p>
          <a:p>
            <a:pPr>
              <a:buClr>
                <a:srgbClr val="8AD0D6"/>
              </a:buClr>
            </a:pPr>
            <a:r>
              <a:rPr lang="en-US" dirty="0"/>
              <a:t>Business logic might include things like what data is considered sensitive and should have extra protections</a:t>
            </a:r>
          </a:p>
          <a:p>
            <a:pPr>
              <a:buClr>
                <a:srgbClr val="8AD0D6"/>
              </a:buClr>
            </a:pPr>
            <a:r>
              <a:rPr lang="en-US" dirty="0"/>
              <a:t>Business logic might also have rules for how the database can be communicated with by end-users, or end-user applications</a:t>
            </a:r>
          </a:p>
          <a:p>
            <a:pPr>
              <a:buClr>
                <a:srgbClr val="8AD0D6"/>
              </a:buClr>
            </a:pPr>
            <a:endParaRPr lang="en-US" dirty="0"/>
          </a:p>
        </p:txBody>
      </p:sp>
    </p:spTree>
    <p:extLst>
      <p:ext uri="{BB962C8B-B14F-4D97-AF65-F5344CB8AC3E}">
        <p14:creationId xmlns:p14="http://schemas.microsoft.com/office/powerpoint/2010/main" val="3280442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F68A0-3092-2116-EAE0-944151C3E0A5}"/>
              </a:ext>
            </a:extLst>
          </p:cNvPr>
          <p:cNvSpPr>
            <a:spLocks noGrp="1"/>
          </p:cNvSpPr>
          <p:nvPr>
            <p:ph type="title"/>
          </p:nvPr>
        </p:nvSpPr>
        <p:spPr/>
        <p:txBody>
          <a:bodyPr/>
          <a:lstStyle/>
          <a:p>
            <a:r>
              <a:rPr lang="en-US" dirty="0"/>
              <a:t>Version control</a:t>
            </a:r>
          </a:p>
        </p:txBody>
      </p:sp>
      <p:sp>
        <p:nvSpPr>
          <p:cNvPr id="3" name="Content Placeholder 2">
            <a:extLst>
              <a:ext uri="{FF2B5EF4-FFF2-40B4-BE49-F238E27FC236}">
                <a16:creationId xmlns:a16="http://schemas.microsoft.com/office/drawing/2014/main" id="{CC9BC5A1-8308-9C3C-FEA6-F00A84768930}"/>
              </a:ext>
            </a:extLst>
          </p:cNvPr>
          <p:cNvSpPr>
            <a:spLocks noGrp="1"/>
          </p:cNvSpPr>
          <p:nvPr>
            <p:ph idx="1"/>
          </p:nvPr>
        </p:nvSpPr>
        <p:spPr>
          <a:xfrm>
            <a:off x="1103312" y="1966654"/>
            <a:ext cx="6372994" cy="4281745"/>
          </a:xfrm>
        </p:spPr>
        <p:txBody>
          <a:bodyPr vert="horz" lIns="91440" tIns="45720" rIns="91440" bIns="45720" rtlCol="0" anchor="t">
            <a:normAutofit lnSpcReduction="10000"/>
          </a:bodyPr>
          <a:lstStyle/>
          <a:p>
            <a:r>
              <a:rPr lang="en-US" dirty="0"/>
              <a:t>When you have something important like documentation or code you should keep it under version control</a:t>
            </a:r>
          </a:p>
          <a:p>
            <a:pPr>
              <a:buClr>
                <a:srgbClr val="8AD0D6"/>
              </a:buClr>
            </a:pPr>
            <a:r>
              <a:rPr lang="en-US" dirty="0"/>
              <a:t>Version control is a way to track and manage updates and changes</a:t>
            </a:r>
          </a:p>
          <a:p>
            <a:pPr>
              <a:buClr>
                <a:srgbClr val="8AD0D6"/>
              </a:buClr>
            </a:pPr>
            <a:r>
              <a:rPr lang="en-US" dirty="0"/>
              <a:t>Version control should keep a record of all changes, who made them, and when they were made, along with the ability to roll back to a previous version</a:t>
            </a:r>
          </a:p>
          <a:p>
            <a:pPr>
              <a:buClr>
                <a:srgbClr val="8AD0D6"/>
              </a:buClr>
            </a:pPr>
            <a:r>
              <a:rPr lang="en-US" dirty="0"/>
              <a:t>Version control can be done in house or outsourced to something on the cloud</a:t>
            </a:r>
          </a:p>
          <a:p>
            <a:pPr lvl="1">
              <a:buClr>
                <a:srgbClr val="8AD0D6"/>
              </a:buClr>
              <a:buFont typeface="Courier New" charset="2"/>
              <a:buChar char="o"/>
            </a:pPr>
            <a:r>
              <a:rPr lang="en-US" dirty="0"/>
              <a:t>GitHub is a public and free version control option for example</a:t>
            </a:r>
          </a:p>
        </p:txBody>
      </p:sp>
      <p:pic>
        <p:nvPicPr>
          <p:cNvPr id="4" name="Picture 3" descr="version control - From http://reddit.com/r/... - devRant">
            <a:extLst>
              <a:ext uri="{FF2B5EF4-FFF2-40B4-BE49-F238E27FC236}">
                <a16:creationId xmlns:a16="http://schemas.microsoft.com/office/drawing/2014/main" id="{77D74CC8-011B-AA46-7833-E043437D0613}"/>
              </a:ext>
            </a:extLst>
          </p:cNvPr>
          <p:cNvPicPr>
            <a:picLocks noChangeAspect="1"/>
          </p:cNvPicPr>
          <p:nvPr/>
        </p:nvPicPr>
        <p:blipFill>
          <a:blip r:embed="rId2"/>
          <a:srcRect l="-119895" t="-211" r="120419" b="-316"/>
          <a:stretch/>
        </p:blipFill>
        <p:spPr>
          <a:xfrm>
            <a:off x="4724400" y="2057400"/>
            <a:ext cx="2728839" cy="2757640"/>
          </a:xfrm>
          <a:prstGeom prst="rect">
            <a:avLst/>
          </a:prstGeom>
        </p:spPr>
      </p:pic>
      <p:pic>
        <p:nvPicPr>
          <p:cNvPr id="5" name="Picture 4" descr="anime guy with a pic of a doc flying over to him.  Document is &quot;draft_4_final_v2_new&quot;  Meme says &quot;Is this version control.  &#10;&#10;Spoiler alert from me: No, NO it is not. ">
            <a:extLst>
              <a:ext uri="{FF2B5EF4-FFF2-40B4-BE49-F238E27FC236}">
                <a16:creationId xmlns:a16="http://schemas.microsoft.com/office/drawing/2014/main" id="{E99C8BF5-DA7E-3F1C-7BE8-1EE3546AA095}"/>
              </a:ext>
            </a:extLst>
          </p:cNvPr>
          <p:cNvPicPr>
            <a:picLocks noChangeAspect="1"/>
          </p:cNvPicPr>
          <p:nvPr/>
        </p:nvPicPr>
        <p:blipFill>
          <a:blip r:embed="rId2"/>
          <a:stretch>
            <a:fillRect/>
          </a:stretch>
        </p:blipFill>
        <p:spPr>
          <a:xfrm>
            <a:off x="7815532" y="2071777"/>
            <a:ext cx="2743200" cy="2743200"/>
          </a:xfrm>
          <a:prstGeom prst="rect">
            <a:avLst/>
          </a:prstGeom>
        </p:spPr>
      </p:pic>
    </p:spTree>
    <p:extLst>
      <p:ext uri="{BB962C8B-B14F-4D97-AF65-F5344CB8AC3E}">
        <p14:creationId xmlns:p14="http://schemas.microsoft.com/office/powerpoint/2010/main" val="1391086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A0A1B-6DA7-10B0-3C8E-52ADCE97DC63}"/>
              </a:ext>
            </a:extLst>
          </p:cNvPr>
          <p:cNvSpPr>
            <a:spLocks noGrp="1"/>
          </p:cNvSpPr>
          <p:nvPr>
            <p:ph type="title"/>
          </p:nvPr>
        </p:nvSpPr>
        <p:spPr/>
        <p:txBody>
          <a:bodyPr/>
          <a:lstStyle/>
          <a:p>
            <a:r>
              <a:rPr lang="en-US" dirty="0"/>
              <a:t>Documentation best practices</a:t>
            </a:r>
          </a:p>
        </p:txBody>
      </p:sp>
      <p:sp>
        <p:nvSpPr>
          <p:cNvPr id="3" name="Content Placeholder 2">
            <a:extLst>
              <a:ext uri="{FF2B5EF4-FFF2-40B4-BE49-F238E27FC236}">
                <a16:creationId xmlns:a16="http://schemas.microsoft.com/office/drawing/2014/main" id="{018820B8-4E72-9A8D-A6B5-EF182CDDF5E5}"/>
              </a:ext>
            </a:extLst>
          </p:cNvPr>
          <p:cNvSpPr>
            <a:spLocks noGrp="1"/>
          </p:cNvSpPr>
          <p:nvPr>
            <p:ph idx="1"/>
          </p:nvPr>
        </p:nvSpPr>
        <p:spPr>
          <a:xfrm>
            <a:off x="3935651" y="1880390"/>
            <a:ext cx="6114202" cy="4368009"/>
          </a:xfrm>
        </p:spPr>
        <p:txBody>
          <a:bodyPr vert="horz" lIns="91440" tIns="45720" rIns="91440" bIns="45720" rtlCol="0" anchor="t">
            <a:normAutofit fontScale="92500"/>
          </a:bodyPr>
          <a:lstStyle/>
          <a:p>
            <a:r>
              <a:rPr lang="en-US" dirty="0"/>
              <a:t>Documentation for any Data Language (DDL) scripts or other procedures and functions</a:t>
            </a:r>
          </a:p>
          <a:p>
            <a:pPr>
              <a:buClr>
                <a:srgbClr val="8AD0D6"/>
              </a:buClr>
            </a:pPr>
            <a:r>
              <a:rPr lang="en-US" dirty="0"/>
              <a:t>Include the ER diagrams and schema</a:t>
            </a:r>
          </a:p>
          <a:p>
            <a:pPr>
              <a:buClr>
                <a:srgbClr val="8AD0D6"/>
              </a:buClr>
            </a:pPr>
            <a:r>
              <a:rPr lang="en-US" dirty="0"/>
              <a:t>Descriptions for the data such as the tables, index and constraints or rules.  This should include clearly labeled keys </a:t>
            </a:r>
          </a:p>
          <a:p>
            <a:pPr>
              <a:buClr>
                <a:srgbClr val="8AD0D6"/>
              </a:buClr>
            </a:pPr>
            <a:r>
              <a:rPr lang="en-US" dirty="0"/>
              <a:t>Any business logic that is required should be included</a:t>
            </a:r>
          </a:p>
          <a:p>
            <a:pPr>
              <a:buClr>
                <a:srgbClr val="8AD0D6"/>
              </a:buClr>
            </a:pPr>
            <a:r>
              <a:rPr lang="en-US" dirty="0"/>
              <a:t>Version control</a:t>
            </a:r>
          </a:p>
          <a:p>
            <a:pPr>
              <a:buClr>
                <a:srgbClr val="8AD0D6"/>
              </a:buClr>
            </a:pPr>
            <a:r>
              <a:rPr lang="en-US" dirty="0"/>
              <a:t>Regular updates</a:t>
            </a:r>
          </a:p>
          <a:p>
            <a:pPr>
              <a:buClr>
                <a:srgbClr val="8AD0D6"/>
              </a:buClr>
            </a:pPr>
            <a:r>
              <a:rPr lang="en-US" dirty="0"/>
              <a:t>Backup procedures and implementation guidelines</a:t>
            </a:r>
          </a:p>
        </p:txBody>
      </p:sp>
      <p:pic>
        <p:nvPicPr>
          <p:cNvPr id="4" name="Picture 3" descr="pic of a laptop that says &quot;Document it or it didn't happen&quot;">
            <a:extLst>
              <a:ext uri="{FF2B5EF4-FFF2-40B4-BE49-F238E27FC236}">
                <a16:creationId xmlns:a16="http://schemas.microsoft.com/office/drawing/2014/main" id="{379FD036-45A6-D66D-C535-B8D40971B7E9}"/>
              </a:ext>
            </a:extLst>
          </p:cNvPr>
          <p:cNvPicPr>
            <a:picLocks noChangeAspect="1"/>
          </p:cNvPicPr>
          <p:nvPr/>
        </p:nvPicPr>
        <p:blipFill>
          <a:blip r:embed="rId2"/>
          <a:stretch>
            <a:fillRect/>
          </a:stretch>
        </p:blipFill>
        <p:spPr>
          <a:xfrm>
            <a:off x="1286324" y="2357437"/>
            <a:ext cx="2143125" cy="2143125"/>
          </a:xfrm>
          <a:prstGeom prst="rect">
            <a:avLst/>
          </a:prstGeom>
        </p:spPr>
      </p:pic>
    </p:spTree>
    <p:extLst>
      <p:ext uri="{BB962C8B-B14F-4D97-AF65-F5344CB8AC3E}">
        <p14:creationId xmlns:p14="http://schemas.microsoft.com/office/powerpoint/2010/main" val="23285548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Ion</vt:lpstr>
      <vt:lpstr>Week 6</vt:lpstr>
      <vt:lpstr>What is documentation</vt:lpstr>
      <vt:lpstr>Why documentation is important</vt:lpstr>
      <vt:lpstr>Documentation timing</vt:lpstr>
      <vt:lpstr>Automated vs manual documentation</vt:lpstr>
      <vt:lpstr>How to combine manual and automated documentation tools</vt:lpstr>
      <vt:lpstr>Data dictionaries and business logic</vt:lpstr>
      <vt:lpstr>Version control</vt:lpstr>
      <vt:lpstr>Documentation best practices</vt:lpstr>
      <vt:lpstr>How to share your documentation with others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295</cp:revision>
  <dcterms:created xsi:type="dcterms:W3CDTF">2024-09-04T15:11:02Z</dcterms:created>
  <dcterms:modified xsi:type="dcterms:W3CDTF">2024-09-19T20:10:55Z</dcterms:modified>
</cp:coreProperties>
</file>