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D7261-38B6-44E4-B2D3-28739CED5066}" v="1264" dt="2023-10-10T14:22:46.401"/>
    <p1510:client id="{CA32A45E-0D24-40D4-A251-E648784156CC}" v="19" dt="2023-10-17T18:36:42.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853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3843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3402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0738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70931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9553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64456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41222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4010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6945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082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6987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200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466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8773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296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0960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10/25/2023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62703219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a:t>
            </a:r>
          </a:p>
        </p:txBody>
      </p:sp>
      <p:sp>
        <p:nvSpPr>
          <p:cNvPr id="3" name="Subtitle 2"/>
          <p:cNvSpPr>
            <a:spLocks noGrp="1"/>
          </p:cNvSpPr>
          <p:nvPr>
            <p:ph type="subTitle" idx="1"/>
          </p:nvPr>
        </p:nvSpPr>
        <p:spPr/>
        <p:txBody>
          <a:bodyPr/>
          <a:lstStyle/>
          <a:p>
            <a:r>
              <a:rPr lang="en-US" dirty="0"/>
              <a:t>Introduction to Data</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BB4B-918F-04F9-EBA6-E0EBEDC3E36D}"/>
              </a:ext>
            </a:extLst>
          </p:cNvPr>
          <p:cNvSpPr>
            <a:spLocks noGrp="1"/>
          </p:cNvSpPr>
          <p:nvPr>
            <p:ph type="title"/>
          </p:nvPr>
        </p:nvSpPr>
        <p:spPr/>
        <p:txBody>
          <a:bodyPr/>
          <a:lstStyle/>
          <a:p>
            <a:r>
              <a:rPr lang="en-US" dirty="0"/>
              <a:t>What is data</a:t>
            </a:r>
          </a:p>
        </p:txBody>
      </p:sp>
      <p:sp>
        <p:nvSpPr>
          <p:cNvPr id="3" name="Content Placeholder 2">
            <a:extLst>
              <a:ext uri="{FF2B5EF4-FFF2-40B4-BE49-F238E27FC236}">
                <a16:creationId xmlns:a16="http://schemas.microsoft.com/office/drawing/2014/main" id="{8AC05960-8508-A8DC-67E6-25868BCA5D0C}"/>
              </a:ext>
            </a:extLst>
          </p:cNvPr>
          <p:cNvSpPr>
            <a:spLocks noGrp="1"/>
          </p:cNvSpPr>
          <p:nvPr>
            <p:ph idx="1"/>
          </p:nvPr>
        </p:nvSpPr>
        <p:spPr/>
        <p:txBody>
          <a:bodyPr vert="horz" lIns="91440" tIns="45720" rIns="91440" bIns="45720" rtlCol="0" anchor="t">
            <a:normAutofit/>
          </a:bodyPr>
          <a:lstStyle/>
          <a:p>
            <a:r>
              <a:rPr lang="en-US" dirty="0"/>
              <a:t>Data is facts</a:t>
            </a:r>
          </a:p>
          <a:p>
            <a:pPr>
              <a:buClr>
                <a:srgbClr val="8AD0D6"/>
              </a:buClr>
            </a:pPr>
            <a:r>
              <a:rPr lang="en-US" dirty="0"/>
              <a:t>Data is values</a:t>
            </a:r>
          </a:p>
          <a:p>
            <a:pPr>
              <a:buClr>
                <a:srgbClr val="8AD0D6"/>
              </a:buClr>
            </a:pPr>
            <a:r>
              <a:rPr lang="en-US" dirty="0"/>
              <a:t>Data can be collected</a:t>
            </a:r>
          </a:p>
        </p:txBody>
      </p:sp>
      <p:pic>
        <p:nvPicPr>
          <p:cNvPr id="4" name="Picture 3" descr="A baby meme that says &quot;You mean to tell me data science is more then a buzzword?&quot;">
            <a:extLst>
              <a:ext uri="{FF2B5EF4-FFF2-40B4-BE49-F238E27FC236}">
                <a16:creationId xmlns:a16="http://schemas.microsoft.com/office/drawing/2014/main" id="{CA968CF4-D0E7-7D95-9385-94DBF81E3D82}"/>
              </a:ext>
            </a:extLst>
          </p:cNvPr>
          <p:cNvPicPr>
            <a:picLocks noChangeAspect="1"/>
          </p:cNvPicPr>
          <p:nvPr/>
        </p:nvPicPr>
        <p:blipFill>
          <a:blip r:embed="rId2"/>
          <a:stretch>
            <a:fillRect/>
          </a:stretch>
        </p:blipFill>
        <p:spPr>
          <a:xfrm>
            <a:off x="5213590" y="707545"/>
            <a:ext cx="5143500" cy="5845475"/>
          </a:xfrm>
          <a:prstGeom prst="rect">
            <a:avLst/>
          </a:prstGeom>
        </p:spPr>
      </p:pic>
    </p:spTree>
    <p:extLst>
      <p:ext uri="{BB962C8B-B14F-4D97-AF65-F5344CB8AC3E}">
        <p14:creationId xmlns:p14="http://schemas.microsoft.com/office/powerpoint/2010/main" val="379992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2346-3C72-0AF7-4FBD-9B79B5233F5B}"/>
              </a:ext>
            </a:extLst>
          </p:cNvPr>
          <p:cNvSpPr>
            <a:spLocks noGrp="1"/>
          </p:cNvSpPr>
          <p:nvPr>
            <p:ph type="title"/>
          </p:nvPr>
        </p:nvSpPr>
        <p:spPr/>
        <p:txBody>
          <a:bodyPr/>
          <a:lstStyle/>
          <a:p>
            <a:r>
              <a:rPr lang="en-US" dirty="0"/>
              <a:t>What is information</a:t>
            </a:r>
          </a:p>
        </p:txBody>
      </p:sp>
      <p:sp>
        <p:nvSpPr>
          <p:cNvPr id="3" name="Content Placeholder 2">
            <a:extLst>
              <a:ext uri="{FF2B5EF4-FFF2-40B4-BE49-F238E27FC236}">
                <a16:creationId xmlns:a16="http://schemas.microsoft.com/office/drawing/2014/main" id="{6A349F8E-8186-A3EC-F9FF-120EFCD62AFE}"/>
              </a:ext>
            </a:extLst>
          </p:cNvPr>
          <p:cNvSpPr>
            <a:spLocks noGrp="1"/>
          </p:cNvSpPr>
          <p:nvPr>
            <p:ph idx="1"/>
          </p:nvPr>
        </p:nvSpPr>
        <p:spPr/>
        <p:txBody>
          <a:bodyPr vert="horz" lIns="91440" tIns="45720" rIns="91440" bIns="45720" rtlCol="0" anchor="t">
            <a:normAutofit/>
          </a:bodyPr>
          <a:lstStyle/>
          <a:p>
            <a:r>
              <a:rPr lang="en-US" dirty="0"/>
              <a:t>Information is what we can get out of the data</a:t>
            </a:r>
          </a:p>
          <a:p>
            <a:pPr>
              <a:buClr>
                <a:srgbClr val="8AD0D6"/>
              </a:buClr>
            </a:pPr>
            <a:r>
              <a:rPr lang="en-US" dirty="0"/>
              <a:t>If data is a fact, information tells us why that fact is important</a:t>
            </a:r>
          </a:p>
          <a:p>
            <a:pPr lvl="1">
              <a:buClr>
                <a:srgbClr val="8AD0D6"/>
              </a:buClr>
            </a:pPr>
            <a:r>
              <a:rPr lang="en-US" dirty="0"/>
              <a:t>Data: The sky is Blue</a:t>
            </a:r>
          </a:p>
          <a:p>
            <a:pPr lvl="1">
              <a:buClr>
                <a:srgbClr val="8AD0D6"/>
              </a:buClr>
            </a:pPr>
            <a:r>
              <a:rPr lang="en-US" dirty="0"/>
              <a:t>Information: Blue skies indicate clear weather and unlikely to rain</a:t>
            </a:r>
          </a:p>
          <a:p>
            <a:pPr>
              <a:buClr>
                <a:srgbClr val="8AD0D6"/>
              </a:buClr>
            </a:pPr>
            <a:r>
              <a:rPr lang="en-US" dirty="0"/>
              <a:t>If data is a value, information is what we can do with that value</a:t>
            </a:r>
          </a:p>
          <a:p>
            <a:pPr lvl="1">
              <a:buClr>
                <a:srgbClr val="8AD0D6"/>
              </a:buClr>
            </a:pPr>
            <a:r>
              <a:rPr lang="en-US" dirty="0"/>
              <a:t>Data: Temp is 90</a:t>
            </a:r>
            <a:r>
              <a:rPr lang="en-US" dirty="0">
                <a:ea typeface="+mj-lt"/>
                <a:cs typeface="+mj-lt"/>
              </a:rPr>
              <a:t>°</a:t>
            </a:r>
          </a:p>
          <a:p>
            <a:pPr lvl="1">
              <a:buClr>
                <a:srgbClr val="8AD0D6"/>
              </a:buClr>
            </a:pPr>
            <a:r>
              <a:rPr lang="en-US" dirty="0"/>
              <a:t>Information: Not a good day to wear a sweater</a:t>
            </a:r>
          </a:p>
          <a:p>
            <a:pPr>
              <a:buClr>
                <a:srgbClr val="8AD0D6"/>
              </a:buClr>
            </a:pPr>
            <a:r>
              <a:rPr lang="en-US" dirty="0"/>
              <a:t>If data is collected, information is what we can use the collection for</a:t>
            </a:r>
          </a:p>
        </p:txBody>
      </p:sp>
    </p:spTree>
    <p:extLst>
      <p:ext uri="{BB962C8B-B14F-4D97-AF65-F5344CB8AC3E}">
        <p14:creationId xmlns:p14="http://schemas.microsoft.com/office/powerpoint/2010/main" val="224918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084E-492E-7F84-E59F-B8B6F2E72A7B}"/>
              </a:ext>
            </a:extLst>
          </p:cNvPr>
          <p:cNvSpPr>
            <a:spLocks noGrp="1"/>
          </p:cNvSpPr>
          <p:nvPr>
            <p:ph type="title"/>
          </p:nvPr>
        </p:nvSpPr>
        <p:spPr/>
        <p:txBody>
          <a:bodyPr/>
          <a:lstStyle/>
          <a:p>
            <a:r>
              <a:rPr lang="en-US" dirty="0"/>
              <a:t>Data vs Information</a:t>
            </a:r>
          </a:p>
        </p:txBody>
      </p:sp>
      <p:pic>
        <p:nvPicPr>
          <p:cNvPr id="4" name="Content Placeholder 3" descr="Infographic of Data vs Information The Key Differences Between Data vs Information&#10;Data is a collection of facts, while information puts those facts into context.&#10;While data is raw and unorganized, information is organized.&#10;Data points are individual and sometimes unrelated. Information maps out that data to provide a big-picture view of how it all fits together.&#10;Data, on its own, is meaningless. When it’s analyzed and interpreted, it becomes meaningful information. &#10;Data does not depend on information; however, information depends on data.&#10;Data typically comes in the form of graphs, numbers, figures, or statistics. Information is typically presented through words, language, thoughts, and ideas.&#10;Data isn’t sufficient for decision-making, but you can make decisions based on information.">
            <a:extLst>
              <a:ext uri="{FF2B5EF4-FFF2-40B4-BE49-F238E27FC236}">
                <a16:creationId xmlns:a16="http://schemas.microsoft.com/office/drawing/2014/main" id="{DB6716F0-1A3F-9F85-7033-5DFB29074022}"/>
              </a:ext>
            </a:extLst>
          </p:cNvPr>
          <p:cNvPicPr>
            <a:picLocks noGrp="1" noChangeAspect="1"/>
          </p:cNvPicPr>
          <p:nvPr>
            <p:ph idx="1"/>
          </p:nvPr>
        </p:nvPicPr>
        <p:blipFill>
          <a:blip r:embed="rId2"/>
          <a:stretch>
            <a:fillRect/>
          </a:stretch>
        </p:blipFill>
        <p:spPr>
          <a:xfrm>
            <a:off x="1794505" y="1534758"/>
            <a:ext cx="8092475" cy="4551081"/>
          </a:xfrm>
        </p:spPr>
      </p:pic>
      <p:sp>
        <p:nvSpPr>
          <p:cNvPr id="5" name="TextBox 4">
            <a:extLst>
              <a:ext uri="{FF2B5EF4-FFF2-40B4-BE49-F238E27FC236}">
                <a16:creationId xmlns:a16="http://schemas.microsoft.com/office/drawing/2014/main" id="{BD9BB8A4-B0EF-B63A-A7E8-973594BB9E88}"/>
              </a:ext>
            </a:extLst>
          </p:cNvPr>
          <p:cNvSpPr txBox="1"/>
          <p:nvPr/>
        </p:nvSpPr>
        <p:spPr>
          <a:xfrm>
            <a:off x="4937759" y="6278880"/>
            <a:ext cx="709168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https://bloomfire.com/blog/data-vs-information/</a:t>
            </a:r>
            <a:endParaRPr lang="en-US" dirty="0"/>
          </a:p>
        </p:txBody>
      </p:sp>
    </p:spTree>
    <p:extLst>
      <p:ext uri="{BB962C8B-B14F-4D97-AF65-F5344CB8AC3E}">
        <p14:creationId xmlns:p14="http://schemas.microsoft.com/office/powerpoint/2010/main" val="406487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31DB-D8E3-472E-4F57-EC5DEE3D4BB7}"/>
              </a:ext>
            </a:extLst>
          </p:cNvPr>
          <p:cNvSpPr>
            <a:spLocks noGrp="1"/>
          </p:cNvSpPr>
          <p:nvPr>
            <p:ph type="title"/>
          </p:nvPr>
        </p:nvSpPr>
        <p:spPr/>
        <p:txBody>
          <a:bodyPr/>
          <a:lstStyle/>
          <a:p>
            <a:r>
              <a:rPr lang="en-US" dirty="0"/>
              <a:t>Why data and information are important to everyone</a:t>
            </a:r>
          </a:p>
        </p:txBody>
      </p:sp>
      <p:sp>
        <p:nvSpPr>
          <p:cNvPr id="3" name="Content Placeholder 2">
            <a:extLst>
              <a:ext uri="{FF2B5EF4-FFF2-40B4-BE49-F238E27FC236}">
                <a16:creationId xmlns:a16="http://schemas.microsoft.com/office/drawing/2014/main" id="{75A837B4-11A4-E337-4914-925C2A358396}"/>
              </a:ext>
            </a:extLst>
          </p:cNvPr>
          <p:cNvSpPr>
            <a:spLocks noGrp="1"/>
          </p:cNvSpPr>
          <p:nvPr>
            <p:ph idx="1"/>
          </p:nvPr>
        </p:nvSpPr>
        <p:spPr/>
        <p:txBody>
          <a:bodyPr vert="horz" lIns="91440" tIns="45720" rIns="91440" bIns="45720" rtlCol="0" anchor="t">
            <a:normAutofit/>
          </a:bodyPr>
          <a:lstStyle/>
          <a:p>
            <a:r>
              <a:rPr lang="en-US"/>
              <a:t>Data helps us make choices </a:t>
            </a:r>
          </a:p>
          <a:p>
            <a:pPr lvl="1">
              <a:buClr>
                <a:srgbClr val="8AD0D6"/>
              </a:buClr>
            </a:pPr>
            <a:r>
              <a:rPr lang="en-US" dirty="0"/>
              <a:t>Shopping in a grocery store you can see prices (Data) and this can help you figure out if you're going over budget and what you can make for </a:t>
            </a:r>
            <a:r>
              <a:rPr lang="en-US"/>
              <a:t>the week (information)</a:t>
            </a:r>
          </a:p>
          <a:p>
            <a:pPr lvl="1">
              <a:buClr>
                <a:srgbClr val="8AD0D6"/>
              </a:buClr>
            </a:pPr>
            <a:endParaRPr lang="en-US" dirty="0"/>
          </a:p>
        </p:txBody>
      </p:sp>
      <p:pic>
        <p:nvPicPr>
          <p:cNvPr id="4" name="Picture 3" descr="Two pictures with the same data next to them, but one is a picture of a rockstar one is King Charles of the UK. ">
            <a:extLst>
              <a:ext uri="{FF2B5EF4-FFF2-40B4-BE49-F238E27FC236}">
                <a16:creationId xmlns:a16="http://schemas.microsoft.com/office/drawing/2014/main" id="{9798C6D6-077E-A482-E79A-6C10339846E8}"/>
              </a:ext>
            </a:extLst>
          </p:cNvPr>
          <p:cNvPicPr>
            <a:picLocks noChangeAspect="1"/>
          </p:cNvPicPr>
          <p:nvPr/>
        </p:nvPicPr>
        <p:blipFill>
          <a:blip r:embed="rId2"/>
          <a:stretch>
            <a:fillRect/>
          </a:stretch>
        </p:blipFill>
        <p:spPr>
          <a:xfrm>
            <a:off x="1380226" y="3680622"/>
            <a:ext cx="8382000" cy="2846681"/>
          </a:xfrm>
          <a:prstGeom prst="rect">
            <a:avLst/>
          </a:prstGeom>
        </p:spPr>
      </p:pic>
    </p:spTree>
    <p:extLst>
      <p:ext uri="{BB962C8B-B14F-4D97-AF65-F5344CB8AC3E}">
        <p14:creationId xmlns:p14="http://schemas.microsoft.com/office/powerpoint/2010/main" val="109913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7E85B-7B9C-8EEB-2C00-1C1381874575}"/>
              </a:ext>
            </a:extLst>
          </p:cNvPr>
          <p:cNvSpPr>
            <a:spLocks noGrp="1"/>
          </p:cNvSpPr>
          <p:nvPr>
            <p:ph type="title"/>
          </p:nvPr>
        </p:nvSpPr>
        <p:spPr/>
        <p:txBody>
          <a:bodyPr/>
          <a:lstStyle/>
          <a:p>
            <a:r>
              <a:rPr lang="en-US" dirty="0"/>
              <a:t>How different jobs use data and information</a:t>
            </a:r>
          </a:p>
        </p:txBody>
      </p:sp>
      <p:sp>
        <p:nvSpPr>
          <p:cNvPr id="3" name="Content Placeholder 2">
            <a:extLst>
              <a:ext uri="{FF2B5EF4-FFF2-40B4-BE49-F238E27FC236}">
                <a16:creationId xmlns:a16="http://schemas.microsoft.com/office/drawing/2014/main" id="{2E9C7105-6F2B-F6AD-40AB-842A2C3C3095}"/>
              </a:ext>
            </a:extLst>
          </p:cNvPr>
          <p:cNvSpPr>
            <a:spLocks noGrp="1"/>
          </p:cNvSpPr>
          <p:nvPr>
            <p:ph idx="1"/>
          </p:nvPr>
        </p:nvSpPr>
        <p:spPr/>
        <p:txBody>
          <a:bodyPr vert="horz" lIns="91440" tIns="45720" rIns="91440" bIns="45720" rtlCol="0" anchor="t">
            <a:normAutofit/>
          </a:bodyPr>
          <a:lstStyle/>
          <a:p>
            <a:r>
              <a:rPr lang="en-US" dirty="0"/>
              <a:t>Sales might see numbers go up or down and that can help them decide on the next ad campaign with marketing, or where those ad dollars could be better spent (YouTube vs Cable vs Popup ads)</a:t>
            </a:r>
          </a:p>
          <a:p>
            <a:pPr>
              <a:buClr>
                <a:srgbClr val="8AD0D6"/>
              </a:buClr>
            </a:pPr>
            <a:r>
              <a:rPr lang="en-US" dirty="0"/>
              <a:t>Payroll might see how much money is coming into a company vs going out and give that to management to see if they can hire new employees</a:t>
            </a:r>
          </a:p>
          <a:p>
            <a:pPr>
              <a:buClr>
                <a:srgbClr val="8AD0D6"/>
              </a:buClr>
            </a:pPr>
            <a:r>
              <a:rPr lang="en-US" dirty="0"/>
              <a:t>Food prep and kitchen staff might see increases in food waste on certain days and decide to redo ordering or prep to make better </a:t>
            </a:r>
            <a:r>
              <a:rPr lang="en-US"/>
              <a:t>use of resources</a:t>
            </a:r>
            <a:endParaRPr lang="en-US" dirty="0"/>
          </a:p>
          <a:p>
            <a:pPr>
              <a:buClr>
                <a:srgbClr val="8AD0D6"/>
              </a:buClr>
            </a:pPr>
            <a:r>
              <a:rPr lang="en-US" dirty="0"/>
              <a:t>Investors might see market trends go up or down and change where they are putting their money</a:t>
            </a:r>
          </a:p>
        </p:txBody>
      </p:sp>
    </p:spTree>
    <p:extLst>
      <p:ext uri="{BB962C8B-B14F-4D97-AF65-F5344CB8AC3E}">
        <p14:creationId xmlns:p14="http://schemas.microsoft.com/office/powerpoint/2010/main" val="47275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A571-3C8E-2F04-1183-9C8E6EE2A588}"/>
              </a:ext>
            </a:extLst>
          </p:cNvPr>
          <p:cNvSpPr>
            <a:spLocks noGrp="1"/>
          </p:cNvSpPr>
          <p:nvPr>
            <p:ph type="title"/>
          </p:nvPr>
        </p:nvSpPr>
        <p:spPr/>
        <p:txBody>
          <a:bodyPr/>
          <a:lstStyle/>
          <a:p>
            <a:r>
              <a:rPr lang="en-US" dirty="0"/>
              <a:t>Example: Data collected to make business decisions</a:t>
            </a:r>
          </a:p>
        </p:txBody>
      </p:sp>
      <p:sp>
        <p:nvSpPr>
          <p:cNvPr id="3" name="Content Placeholder 2">
            <a:extLst>
              <a:ext uri="{FF2B5EF4-FFF2-40B4-BE49-F238E27FC236}">
                <a16:creationId xmlns:a16="http://schemas.microsoft.com/office/drawing/2014/main" id="{0A687FF2-366C-76DA-C6D9-1163CE20DA00}"/>
              </a:ext>
            </a:extLst>
          </p:cNvPr>
          <p:cNvSpPr>
            <a:spLocks noGrp="1"/>
          </p:cNvSpPr>
          <p:nvPr>
            <p:ph idx="1"/>
          </p:nvPr>
        </p:nvSpPr>
        <p:spPr/>
        <p:txBody>
          <a:bodyPr vert="horz" lIns="91440" tIns="45720" rIns="91440" bIns="45720" rtlCol="0" anchor="t">
            <a:normAutofit fontScale="85000" lnSpcReduction="20000"/>
          </a:bodyPr>
          <a:lstStyle/>
          <a:p>
            <a:r>
              <a:rPr lang="en-US" dirty="0"/>
              <a:t>Business tracks money coming in through sales </a:t>
            </a:r>
          </a:p>
          <a:p>
            <a:pPr lvl="1">
              <a:buClr>
                <a:srgbClr val="8AD0D6"/>
              </a:buClr>
            </a:pPr>
            <a:r>
              <a:rPr lang="en-US"/>
              <a:t>Demand for electric </a:t>
            </a:r>
            <a:r>
              <a:rPr lang="en-US" dirty="0"/>
              <a:t>cars going  up</a:t>
            </a:r>
          </a:p>
          <a:p>
            <a:pPr>
              <a:buClr>
                <a:srgbClr val="8AD0D6"/>
              </a:buClr>
            </a:pPr>
            <a:r>
              <a:rPr lang="en-US" dirty="0"/>
              <a:t>Marketing tracks numbers of views on ads to see what's getting the most attention </a:t>
            </a:r>
          </a:p>
          <a:p>
            <a:pPr lvl="1">
              <a:buClr>
                <a:srgbClr val="8AD0D6"/>
              </a:buClr>
            </a:pPr>
            <a:r>
              <a:rPr lang="en-US"/>
              <a:t>YouTube stars and Podcasts are getting discount coupons that are being heavily used in preorders</a:t>
            </a:r>
            <a:endParaRPr lang="en-US" dirty="0"/>
          </a:p>
          <a:p>
            <a:pPr>
              <a:buClr>
                <a:srgbClr val="8AD0D6"/>
              </a:buClr>
            </a:pPr>
            <a:r>
              <a:rPr lang="en-US" dirty="0"/>
              <a:t>Payroll tracks money going out through expenditures and salaries</a:t>
            </a:r>
          </a:p>
          <a:p>
            <a:pPr lvl="1">
              <a:buClr>
                <a:srgbClr val="8AD0D6"/>
              </a:buClr>
            </a:pPr>
            <a:r>
              <a:rPr lang="en-US"/>
              <a:t>R&amp;D is through the roof to design better batteries to make travel longer distances possible</a:t>
            </a:r>
            <a:endParaRPr lang="en-US" dirty="0"/>
          </a:p>
          <a:p>
            <a:pPr>
              <a:buClr>
                <a:srgbClr val="8AD0D6"/>
              </a:buClr>
            </a:pPr>
            <a:r>
              <a:rPr lang="en-US" dirty="0"/>
              <a:t>Management tracks productivity of their teams to see what is being produced</a:t>
            </a:r>
          </a:p>
          <a:p>
            <a:pPr lvl="1">
              <a:buClr>
                <a:srgbClr val="8AD0D6"/>
              </a:buClr>
            </a:pPr>
            <a:r>
              <a:rPr lang="en-US" dirty="0"/>
              <a:t>People are working hard to meet the goal of </a:t>
            </a:r>
            <a:r>
              <a:rPr lang="en-US"/>
              <a:t>redesigned</a:t>
            </a:r>
            <a:r>
              <a:rPr lang="en-US" dirty="0"/>
              <a:t> cars/batteries/self-driving</a:t>
            </a:r>
          </a:p>
          <a:p>
            <a:pPr>
              <a:buClr>
                <a:srgbClr val="8AD0D6"/>
              </a:buClr>
            </a:pPr>
            <a:r>
              <a:rPr lang="en-US" dirty="0"/>
              <a:t>All that information is presented to C-Suite people to make choices about which direction the company is going to go into</a:t>
            </a:r>
          </a:p>
          <a:p>
            <a:pPr lvl="1">
              <a:buClr>
                <a:srgbClr val="8AD0D6"/>
              </a:buClr>
            </a:pPr>
            <a:r>
              <a:rPr lang="en-US" dirty="0"/>
              <a:t>It's a good time to go into electric car production, let's move the company towards 30% electric from the 10% we were last year</a:t>
            </a:r>
          </a:p>
        </p:txBody>
      </p:sp>
    </p:spTree>
    <p:extLst>
      <p:ext uri="{BB962C8B-B14F-4D97-AF65-F5344CB8AC3E}">
        <p14:creationId xmlns:p14="http://schemas.microsoft.com/office/powerpoint/2010/main" val="21976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3EFA-8BCA-17D5-AA68-FB8CC2ED9CCB}"/>
              </a:ext>
            </a:extLst>
          </p:cNvPr>
          <p:cNvSpPr>
            <a:spLocks noGrp="1"/>
          </p:cNvSpPr>
          <p:nvPr>
            <p:ph type="title"/>
          </p:nvPr>
        </p:nvSpPr>
        <p:spPr/>
        <p:txBody>
          <a:bodyPr/>
          <a:lstStyle/>
          <a:p>
            <a:r>
              <a:rPr lang="en-US" dirty="0"/>
              <a:t>Example: Book data and </a:t>
            </a:r>
            <a:r>
              <a:rPr lang="en-US"/>
              <a:t>libraries</a:t>
            </a:r>
            <a:endParaRPr lang="en-US" dirty="0"/>
          </a:p>
        </p:txBody>
      </p:sp>
      <p:sp>
        <p:nvSpPr>
          <p:cNvPr id="3" name="Content Placeholder 2">
            <a:extLst>
              <a:ext uri="{FF2B5EF4-FFF2-40B4-BE49-F238E27FC236}">
                <a16:creationId xmlns:a16="http://schemas.microsoft.com/office/drawing/2014/main" id="{CE0C8B51-6F6F-865A-12D3-1CA44CDA1C74}"/>
              </a:ext>
            </a:extLst>
          </p:cNvPr>
          <p:cNvSpPr>
            <a:spLocks noGrp="1"/>
          </p:cNvSpPr>
          <p:nvPr>
            <p:ph idx="1"/>
          </p:nvPr>
        </p:nvSpPr>
        <p:spPr/>
        <p:txBody>
          <a:bodyPr vert="horz" lIns="91440" tIns="45720" rIns="91440" bIns="45720" rtlCol="0" anchor="t">
            <a:normAutofit/>
          </a:bodyPr>
          <a:lstStyle/>
          <a:p>
            <a:r>
              <a:rPr lang="en-US" dirty="0"/>
              <a:t>Libraries track books coming in and out</a:t>
            </a:r>
          </a:p>
          <a:p>
            <a:pPr>
              <a:buClr>
                <a:srgbClr val="8AD0D6"/>
              </a:buClr>
            </a:pPr>
            <a:r>
              <a:rPr lang="en-US" dirty="0"/>
              <a:t>Libraries track how many people go in and out of the building every day and weekly/monthly/yearly trends</a:t>
            </a:r>
          </a:p>
          <a:p>
            <a:pPr>
              <a:buClr>
                <a:srgbClr val="8AD0D6"/>
              </a:buClr>
            </a:pPr>
            <a:r>
              <a:rPr lang="en-US" dirty="0"/>
              <a:t>Libraries track Book titles, Authors, ISBN numbers to see what's likely </a:t>
            </a:r>
            <a:r>
              <a:rPr lang="en-US"/>
              <a:t>to be popular in their area</a:t>
            </a:r>
            <a:endParaRPr lang="en-US" dirty="0"/>
          </a:p>
          <a:p>
            <a:pPr>
              <a:buClr>
                <a:srgbClr val="8AD0D6"/>
              </a:buClr>
            </a:pPr>
            <a:r>
              <a:rPr lang="en-US" dirty="0"/>
              <a:t>Libraries track how many and who comes to their events to see what they should have more/less of</a:t>
            </a:r>
          </a:p>
        </p:txBody>
      </p:sp>
    </p:spTree>
    <p:extLst>
      <p:ext uri="{BB962C8B-B14F-4D97-AF65-F5344CB8AC3E}">
        <p14:creationId xmlns:p14="http://schemas.microsoft.com/office/powerpoint/2010/main" val="2228321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Week 1</vt:lpstr>
      <vt:lpstr>What is data</vt:lpstr>
      <vt:lpstr>What is information</vt:lpstr>
      <vt:lpstr>Data vs Information</vt:lpstr>
      <vt:lpstr>Why data and information are important to everyone</vt:lpstr>
      <vt:lpstr>How different jobs use data and information</vt:lpstr>
      <vt:lpstr>Example: Data collected to make business decisions</vt:lpstr>
      <vt:lpstr>Example: Book data and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162</cp:revision>
  <dcterms:created xsi:type="dcterms:W3CDTF">2023-10-10T13:41:14Z</dcterms:created>
  <dcterms:modified xsi:type="dcterms:W3CDTF">2023-10-25T15:59:53Z</dcterms:modified>
</cp:coreProperties>
</file>