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89FE1E-DBD2-4913-B34B-7148AED7C2F2}" v="1739" dt="2024-01-16T19:29:0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17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6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2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5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12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4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7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9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7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9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C052-A0C1-7FAB-30F7-A49C3FAC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and </a:t>
            </a:r>
            <a:r>
              <a:rPr lang="en-US" dirty="0" err="1"/>
              <a:t>mySQL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7EB6-783B-E295-4A44-F25542C1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724370" cy="4162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SQL or Structured Query Language is how you interact with a relational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SQL is the language</a:t>
            </a:r>
          </a:p>
          <a:p>
            <a:pPr>
              <a:buClr>
                <a:srgbClr val="8AD0D6"/>
              </a:buClr>
            </a:pPr>
            <a:r>
              <a:rPr lang="en-US" dirty="0"/>
              <a:t>MySQL is the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Might hear S Q L</a:t>
            </a:r>
          </a:p>
          <a:p>
            <a:pPr>
              <a:buClr>
                <a:srgbClr val="8AD0D6"/>
              </a:buClr>
            </a:pPr>
            <a:r>
              <a:rPr lang="en-US" dirty="0"/>
              <a:t>Might hear See-</a:t>
            </a:r>
            <a:r>
              <a:rPr lang="en-US" dirty="0" err="1"/>
              <a:t>quil</a:t>
            </a:r>
            <a:r>
              <a:rPr lang="en-US" dirty="0"/>
              <a:t> (or sequel)</a:t>
            </a:r>
          </a:p>
          <a:p>
            <a:pPr>
              <a:buClr>
                <a:srgbClr val="8AD0D6"/>
              </a:buClr>
            </a:pPr>
            <a:r>
              <a:rPr lang="en-US" dirty="0"/>
              <a:t>The language is used to ask questions of your database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Yoda pic says &quot;Learn SQL we must&quot;">
            <a:extLst>
              <a:ext uri="{FF2B5EF4-FFF2-40B4-BE49-F238E27FC236}">
                <a16:creationId xmlns:a16="http://schemas.microsoft.com/office/drawing/2014/main" id="{1C26B3C4-DE5F-C642-B627-F0A37C726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43" y="2492423"/>
            <a:ext cx="4789714" cy="277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4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2BA3-C847-3A20-8E55-3A3541AE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B700-3D60-8B17-C5CC-7E5C4DF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07399" cy="4195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 database is a collection of information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store and organize data so you can get to it easier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are good for larger amounts of data</a:t>
            </a:r>
          </a:p>
          <a:p>
            <a:pPr>
              <a:buClr>
                <a:srgbClr val="8AD0D6"/>
              </a:buClr>
            </a:pPr>
            <a:r>
              <a:rPr lang="en-US" dirty="0"/>
              <a:t>Some examples of where a database might be useful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Customer information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Product or store information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Item collection information (Pokémon, Movies, Books)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Patient records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Student records</a:t>
            </a:r>
          </a:p>
        </p:txBody>
      </p:sp>
      <p:pic>
        <p:nvPicPr>
          <p:cNvPr id="4" name="Picture 3" descr="Bart writing at Chalkboard - Excel its not a database">
            <a:extLst>
              <a:ext uri="{FF2B5EF4-FFF2-40B4-BE49-F238E27FC236}">
                <a16:creationId xmlns:a16="http://schemas.microsoft.com/office/drawing/2014/main" id="{E99FA447-256A-BE07-B20E-2D994CE4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2" y="1932894"/>
            <a:ext cx="4441371" cy="44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6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773-0DFA-BFB2-621D-1606B0CB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database different then a 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E5F8-7BD1-DFDE-D08D-3E3DBC7F2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9653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Both are tools to store and organize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Spreadsheets are better for calculations and data entry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are better for manipulating data, running reports and updating data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can also handle larger amounts of data more easily than a spreadsheet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are also better if there are multiple people that need access to the data, especially if the access needs are simultaneous</a:t>
            </a:r>
          </a:p>
          <a:p>
            <a:pPr>
              <a:buClr>
                <a:srgbClr val="8AD0D6"/>
              </a:buClr>
            </a:pPr>
            <a:r>
              <a:rPr lang="en-US" dirty="0"/>
              <a:t>SPREADSHEETS ARE NOT DATABASES</a:t>
            </a:r>
          </a:p>
          <a:p>
            <a:pPr marL="0" indent="0">
              <a:buClr>
                <a:srgbClr val="8AD0D6"/>
              </a:buClr>
              <a:buNone/>
            </a:pPr>
            <a:endParaRPr lang="en-US" dirty="0"/>
          </a:p>
        </p:txBody>
      </p:sp>
      <p:pic>
        <p:nvPicPr>
          <p:cNvPr id="4" name="Picture 3" descr="picture of person asking if excel is a database.  it is NOT">
            <a:extLst>
              <a:ext uri="{FF2B5EF4-FFF2-40B4-BE49-F238E27FC236}">
                <a16:creationId xmlns:a16="http://schemas.microsoft.com/office/drawing/2014/main" id="{EEA02652-D8CA-2A98-1EF4-ABFB8CB1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314" y="3531761"/>
            <a:ext cx="3831771" cy="214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151D-CCB6-8748-731B-7ABB006C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vs Unstructured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FFD153-2EA1-1A0B-4414-97C9468D1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51120"/>
              </p:ext>
            </p:extLst>
          </p:nvPr>
        </p:nvGraphicFramePr>
        <p:xfrm>
          <a:off x="1103313" y="2052638"/>
          <a:ext cx="8947150" cy="327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26033451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732592757"/>
                    </a:ext>
                  </a:extLst>
                </a:gridCol>
              </a:tblGrid>
              <a:tr h="786725">
                <a:tc>
                  <a:txBody>
                    <a:bodyPr/>
                    <a:lstStyle/>
                    <a:p>
                      <a:r>
                        <a:rPr lang="en-US" dirty="0"/>
                        <a:t>Structured 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Unstructured Data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95753"/>
                  </a:ext>
                </a:extLst>
              </a:tr>
              <a:tr h="7867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Organized and formatted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organized or formatted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226184"/>
                  </a:ext>
                </a:extLst>
              </a:tr>
              <a:tr h="7867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Version control can be applied in multiples ways and over parts of the 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Version control can only be done as a whole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286422"/>
                  </a:ext>
                </a:extLst>
              </a:tr>
              <a:tr h="7867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Queries are permitted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Only text queries can be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2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944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E4B-27B3-C43A-EB33-91E98C5B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structured data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530F-67AF-C640-7ED2-50BA6FE8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Structured data is typically quantitative and is formatted in specific ways to be more readable for humans and machines. </a:t>
            </a:r>
          </a:p>
          <a:p>
            <a:pPr>
              <a:buClr>
                <a:srgbClr val="8AD0D6"/>
              </a:buClr>
            </a:pPr>
            <a:r>
              <a:rPr lang="en-US" dirty="0"/>
              <a:t>Structured data is easier to run ML (Machine Learning) Algorithms against</a:t>
            </a:r>
          </a:p>
          <a:p>
            <a:pPr>
              <a:buClr>
                <a:srgbClr val="8AD0D6"/>
              </a:buClr>
            </a:pPr>
            <a:r>
              <a:rPr lang="en-US" dirty="0"/>
              <a:t>Easier for people to manipulate and analyze the data without needing to understand much about data tyles</a:t>
            </a:r>
          </a:p>
          <a:p>
            <a:pPr>
              <a:buClr>
                <a:srgbClr val="8AD0D6"/>
              </a:buClr>
            </a:pPr>
            <a:r>
              <a:rPr lang="en-US" dirty="0"/>
              <a:t>More tools are available for structured data</a:t>
            </a:r>
          </a:p>
          <a:p>
            <a:pPr>
              <a:buClr>
                <a:srgbClr val="8AD0D6"/>
              </a:buClr>
            </a:pPr>
            <a:r>
              <a:rPr lang="en-US" dirty="0"/>
              <a:t>Structured data is generally found in spreadsheets and databases</a:t>
            </a:r>
          </a:p>
        </p:txBody>
      </p:sp>
    </p:spTree>
    <p:extLst>
      <p:ext uri="{BB962C8B-B14F-4D97-AF65-F5344CB8AC3E}">
        <p14:creationId xmlns:p14="http://schemas.microsoft.com/office/powerpoint/2010/main" val="44777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CF72-49B5-E0CD-9DF0-093CB300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 CSV and why do we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A351-6CB6-A16C-1D1D-45EA0E76E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CSV means Comma Separate values</a:t>
            </a:r>
          </a:p>
          <a:p>
            <a:pPr>
              <a:buClr>
                <a:srgbClr val="8AD0D6"/>
              </a:buClr>
            </a:pPr>
            <a:r>
              <a:rPr lang="en-US" dirty="0"/>
              <a:t>There are other ways to sperate out the data such as tab, space, semicolon or colon, the symbol used to separate out the values is called a delimiter</a:t>
            </a:r>
          </a:p>
          <a:p>
            <a:pPr>
              <a:buClr>
                <a:srgbClr val="8AD0D6"/>
              </a:buClr>
            </a:pPr>
            <a:r>
              <a:rPr lang="en-US" dirty="0"/>
              <a:t>It's a text file that allows us to send data in plain text while keeping it organized into tables</a:t>
            </a:r>
          </a:p>
          <a:p>
            <a:pPr>
              <a:buClr>
                <a:srgbClr val="8AD0D6"/>
              </a:buClr>
            </a:pPr>
            <a:r>
              <a:rPr lang="en-US" dirty="0"/>
              <a:t>CSVs are very useful for getting data from one place to another, such as from a spreadsheet into a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CSV is not proprietary so it's also a good way to share data between programs that use proprietary formats</a:t>
            </a:r>
          </a:p>
          <a:p>
            <a:pPr>
              <a:buClr>
                <a:srgbClr val="8AD0D6"/>
              </a:buClr>
            </a:pPr>
            <a:r>
              <a:rPr lang="en-US" dirty="0"/>
              <a:t>Several programs also use CSV for long term data storage as it's fast, readable, and comparatively small.</a:t>
            </a:r>
          </a:p>
        </p:txBody>
      </p:sp>
    </p:spTree>
    <p:extLst>
      <p:ext uri="{BB962C8B-B14F-4D97-AF65-F5344CB8AC3E}">
        <p14:creationId xmlns:p14="http://schemas.microsoft.com/office/powerpoint/2010/main" val="46755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5352-27BC-9631-57C7-2920D18B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have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C0BC-ABF7-E6C5-ABD9-69FA02CB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Databases allow us to store more data easier than other formats, they also allow us to organize the data in lots of ways</a:t>
            </a:r>
          </a:p>
          <a:p>
            <a:pPr>
              <a:buClr>
                <a:srgbClr val="8AD0D6"/>
              </a:buClr>
            </a:pPr>
            <a:r>
              <a:rPr lang="en-US" dirty="0"/>
              <a:t>Organized data allows us to run reports and queries more easily, so we can answer certain questions about our data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What is the email address for the customer? How many units did they buy last month? Last year? How much product have we sold last month? Last year?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allow us to store and process our data, but also allow multiple simulations other people to also store and process data</a:t>
            </a:r>
          </a:p>
          <a:p>
            <a:pPr>
              <a:buClr>
                <a:srgbClr val="8AD0D6"/>
              </a:buClr>
            </a:pPr>
            <a:r>
              <a:rPr lang="en-US" dirty="0"/>
              <a:t>Centralized locations for data to ensure everyone is using the same data and has access to it allows for better business practices</a:t>
            </a:r>
          </a:p>
        </p:txBody>
      </p:sp>
    </p:spTree>
    <p:extLst>
      <p:ext uri="{BB962C8B-B14F-4D97-AF65-F5344CB8AC3E}">
        <p14:creationId xmlns:p14="http://schemas.microsoft.com/office/powerpoint/2010/main" val="269223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AFC4-A724-4006-4CC6-D71A5333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kinds of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2C45-F33E-343A-2A0E-1022B754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Relational</a:t>
            </a:r>
          </a:p>
          <a:p>
            <a:pPr>
              <a:buClr>
                <a:srgbClr val="8AD0D6"/>
              </a:buClr>
            </a:pPr>
            <a:r>
              <a:rPr lang="en-US" dirty="0"/>
              <a:t>Hierarchical</a:t>
            </a:r>
          </a:p>
          <a:p>
            <a:pPr>
              <a:buClr>
                <a:srgbClr val="8AD0D6"/>
              </a:buClr>
            </a:pPr>
            <a:r>
              <a:rPr lang="en-US" dirty="0"/>
              <a:t>Non-relational </a:t>
            </a:r>
          </a:p>
          <a:p>
            <a:pPr>
              <a:buClr>
                <a:srgbClr val="8AD0D6"/>
              </a:buClr>
            </a:pPr>
            <a:r>
              <a:rPr lang="en-US" dirty="0"/>
              <a:t>3D</a:t>
            </a:r>
          </a:p>
          <a:p>
            <a:pPr>
              <a:buClr>
                <a:srgbClr val="8AD0D6"/>
              </a:buClr>
            </a:pPr>
            <a:r>
              <a:rPr lang="en-US" dirty="0"/>
              <a:t>Geographic</a:t>
            </a:r>
          </a:p>
          <a:p>
            <a:pPr>
              <a:buClr>
                <a:srgbClr val="8AD0D6"/>
              </a:buClr>
            </a:pPr>
            <a:r>
              <a:rPr lang="en-US" dirty="0"/>
              <a:t>Object Oriented</a:t>
            </a:r>
          </a:p>
        </p:txBody>
      </p:sp>
      <p:pic>
        <p:nvPicPr>
          <p:cNvPr id="4" name="Picture 3" descr="top pic is Lisa from Simpsons with a block castle, Says &quot;SQL&quot; bottom pic is Lisa pointing at Bart who just wreaked her castle with the blocks all over the floor says &quot;NoSQL&quot;">
            <a:extLst>
              <a:ext uri="{FF2B5EF4-FFF2-40B4-BE49-F238E27FC236}">
                <a16:creationId xmlns:a16="http://schemas.microsoft.com/office/drawing/2014/main" id="{AB1301E7-F585-85DD-0C23-26384320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89" y="1851251"/>
            <a:ext cx="3034392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A8AC-8B46-28DF-BA73-78D8B417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4F5B-22B7-70A6-A619-B2FD5FBA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12862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Organizes data in rows and columns to form tables</a:t>
            </a:r>
          </a:p>
          <a:p>
            <a:pPr>
              <a:buClr>
                <a:srgbClr val="8AD0D6"/>
              </a:buClr>
            </a:pPr>
            <a:r>
              <a:rPr lang="en-US" dirty="0"/>
              <a:t>Data is structured across multiple tables</a:t>
            </a:r>
          </a:p>
          <a:p>
            <a:pPr>
              <a:buClr>
                <a:srgbClr val="8AD0D6"/>
              </a:buClr>
            </a:pPr>
            <a:r>
              <a:rPr lang="en-US" dirty="0"/>
              <a:t>Tables are connected (or relate) to each other using primary or foreign keys</a:t>
            </a:r>
          </a:p>
          <a:p>
            <a:pPr>
              <a:buClr>
                <a:srgbClr val="8AD0D6"/>
              </a:buClr>
            </a:pPr>
            <a:r>
              <a:rPr lang="en-US" dirty="0"/>
              <a:t>We can have multiple relationships or connections between the tables</a:t>
            </a:r>
          </a:p>
          <a:p>
            <a:pPr>
              <a:buClr>
                <a:srgbClr val="8AD0D6"/>
              </a:buClr>
            </a:pPr>
            <a:r>
              <a:rPr lang="en-US" dirty="0"/>
              <a:t>For example, if you have a customer table, and a products table, and a sales table, you may be able to ask who purchased what, how much, and when</a:t>
            </a:r>
          </a:p>
        </p:txBody>
      </p:sp>
      <p:pic>
        <p:nvPicPr>
          <p:cNvPr id="4" name="Picture 3" descr="Says, buy a sheep, name is &quot;relation&quot; now you have a relationsheep">
            <a:extLst>
              <a:ext uri="{FF2B5EF4-FFF2-40B4-BE49-F238E27FC236}">
                <a16:creationId xmlns:a16="http://schemas.microsoft.com/office/drawing/2014/main" id="{E4BA3255-C7FD-5ADB-C0BC-9B752A24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0" y="1987323"/>
            <a:ext cx="2911928" cy="38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55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Week 4</vt:lpstr>
      <vt:lpstr>What is a database</vt:lpstr>
      <vt:lpstr>How is a database different then a spreadsheet</vt:lpstr>
      <vt:lpstr>Structured vs Unstructured data</vt:lpstr>
      <vt:lpstr>Why structured data is important</vt:lpstr>
      <vt:lpstr>What is CSV and why do we use it</vt:lpstr>
      <vt:lpstr>Why we have databases</vt:lpstr>
      <vt:lpstr>Examples of kinds of databases</vt:lpstr>
      <vt:lpstr>Relational databases</vt:lpstr>
      <vt:lpstr>SQL and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259</cp:revision>
  <dcterms:created xsi:type="dcterms:W3CDTF">2023-11-28T15:25:24Z</dcterms:created>
  <dcterms:modified xsi:type="dcterms:W3CDTF">2024-01-16T19:29:53Z</dcterms:modified>
</cp:coreProperties>
</file>