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5" r:id="rId4"/>
    <p:sldId id="264" r:id="rId5"/>
    <p:sldId id="258" r:id="rId6"/>
    <p:sldId id="266" r:id="rId7"/>
    <p:sldId id="259" r:id="rId8"/>
    <p:sldId id="260" r:id="rId9"/>
    <p:sldId id="267" r:id="rId10"/>
    <p:sldId id="261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77E7D5-A2AF-4E74-AB7E-86588ED4D315}" v="3324" dt="2024-01-19T16:13:48.923"/>
    <p1510:client id="{E907CF09-17ED-4865-A121-C70BF08846E1}" v="1" dt="2024-01-20T02:01:22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4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5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017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69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2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5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12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4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1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7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7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9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7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9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base_normaliz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 vocabulary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43609-CD13-ED35-32C3-8AD7C0FA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7169-2066-F9A5-43C7-44B80581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One table with books, that has author name</a:t>
            </a:r>
          </a:p>
          <a:p>
            <a:pPr>
              <a:buClr>
                <a:srgbClr val="8AD0D6"/>
              </a:buClr>
            </a:pPr>
            <a:r>
              <a:rPr lang="en-US" dirty="0"/>
              <a:t>Normalize that table to make it easier to use (take one column and split into its own table)</a:t>
            </a:r>
          </a:p>
          <a:p>
            <a:pPr>
              <a:buClr>
                <a:srgbClr val="8AD0D6"/>
              </a:buClr>
            </a:pPr>
            <a:r>
              <a:rPr lang="en-US" dirty="0"/>
              <a:t>Also helps data integrity because then you have author name in one place that is called to rather than authors everywhere with different layouts</a:t>
            </a:r>
          </a:p>
          <a:p>
            <a:pPr>
              <a:buClr>
                <a:srgbClr val="8AD0D6"/>
              </a:buClr>
            </a:pPr>
            <a:r>
              <a:rPr lang="en-US" dirty="0"/>
              <a:t>Two tables, one with the books, one with the authors</a:t>
            </a:r>
          </a:p>
          <a:p>
            <a:pPr>
              <a:buClr>
                <a:srgbClr val="8AD0D6"/>
              </a:buClr>
            </a:pPr>
            <a:r>
              <a:rPr lang="en-US" dirty="0"/>
              <a:t>The way to connect them together is the book table has a foreign key to the author table primary key</a:t>
            </a:r>
          </a:p>
          <a:p>
            <a:pPr>
              <a:buClr>
                <a:srgbClr val="8AD0D6"/>
              </a:buClr>
            </a:pPr>
            <a:r>
              <a:rPr lang="en-US" dirty="0"/>
              <a:t>From Graphical example earlier in PowerPoint: Book ID is the primary key, Author ID and Genre ID are foreign keys</a:t>
            </a:r>
          </a:p>
        </p:txBody>
      </p:sp>
    </p:spTree>
    <p:extLst>
      <p:ext uri="{BB962C8B-B14F-4D97-AF65-F5344CB8AC3E}">
        <p14:creationId xmlns:p14="http://schemas.microsoft.com/office/powerpoint/2010/main" val="4226332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B3A6B-F9E4-FFC8-8C3F-4CAE52662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814A4-E9EA-8239-DCCC-6CB4F9519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550390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 entity is a thing in the world (such as a book)</a:t>
            </a:r>
          </a:p>
          <a:p>
            <a:pPr>
              <a:buClr>
                <a:srgbClr val="8AD0D6"/>
              </a:buClr>
            </a:pPr>
            <a:r>
              <a:rPr lang="en-US" dirty="0"/>
              <a:t>Every entity has attributes (each book has information saved about it such as Authors and Titles)</a:t>
            </a:r>
          </a:p>
          <a:p>
            <a:pPr>
              <a:buClr>
                <a:srgbClr val="8AD0D6"/>
              </a:buClr>
            </a:pPr>
            <a:r>
              <a:rPr lang="en-US" dirty="0"/>
              <a:t>Each table needs the data for one entity (such as authors or Genres)</a:t>
            </a:r>
          </a:p>
          <a:p>
            <a:pPr>
              <a:buClr>
                <a:srgbClr val="8AD0D6"/>
              </a:buClr>
            </a:pPr>
            <a:r>
              <a:rPr lang="en-US" dirty="0"/>
              <a:t>Basic way to split up the data</a:t>
            </a:r>
          </a:p>
          <a:p>
            <a:pPr>
              <a:buClr>
                <a:srgbClr val="8AD0D6"/>
              </a:buClr>
            </a:pPr>
            <a:r>
              <a:rPr lang="en-US" dirty="0"/>
              <a:t>Example: Entity is a book, attributes are author, publisher and title</a:t>
            </a:r>
          </a:p>
        </p:txBody>
      </p:sp>
    </p:spTree>
    <p:extLst>
      <p:ext uri="{BB962C8B-B14F-4D97-AF65-F5344CB8AC3E}">
        <p14:creationId xmlns:p14="http://schemas.microsoft.com/office/powerpoint/2010/main" val="2315890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D8571-F458-382B-53A0-15F59B43A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</a:t>
            </a:r>
            <a:r>
              <a:rPr lang="en-US" dirty="0"/>
              <a:t> relationship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430B-40A2-BB78-A5CF-101390381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Shows how entities are connected by the foreign key to primary key link</a:t>
            </a:r>
          </a:p>
          <a:p>
            <a:pPr>
              <a:buClr>
                <a:srgbClr val="8AD0D6"/>
              </a:buClr>
            </a:pPr>
            <a:r>
              <a:rPr lang="en-US" dirty="0"/>
              <a:t>Diagram of the stuff in the database</a:t>
            </a:r>
          </a:p>
          <a:p>
            <a:pPr>
              <a:buClr>
                <a:srgbClr val="8AD0D6"/>
              </a:buClr>
            </a:pPr>
            <a:r>
              <a:rPr lang="en-US" dirty="0"/>
              <a:t>If you say book is connected to the author, you're giving a map of the database</a:t>
            </a:r>
          </a:p>
          <a:p>
            <a:pPr>
              <a:buClr>
                <a:srgbClr val="8AD0D6"/>
              </a:buClr>
            </a:pPr>
            <a:r>
              <a:rPr lang="en-US" dirty="0"/>
              <a:t>ER Diagram is the first thing we look at to see the data we have and how it's connected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ER is Entity Relationship</a:t>
            </a:r>
          </a:p>
          <a:p>
            <a:pPr>
              <a:buClr>
                <a:srgbClr val="8AD0D6"/>
              </a:buClr>
            </a:pPr>
            <a:r>
              <a:rPr lang="en-US" dirty="0"/>
              <a:t>Abstract map of the database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What data you have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What tables you have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How they are linked together</a:t>
            </a:r>
          </a:p>
        </p:txBody>
      </p:sp>
      <p:pic>
        <p:nvPicPr>
          <p:cNvPr id="6" name="Picture 5" descr="A person pointing at a board  says &quot;let me tell you about entity relationships, it'll only take a minute&quot;">
            <a:extLst>
              <a:ext uri="{FF2B5EF4-FFF2-40B4-BE49-F238E27FC236}">
                <a16:creationId xmlns:a16="http://schemas.microsoft.com/office/drawing/2014/main" id="{082E25AA-6480-2A96-6D85-C78F5D03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127" y="4143127"/>
            <a:ext cx="4971472" cy="201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4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CF92-17DD-A0AD-CD3D-85D18322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FADC-9948-18FE-C364-169916DE3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formatted the same</a:t>
            </a:r>
          </a:p>
          <a:p>
            <a:pPr>
              <a:buClr>
                <a:srgbClr val="8AD0D6"/>
              </a:buClr>
            </a:pPr>
            <a:r>
              <a:rPr lang="en-US" dirty="0"/>
              <a:t>Organizing the data</a:t>
            </a:r>
          </a:p>
          <a:p>
            <a:pPr>
              <a:buClr>
                <a:srgbClr val="8AD0D6"/>
              </a:buClr>
            </a:pPr>
            <a:r>
              <a:rPr lang="en-US" dirty="0"/>
              <a:t>Think of functionality not attractiveness of data</a:t>
            </a:r>
          </a:p>
          <a:p>
            <a:pPr>
              <a:buClr>
                <a:srgbClr val="8AD0D6"/>
              </a:buClr>
            </a:pPr>
            <a:r>
              <a:rPr lang="en-US" dirty="0"/>
              <a:t>Also can be the process of creating the relationship between tables</a:t>
            </a:r>
          </a:p>
          <a:p>
            <a:pPr>
              <a:buClr>
                <a:srgbClr val="8AD0D6"/>
              </a:buClr>
            </a:pPr>
            <a:r>
              <a:rPr lang="en-US" dirty="0"/>
              <a:t>It's the process of creating or fixing the rules about the database to ensure they are being followed</a:t>
            </a:r>
          </a:p>
          <a:p>
            <a:pPr>
              <a:buClr>
                <a:srgbClr val="8AD0D6"/>
              </a:buClr>
            </a:pPr>
            <a:r>
              <a:rPr lang="en-US" dirty="0"/>
              <a:t>Will likely take your data and create multiple tables to organize it</a:t>
            </a:r>
          </a:p>
          <a:p>
            <a:pPr>
              <a:buClr>
                <a:srgbClr val="8AD0D6"/>
              </a:buClr>
            </a:pPr>
            <a:r>
              <a:rPr lang="en-US" dirty="0"/>
              <a:t>Normalization may also reference "Normal Forms" to indicate how well the database has been normalized (note: anything beyond 4NF is unlikely outside academia)</a:t>
            </a:r>
          </a:p>
        </p:txBody>
      </p:sp>
    </p:spTree>
    <p:extLst>
      <p:ext uri="{BB962C8B-B14F-4D97-AF65-F5344CB8AC3E}">
        <p14:creationId xmlns:p14="http://schemas.microsoft.com/office/powerpoint/2010/main" val="341084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ECDA-A7F0-520A-3D46-33244A2B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normalization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10166-2887-3F63-DC72-A85FBF46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29828"/>
            <a:ext cx="6822178" cy="4218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Database will be more efficient including queries that are run</a:t>
            </a:r>
          </a:p>
          <a:p>
            <a:pPr>
              <a:buClr>
                <a:srgbClr val="8AD0D6"/>
              </a:buClr>
            </a:pPr>
            <a:r>
              <a:rPr lang="en-US" dirty="0"/>
              <a:t>Makes it easier to reduce duplicate and incorrectly entered information</a:t>
            </a:r>
          </a:p>
          <a:p>
            <a:pPr>
              <a:buClr>
                <a:srgbClr val="8AD0D6"/>
              </a:buClr>
            </a:pPr>
            <a:r>
              <a:rPr lang="en-US" dirty="0"/>
              <a:t>Makes the database smaller because it helps data to be in one place only</a:t>
            </a:r>
          </a:p>
          <a:p>
            <a:pPr>
              <a:buClr>
                <a:srgbClr val="8AD0D6"/>
              </a:buClr>
            </a:pPr>
            <a:r>
              <a:rPr lang="en-US" dirty="0"/>
              <a:t>Makes sure the data is updated everywhere it needs to be</a:t>
            </a:r>
          </a:p>
        </p:txBody>
      </p:sp>
      <p:pic>
        <p:nvPicPr>
          <p:cNvPr id="4" name="Picture 3" descr="dragonball z character says &quot;you fool this isn't even my final form&quot;">
            <a:extLst>
              <a:ext uri="{FF2B5EF4-FFF2-40B4-BE49-F238E27FC236}">
                <a16:creationId xmlns:a16="http://schemas.microsoft.com/office/drawing/2014/main" id="{487E195F-5D14-9247-E561-5026D31F8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946" y="2032492"/>
            <a:ext cx="3920836" cy="29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8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61561-7F26-DFBF-B802-CAB91457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 Levels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C5500-540D-F965-2115-A4122A99C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To get to 1NF: single value per field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Example: Library book with 2 authors, you can't have both in the author field, so you'd need another way to deal with the second author in  because you can't have more than 1 value in the field</a:t>
            </a:r>
          </a:p>
          <a:p>
            <a:pPr>
              <a:buClr>
                <a:srgbClr val="8AD0D6"/>
              </a:buClr>
            </a:pPr>
            <a:r>
              <a:rPr lang="en-US" dirty="0"/>
              <a:t>To get to 2NF, you must have already completed 1NF, remove duplicate data and also setup a candidate  key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Example: If the data with the library books includes location of the book we would split out the location key to another table to ensure it's consistent</a:t>
            </a:r>
          </a:p>
          <a:p>
            <a:pPr>
              <a:buClr>
                <a:srgbClr val="8AD0D6"/>
              </a:buClr>
            </a:pPr>
            <a:r>
              <a:rPr lang="en-US" dirty="0"/>
              <a:t>Wikipedia actually has a nice article and table for illustrating this!  </a:t>
            </a:r>
            <a:r>
              <a:rPr lang="en-US" dirty="0">
                <a:ea typeface="+mj-lt"/>
                <a:cs typeface="+mj-lt"/>
                <a:hlinkClick r:id="rId2"/>
              </a:rPr>
              <a:t>https://en.wikipedia.org/wiki/Database_normalization</a:t>
            </a:r>
            <a:r>
              <a:rPr lang="en-US" dirty="0">
                <a:ea typeface="+mj-lt"/>
                <a:cs typeface="+mj-lt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10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15DB-A720-D000-9266-04110E6E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Authors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90753-554D-2143-227E-26A57DF02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Book authors :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JRR Tolkien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J.R.R. Tolkien</a:t>
            </a:r>
          </a:p>
          <a:p>
            <a:pPr lvl="1">
              <a:buClr>
                <a:srgbClr val="8AD0D6"/>
              </a:buClr>
            </a:pPr>
            <a:r>
              <a:rPr lang="en-US" dirty="0" err="1"/>
              <a:t>JRRTolkein</a:t>
            </a:r>
            <a:endParaRPr lang="en-US" dirty="0"/>
          </a:p>
          <a:p>
            <a:pPr lvl="1">
              <a:buClr>
                <a:srgbClr val="8AD0D6"/>
              </a:buClr>
            </a:pPr>
            <a:r>
              <a:rPr lang="en-US" dirty="0"/>
              <a:t>Tolkien, JRR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Tolkien, J.R.R.</a:t>
            </a:r>
          </a:p>
          <a:p>
            <a:pPr>
              <a:buClr>
                <a:srgbClr val="8AD0D6"/>
              </a:buClr>
            </a:pPr>
            <a:r>
              <a:rPr lang="en-US"/>
              <a:t>Pen names?</a:t>
            </a:r>
          </a:p>
          <a:p>
            <a:pPr>
              <a:buClr>
                <a:srgbClr val="8AD0D6"/>
              </a:buClr>
            </a:pPr>
            <a:r>
              <a:rPr lang="en-US" dirty="0"/>
              <a:t>Multiple Authors?</a:t>
            </a:r>
          </a:p>
          <a:p>
            <a:pPr>
              <a:buClr>
                <a:srgbClr val="8AD0D6"/>
              </a:buClr>
            </a:pPr>
            <a:r>
              <a:rPr lang="en-US" dirty="0"/>
              <a:t>How can we split the data about books out to be normalized?</a:t>
            </a:r>
          </a:p>
          <a:p>
            <a:pPr>
              <a:buClr>
                <a:srgbClr val="8AD0D6"/>
              </a:buClr>
            </a:pPr>
            <a:r>
              <a:rPr lang="en-US" dirty="0"/>
              <a:t>What other data besides Author do you think could get split out?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5" name="Picture 4" descr="Get rid of redundant data (Star Trek's Data gets fired) https://michaeljswart.com/2011/01/ridiculously-unnormalized-database-schemas-part-two/">
            <a:extLst>
              <a:ext uri="{FF2B5EF4-FFF2-40B4-BE49-F238E27FC236}">
                <a16:creationId xmlns:a16="http://schemas.microsoft.com/office/drawing/2014/main" id="{00ECA4B4-5F59-6450-8C0A-92885E100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036" y="1151313"/>
            <a:ext cx="5652654" cy="3377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89D8EB-91DD-3E3A-ADCE-902E6A97FB08}"/>
              </a:ext>
            </a:extLst>
          </p:cNvPr>
          <p:cNvSpPr txBox="1"/>
          <p:nvPr/>
        </p:nvSpPr>
        <p:spPr>
          <a:xfrm>
            <a:off x="5680364" y="4525818"/>
            <a:ext cx="554181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https://michaeljswart.com/2011/01/ridiculously-unnormalized-database-schemas-part-two/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73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BF7D2-1D6F-C7E7-C5CA-18892AE6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735BC1-4754-FC83-C286-B3CCDA3D6AC8}"/>
              </a:ext>
            </a:extLst>
          </p:cNvPr>
          <p:cNvSpPr txBox="1"/>
          <p:nvPr/>
        </p:nvSpPr>
        <p:spPr>
          <a:xfrm>
            <a:off x="4025900" y="3828472"/>
            <a:ext cx="32858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Normalized Data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97C87E8-8666-B1F9-4468-D122841FE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778502"/>
              </p:ext>
            </p:extLst>
          </p:nvPr>
        </p:nvGraphicFramePr>
        <p:xfrm>
          <a:off x="1865313" y="1341438"/>
          <a:ext cx="808276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0819">
                  <a:extLst>
                    <a:ext uri="{9D8B030D-6E8A-4147-A177-3AD203B41FA5}">
                      <a16:colId xmlns:a16="http://schemas.microsoft.com/office/drawing/2014/main" val="2308807229"/>
                    </a:ext>
                  </a:extLst>
                </a:gridCol>
                <a:gridCol w="1623437">
                  <a:extLst>
                    <a:ext uri="{9D8B030D-6E8A-4147-A177-3AD203B41FA5}">
                      <a16:colId xmlns:a16="http://schemas.microsoft.com/office/drawing/2014/main" val="3699198612"/>
                    </a:ext>
                  </a:extLst>
                </a:gridCol>
                <a:gridCol w="1347127">
                  <a:extLst>
                    <a:ext uri="{9D8B030D-6E8A-4147-A177-3AD203B41FA5}">
                      <a16:colId xmlns:a16="http://schemas.microsoft.com/office/drawing/2014/main" val="442230821"/>
                    </a:ext>
                  </a:extLst>
                </a:gridCol>
                <a:gridCol w="1347127">
                  <a:extLst>
                    <a:ext uri="{9D8B030D-6E8A-4147-A177-3AD203B41FA5}">
                      <a16:colId xmlns:a16="http://schemas.microsoft.com/office/drawing/2014/main" val="231591656"/>
                    </a:ext>
                  </a:extLst>
                </a:gridCol>
                <a:gridCol w="1347127">
                  <a:extLst>
                    <a:ext uri="{9D8B030D-6E8A-4147-A177-3AD203B41FA5}">
                      <a16:colId xmlns:a16="http://schemas.microsoft.com/office/drawing/2014/main" val="1064012927"/>
                    </a:ext>
                  </a:extLst>
                </a:gridCol>
                <a:gridCol w="1347127">
                  <a:extLst>
                    <a:ext uri="{9D8B030D-6E8A-4147-A177-3AD203B41FA5}">
                      <a16:colId xmlns:a16="http://schemas.microsoft.com/office/drawing/2014/main" val="2132097547"/>
                    </a:ext>
                  </a:extLst>
                </a:gridCol>
              </a:tblGrid>
              <a:tr h="3418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Book 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Title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Author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ISBN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Year Pub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Genre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0981947"/>
                  </a:ext>
                </a:extLst>
              </a:tr>
              <a:tr h="4864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The Hobbit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J. R. R. Tolkien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0-618-00221-9 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1937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Fantasy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2747135"/>
                  </a:ext>
                </a:extLst>
              </a:tr>
              <a:tr h="34181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The Two Towers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JRR Tolkien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0-618-00223-5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1954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Fantasy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03515"/>
                  </a:ext>
                </a:extLst>
              </a:tr>
              <a:tr h="48643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Of Mice and Men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John Steinbeck</a:t>
                      </a:r>
                      <a:endParaRPr lang="en-US" dirty="0" err="1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Century Gothic"/>
                        </a:rPr>
                        <a:t>0140177396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1937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solidFill>
                            <a:srgbClr val="000000"/>
                          </a:solidFill>
                        </a:rPr>
                        <a:t>Tragedy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4607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4A9E107-44B9-8A26-B5F8-60A0D83EC10C}"/>
              </a:ext>
            </a:extLst>
          </p:cNvPr>
          <p:cNvSpPr txBox="1"/>
          <p:nvPr/>
        </p:nvSpPr>
        <p:spPr>
          <a:xfrm>
            <a:off x="165100" y="3670300"/>
            <a:ext cx="39624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New Tables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1AA435-94F8-895E-E8D8-DBEE245C4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162265"/>
              </p:ext>
            </p:extLst>
          </p:nvPr>
        </p:nvGraphicFramePr>
        <p:xfrm>
          <a:off x="215900" y="4051300"/>
          <a:ext cx="3515206" cy="1374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7603">
                  <a:extLst>
                    <a:ext uri="{9D8B030D-6E8A-4147-A177-3AD203B41FA5}">
                      <a16:colId xmlns:a16="http://schemas.microsoft.com/office/drawing/2014/main" val="1367162778"/>
                    </a:ext>
                  </a:extLst>
                </a:gridCol>
                <a:gridCol w="1757603">
                  <a:extLst>
                    <a:ext uri="{9D8B030D-6E8A-4147-A177-3AD203B41FA5}">
                      <a16:colId xmlns:a16="http://schemas.microsoft.com/office/drawing/2014/main" val="2142402177"/>
                    </a:ext>
                  </a:extLst>
                </a:gridCol>
              </a:tblGrid>
              <a:tr h="366994">
                <a:tc>
                  <a:txBody>
                    <a:bodyPr/>
                    <a:lstStyle/>
                    <a:p>
                      <a:r>
                        <a:rPr lang="en-US"/>
                        <a:t>Author 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12935"/>
                  </a:ext>
                </a:extLst>
              </a:tr>
              <a:tr h="36699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J. R. R. Tolkien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175382"/>
                  </a:ext>
                </a:extLst>
              </a:tr>
              <a:tr h="5222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 Steinbeck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00776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092A1E-4427-3E0B-427A-5D6BA6E831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250998"/>
              </p:ext>
            </p:extLst>
          </p:nvPr>
        </p:nvGraphicFramePr>
        <p:xfrm>
          <a:off x="279400" y="5448300"/>
          <a:ext cx="3176586" cy="1195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8293">
                  <a:extLst>
                    <a:ext uri="{9D8B030D-6E8A-4147-A177-3AD203B41FA5}">
                      <a16:colId xmlns:a16="http://schemas.microsoft.com/office/drawing/2014/main" val="1367162778"/>
                    </a:ext>
                  </a:extLst>
                </a:gridCol>
                <a:gridCol w="1588293">
                  <a:extLst>
                    <a:ext uri="{9D8B030D-6E8A-4147-A177-3AD203B41FA5}">
                      <a16:colId xmlns:a16="http://schemas.microsoft.com/office/drawing/2014/main" val="2142402177"/>
                    </a:ext>
                  </a:extLst>
                </a:gridCol>
              </a:tblGrid>
              <a:tr h="398404">
                <a:tc>
                  <a:txBody>
                    <a:bodyPr/>
                    <a:lstStyle/>
                    <a:p>
                      <a:r>
                        <a:rPr lang="en-US"/>
                        <a:t>Genre 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912935"/>
                  </a:ext>
                </a:extLst>
              </a:tr>
              <a:tr h="39840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Fantasy 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175382"/>
                  </a:ext>
                </a:extLst>
              </a:tr>
              <a:tr h="398404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Tragedy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2317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5718213-7388-972E-5E3D-32C27C8014A9}"/>
              </a:ext>
            </a:extLst>
          </p:cNvPr>
          <p:cNvSpPr txBox="1"/>
          <p:nvPr/>
        </p:nvSpPr>
        <p:spPr>
          <a:xfrm>
            <a:off x="508000" y="1485899"/>
            <a:ext cx="1600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Raw Data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E7B7748-3B4F-D168-D1A4-24DEC4B0B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52816"/>
              </p:ext>
            </p:extLst>
          </p:nvPr>
        </p:nvGraphicFramePr>
        <p:xfrm>
          <a:off x="4483100" y="4114800"/>
          <a:ext cx="7658476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612">
                  <a:extLst>
                    <a:ext uri="{9D8B030D-6E8A-4147-A177-3AD203B41FA5}">
                      <a16:colId xmlns:a16="http://schemas.microsoft.com/office/drawing/2014/main" val="3289658290"/>
                    </a:ext>
                  </a:extLst>
                </a:gridCol>
                <a:gridCol w="1803712">
                  <a:extLst>
                    <a:ext uri="{9D8B030D-6E8A-4147-A177-3AD203B41FA5}">
                      <a16:colId xmlns:a16="http://schemas.microsoft.com/office/drawing/2014/main" val="2472712406"/>
                    </a:ext>
                  </a:extLst>
                </a:gridCol>
                <a:gridCol w="1010913">
                  <a:extLst>
                    <a:ext uri="{9D8B030D-6E8A-4147-A177-3AD203B41FA5}">
                      <a16:colId xmlns:a16="http://schemas.microsoft.com/office/drawing/2014/main" val="2575836950"/>
                    </a:ext>
                  </a:extLst>
                </a:gridCol>
                <a:gridCol w="1276413">
                  <a:extLst>
                    <a:ext uri="{9D8B030D-6E8A-4147-A177-3AD203B41FA5}">
                      <a16:colId xmlns:a16="http://schemas.microsoft.com/office/drawing/2014/main" val="3768298400"/>
                    </a:ext>
                  </a:extLst>
                </a:gridCol>
                <a:gridCol w="1276413">
                  <a:extLst>
                    <a:ext uri="{9D8B030D-6E8A-4147-A177-3AD203B41FA5}">
                      <a16:colId xmlns:a16="http://schemas.microsoft.com/office/drawing/2014/main" val="3183634041"/>
                    </a:ext>
                  </a:extLst>
                </a:gridCol>
                <a:gridCol w="1276413">
                  <a:extLst>
                    <a:ext uri="{9D8B030D-6E8A-4147-A177-3AD203B41FA5}">
                      <a16:colId xmlns:a16="http://schemas.microsoft.com/office/drawing/2014/main" val="4125826200"/>
                    </a:ext>
                  </a:extLst>
                </a:gridCol>
              </a:tblGrid>
              <a:tr h="43905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Book ID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Title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Author ID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ISBN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Year Pub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Genre ID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118085"/>
                  </a:ext>
                </a:extLst>
              </a:tr>
              <a:tr h="62480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The Hobbit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0-618-00221-9 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1937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336847"/>
                  </a:ext>
                </a:extLst>
              </a:tr>
              <a:tr h="43905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The Two Towers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0-618-00223-5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1954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26006"/>
                  </a:ext>
                </a:extLst>
              </a:tr>
              <a:tr h="439054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3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Of Mice and Men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  <a:endParaRPr lang="en-US" dirty="0"/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0140177396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1937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entury Gothic"/>
                        </a:rPr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4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4587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D90-0FE7-65F5-BFEA-68512FC0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2DA9-C11D-C5D6-5DE8-7359B3A10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552178" cy="4195481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Identifier</a:t>
            </a:r>
          </a:p>
          <a:p>
            <a:pPr>
              <a:buClr>
                <a:srgbClr val="8AD0D6"/>
              </a:buClr>
            </a:pPr>
            <a:r>
              <a:rPr lang="en-US" dirty="0"/>
              <a:t>Used to be Numeric only</a:t>
            </a:r>
          </a:p>
          <a:p>
            <a:pPr>
              <a:buClr>
                <a:srgbClr val="8AD0D6"/>
              </a:buClr>
            </a:pPr>
            <a:r>
              <a:rPr lang="en-US" sz="1700">
                <a:latin typeface="Arial"/>
                <a:cs typeface="Arial"/>
              </a:rPr>
              <a:t>Unique</a:t>
            </a:r>
          </a:p>
          <a:p>
            <a:pPr>
              <a:buClr>
                <a:srgbClr val="8AD0D6"/>
              </a:buClr>
            </a:pPr>
            <a:r>
              <a:rPr lang="en-US" sz="1700">
                <a:latin typeface="Arial"/>
                <a:cs typeface="Arial"/>
              </a:rPr>
              <a:t>You're NOT supposed to use data (</a:t>
            </a:r>
            <a:r>
              <a:rPr lang="en-US" sz="1700" err="1">
                <a:latin typeface="Arial"/>
                <a:cs typeface="Arial"/>
              </a:rPr>
              <a:t>i.e</a:t>
            </a:r>
            <a:r>
              <a:rPr lang="en-US" sz="1700">
                <a:latin typeface="Arial"/>
                <a:cs typeface="Arial"/>
              </a:rPr>
              <a:t> not social security numbers) but people do</a:t>
            </a:r>
          </a:p>
          <a:p>
            <a:pPr>
              <a:buClr>
                <a:srgbClr val="8AD0D6"/>
              </a:buClr>
            </a:pPr>
            <a:r>
              <a:rPr lang="en-US" sz="1700" dirty="0">
                <a:latin typeface="Arial"/>
                <a:cs typeface="Arial"/>
              </a:rPr>
              <a:t>Microsoft refers to primary keys as ID</a:t>
            </a:r>
          </a:p>
          <a:p>
            <a:pPr>
              <a:buClr>
                <a:srgbClr val="8AD0D6"/>
              </a:buClr>
            </a:pPr>
            <a:r>
              <a:rPr lang="en-US" dirty="0"/>
              <a:t>Modern trend has been to make Primary keys </a:t>
            </a:r>
            <a:r>
              <a:rPr lang="en-US" err="1"/>
              <a:t>guid</a:t>
            </a:r>
            <a:r>
              <a:rPr lang="en-US" dirty="0"/>
              <a:t> instead of numeric to make parallelism easier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Example of a </a:t>
            </a:r>
            <a:r>
              <a:rPr lang="en-US" err="1"/>
              <a:t>guid</a:t>
            </a:r>
            <a:r>
              <a:rPr lang="en-US"/>
              <a:t>: </a:t>
            </a:r>
            <a:r>
              <a:rPr lang="en-US">
                <a:ea typeface="+mj-lt"/>
                <a:cs typeface="+mj-lt"/>
              </a:rPr>
              <a:t>e2bd848b-3472-49ab-8836-9ff21aaf8c56 </a:t>
            </a:r>
            <a:endParaRPr lang="en-US" dirty="0"/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Used to make sure if multiple systems are entering in data they don’t use the same </a:t>
            </a:r>
            <a:r>
              <a:rPr lang="en-US"/>
              <a:t>key </a:t>
            </a:r>
            <a:endParaRPr lang="en-US" dirty="0"/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Won't create chokepoint the way incremental </a:t>
            </a:r>
            <a:r>
              <a:rPr lang="en-US"/>
              <a:t>key generation might</a:t>
            </a: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 descr="Cat pic says &quot;I only made one change to the database, I just changed the primary key on each table&quot;">
            <a:extLst>
              <a:ext uri="{FF2B5EF4-FFF2-40B4-BE49-F238E27FC236}">
                <a16:creationId xmlns:a16="http://schemas.microsoft.com/office/drawing/2014/main" id="{0CFC3C60-2DD0-0764-5C13-7B1B74C80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686" y="1713489"/>
            <a:ext cx="5342081" cy="359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7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7933F-8070-6E40-9B1E-1A551ED5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3A8F4-2841-B999-8AE7-65A9829F1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Also called functionally dependent keys</a:t>
            </a:r>
          </a:p>
          <a:p>
            <a:pPr>
              <a:buClr>
                <a:srgbClr val="8AD0D6"/>
              </a:buClr>
            </a:pPr>
            <a:r>
              <a:rPr lang="en-US" dirty="0"/>
              <a:t>Abbreviated FD</a:t>
            </a:r>
          </a:p>
          <a:p>
            <a:pPr>
              <a:buClr>
                <a:srgbClr val="8AD0D6"/>
              </a:buClr>
            </a:pPr>
            <a:r>
              <a:rPr lang="en-US" dirty="0"/>
              <a:t>Point to table with the data</a:t>
            </a:r>
          </a:p>
          <a:p>
            <a:pPr>
              <a:buClr>
                <a:srgbClr val="8AD0D6"/>
              </a:buClr>
            </a:pPr>
            <a:r>
              <a:rPr lang="en-US" dirty="0"/>
              <a:t>Always point to a primary key</a:t>
            </a:r>
          </a:p>
          <a:p>
            <a:pPr>
              <a:buClr>
                <a:srgbClr val="8AD0D6"/>
              </a:buClr>
            </a:pPr>
            <a:r>
              <a:rPr lang="en-US" dirty="0"/>
              <a:t>In other words is a way to link data between tables in your database</a:t>
            </a:r>
          </a:p>
          <a:p>
            <a:pPr>
              <a:buClr>
                <a:srgbClr val="8AD0D6"/>
              </a:buClr>
            </a:pPr>
            <a:r>
              <a:rPr lang="en-US" dirty="0"/>
              <a:t>Some databases call both foreign key AND primary key the ID (&lt;--BADBAD)</a:t>
            </a:r>
          </a:p>
        </p:txBody>
      </p:sp>
    </p:spTree>
    <p:extLst>
      <p:ext uri="{BB962C8B-B14F-4D97-AF65-F5344CB8AC3E}">
        <p14:creationId xmlns:p14="http://schemas.microsoft.com/office/powerpoint/2010/main" val="1798895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7A4E5-10D6-4F97-484B-92176A62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key vs Foreign key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A6FCA3-1B12-BEE2-2A83-58E668D8F2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9013112"/>
              </p:ext>
            </p:extLst>
          </p:nvPr>
        </p:nvGraphicFramePr>
        <p:xfrm>
          <a:off x="1103313" y="2052638"/>
          <a:ext cx="8947150" cy="18542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4473575">
                  <a:extLst>
                    <a:ext uri="{9D8B030D-6E8A-4147-A177-3AD203B41FA5}">
                      <a16:colId xmlns:a16="http://schemas.microsoft.com/office/drawing/2014/main" val="2798762432"/>
                    </a:ext>
                  </a:extLst>
                </a:gridCol>
                <a:gridCol w="4473575">
                  <a:extLst>
                    <a:ext uri="{9D8B030D-6E8A-4147-A177-3AD203B41FA5}">
                      <a16:colId xmlns:a16="http://schemas.microsoft.com/office/drawing/2014/main" val="22869185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674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Ensures unique Data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Shows relationship between tables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1402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Only 1 primary key allowed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than one allowed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14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Cannot have Null Values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have Null Value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649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 can't be deleted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can be deleted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4566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7183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Week 5</vt:lpstr>
      <vt:lpstr>What is Normalization</vt:lpstr>
      <vt:lpstr>Why normalization is important</vt:lpstr>
      <vt:lpstr>Normalization Levels Example</vt:lpstr>
      <vt:lpstr>Example: Authors</vt:lpstr>
      <vt:lpstr>Graphical example</vt:lpstr>
      <vt:lpstr>Primary Keys</vt:lpstr>
      <vt:lpstr>Foreign keys</vt:lpstr>
      <vt:lpstr>Primary key vs Foreign key</vt:lpstr>
      <vt:lpstr>Example</vt:lpstr>
      <vt:lpstr>Entity</vt:lpstr>
      <vt:lpstr>Entity relationship 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524</cp:revision>
  <dcterms:created xsi:type="dcterms:W3CDTF">2023-11-28T15:25:24Z</dcterms:created>
  <dcterms:modified xsi:type="dcterms:W3CDTF">2024-01-21T00:16:57Z</dcterms:modified>
</cp:coreProperties>
</file>