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61" r:id="rId4"/>
    <p:sldId id="262" r:id="rId5"/>
    <p:sldId id="263" r:id="rId6"/>
    <p:sldId id="266" r:id="rId7"/>
    <p:sldId id="257" r:id="rId8"/>
    <p:sldId id="258" r:id="rId9"/>
    <p:sldId id="265" r:id="rId10"/>
    <p:sldId id="25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999243-7599-4F06-8822-E97E6FC437B8}" v="2992" dt="2024-01-18T23:12:49.5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637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64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554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10179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694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0286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15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412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4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614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70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27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590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70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174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098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69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lgis.informatik.uni-kl.de/extra/game/?lang=en" TargetMode="External"/><Relationship Id="rId2" Type="http://schemas.openxmlformats.org/officeDocument/2006/relationships/hyperlink" Target="https://www.w3schools.com/sql/sql_syntax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sqlpd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7783E-D2D4-581A-3A39-F62E284E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Breakdown of a 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23057-300C-008E-1192-5A22C182B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For right now we're just using basic SQL standard</a:t>
            </a:r>
          </a:p>
          <a:p>
            <a:pPr>
              <a:buClr>
                <a:srgbClr val="8AD0D6"/>
              </a:buClr>
            </a:pPr>
            <a:r>
              <a:rPr lang="en-US" dirty="0"/>
              <a:t>Each table in our database will have fields, each record will have a row and column. We need to know what we want to look at to form our query properly</a:t>
            </a:r>
          </a:p>
          <a:p>
            <a:pPr>
              <a:buClr>
                <a:srgbClr val="8AD0D6"/>
              </a:buClr>
            </a:pPr>
            <a:r>
              <a:rPr lang="en-US" dirty="0"/>
              <a:t>Each SQL query is going to start and include commands such as SELECT, UPDATE, INSERT and DELETE</a:t>
            </a:r>
          </a:p>
          <a:p>
            <a:pPr>
              <a:buClr>
                <a:srgbClr val="8AD0D6"/>
              </a:buClr>
            </a:pPr>
            <a:r>
              <a:rPr lang="en-US" dirty="0"/>
              <a:t>You want to figure out what you want first, and then try and translate it into a query. For example if you want to look at all customers in your database you might say "SELECT * FROM Customers;" 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SELECT is saying what you want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The * indicates you want everything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FROM is where you're getting the info</a:t>
            </a:r>
          </a:p>
          <a:p>
            <a:pPr lvl="1">
              <a:buClr>
                <a:srgbClr val="8AD0D6"/>
              </a:buClr>
              <a:buFont typeface="Arial" charset="2"/>
              <a:buChar char="•"/>
            </a:pPr>
            <a:r>
              <a:rPr lang="en-US" dirty="0"/>
              <a:t>Customers is the table we're pulling from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SQL statement example of SELECT * FROM Customers;">
            <a:extLst>
              <a:ext uri="{FF2B5EF4-FFF2-40B4-BE49-F238E27FC236}">
                <a16:creationId xmlns:a16="http://schemas.microsoft.com/office/drawing/2014/main" id="{F29A6316-F750-DD3B-2551-A09965BD4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4427" y="5312443"/>
            <a:ext cx="3003885" cy="865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430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F867A-0325-20CD-5095-1C1A78601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Try Basic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D2F9C-4CDF-8EF9-AA93-F50CF3572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If you are a beginner and have never seen SQL and are not comfortable programming try </a:t>
            </a:r>
            <a:r>
              <a:rPr lang="en-US" dirty="0">
                <a:ea typeface="+mj-lt"/>
                <a:cs typeface="+mj-lt"/>
                <a:hlinkClick r:id="rId2"/>
              </a:rPr>
              <a:t>https://www.w3schools.com/sql/sql_syntax.asp</a:t>
            </a:r>
            <a:r>
              <a:rPr lang="en-US" dirty="0">
                <a:ea typeface="+mj-lt"/>
                <a:cs typeface="+mj-lt"/>
              </a:rPr>
              <a:t> and see some examples, and try your own</a:t>
            </a:r>
          </a:p>
          <a:p>
            <a:pPr>
              <a:buClr>
                <a:srgbClr val="8AD0D6"/>
              </a:buClr>
            </a:pPr>
            <a:r>
              <a:rPr lang="en-US" dirty="0"/>
              <a:t>If you want more of a challenge try the Adventure Island!  Or one of the other challenges:</a:t>
            </a:r>
            <a:endParaRPr lang="en-US" dirty="0">
              <a:solidFill>
                <a:srgbClr val="FFFFFF"/>
              </a:solidFill>
            </a:endParaRP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sz="1200" u="sng" dirty="0">
                <a:solidFill>
                  <a:srgbClr val="0000FF"/>
                </a:solidFill>
                <a:hlinkClick r:id="rId3"/>
              </a:rPr>
              <a:t>http</a:t>
            </a:r>
            <a:r>
              <a:rPr lang="en-US" sz="1200" u="sng" dirty="0">
                <a:solidFill>
                  <a:srgbClr val="0000FF"/>
                </a:solidFill>
                <a:ea typeface="+mj-lt"/>
                <a:cs typeface="+mj-lt"/>
                <a:hlinkClick r:id="rId3"/>
              </a:rPr>
              <a:t>://wwwlgis.informatik.uni-kl.de/extra/game/?lang=en</a:t>
            </a:r>
            <a:endParaRPr lang="en-US" sz="1200">
              <a:solidFill>
                <a:srgbClr val="FFFFFF"/>
              </a:solidFill>
              <a:ea typeface="+mj-lt"/>
              <a:cs typeface="+mj-lt"/>
            </a:endParaRP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>
                <a:solidFill>
                  <a:srgbClr val="0000FF"/>
                </a:solidFill>
                <a:ea typeface="+mj-lt"/>
                <a:cs typeface="+mj-lt"/>
                <a:hlinkClick r:id="rId4"/>
              </a:rPr>
              <a:t>https://sqlpd.com/</a:t>
            </a:r>
            <a:r>
              <a:rPr lang="en-US" dirty="0">
                <a:solidFill>
                  <a:srgbClr val="0000FF"/>
                </a:solidFill>
                <a:ea typeface="+mj-lt"/>
                <a:cs typeface="+mj-lt"/>
              </a:rPr>
              <a:t> </a:t>
            </a:r>
            <a:endParaRPr lang="en-US" u="sng" dirty="0">
              <a:solidFill>
                <a:srgbClr val="0000FF"/>
              </a:solidFill>
            </a:endParaRPr>
          </a:p>
        </p:txBody>
      </p:sp>
      <p:pic>
        <p:nvPicPr>
          <p:cNvPr id="4" name="Picture 3" descr="Joke: A Database SQL walked into a NoSQL bar.  A little while late they walked out because they couldn't find a table">
            <a:extLst>
              <a:ext uri="{FF2B5EF4-FFF2-40B4-BE49-F238E27FC236}">
                <a16:creationId xmlns:a16="http://schemas.microsoft.com/office/drawing/2014/main" id="{42A45264-A916-F06D-C11E-3E9ED4FE7B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0137" y="4143876"/>
            <a:ext cx="4207041" cy="23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360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347-9145-9EDB-2C31-463C84A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into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D88C-E3E7-C10E-E024-888CBDCC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import a number of different types of files including text, but CSV files are commonly used</a:t>
            </a:r>
          </a:p>
          <a:p>
            <a:pPr>
              <a:buClr>
                <a:srgbClr val="8AD0D6"/>
              </a:buClr>
            </a:pPr>
            <a:r>
              <a:rPr lang="en-US" dirty="0"/>
              <a:t>Imports can also happen from other programs including spreadsheet programs or other database programs</a:t>
            </a:r>
          </a:p>
          <a:p>
            <a:pPr>
              <a:buClr>
                <a:srgbClr val="8AD0D6"/>
              </a:buClr>
            </a:pPr>
            <a:r>
              <a:rPr lang="en-US" dirty="0"/>
              <a:t>If you're using SQL you can use a create table or insert command to get your data into your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There are also some Graphical options depending on the database type you're using</a:t>
            </a:r>
          </a:p>
          <a:p>
            <a:pPr>
              <a:buClr>
                <a:srgbClr val="8AD0D6"/>
              </a:buClr>
            </a:pPr>
            <a:r>
              <a:rPr lang="en-US" dirty="0"/>
              <a:t>You can also write a script to enter in your data</a:t>
            </a:r>
          </a:p>
        </p:txBody>
      </p:sp>
    </p:spTree>
    <p:extLst>
      <p:ext uri="{BB962C8B-B14F-4D97-AF65-F5344CB8AC3E}">
        <p14:creationId xmlns:p14="http://schemas.microsoft.com/office/powerpoint/2010/main" val="2396271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73A4-0F9D-7935-E426-19BA1C3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databases look different on different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6A42-76BF-08B9-89A8-E75F27A6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Databases can be access by either Graphical User Interface (GUI) or Command line </a:t>
            </a:r>
          </a:p>
          <a:p>
            <a:pPr>
              <a:buClr>
                <a:srgbClr val="8AD0D6"/>
              </a:buClr>
            </a:pPr>
            <a:r>
              <a:rPr lang="en-US" dirty="0"/>
              <a:t>The system you're using will affect how the data is stored and where it's being used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DB Browser for SQLite Screenshot">
            <a:extLst>
              <a:ext uri="{FF2B5EF4-FFF2-40B4-BE49-F238E27FC236}">
                <a16:creationId xmlns:a16="http://schemas.microsoft.com/office/drawing/2014/main" id="{003A33F8-1C9B-87FB-F432-A20B8E26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46" y="3333588"/>
            <a:ext cx="3986463" cy="3528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F42E8-C903-36FF-FA43-CC2D5FAE28BC}"/>
              </a:ext>
            </a:extLst>
          </p:cNvPr>
          <p:cNvSpPr txBox="1"/>
          <p:nvPr/>
        </p:nvSpPr>
        <p:spPr>
          <a:xfrm>
            <a:off x="1263316" y="6416842"/>
            <a:ext cx="4311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https://sqlitebrowser.org/</a:t>
            </a:r>
            <a:endParaRPr lang="en-US" dirty="0"/>
          </a:p>
        </p:txBody>
      </p:sp>
      <p:pic>
        <p:nvPicPr>
          <p:cNvPr id="6" name="Picture 5" descr="MySQL Shell Prompt example on Ubuntu">
            <a:extLst>
              <a:ext uri="{FF2B5EF4-FFF2-40B4-BE49-F238E27FC236}">
                <a16:creationId xmlns:a16="http://schemas.microsoft.com/office/drawing/2014/main" id="{B3A1134A-2980-CF6E-1DAD-0D2ACAE3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32" y="3586082"/>
            <a:ext cx="4487778" cy="2382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83DF6-90D5-E948-99E1-D547F212DFE9}"/>
              </a:ext>
            </a:extLst>
          </p:cNvPr>
          <p:cNvSpPr txBox="1"/>
          <p:nvPr/>
        </p:nvSpPr>
        <p:spPr>
          <a:xfrm>
            <a:off x="5344026" y="6116052"/>
            <a:ext cx="4832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https://itsfoss.com/basic-sql-commands/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4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EE79-4C77-3EA7-0ED1-0D27FB2B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between how the data is stored and how it's accessed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D024-0245-0175-62A4-C75E202D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You can have many different front end options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There are a lot of GUI options that can look very different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Each may have different steps used for each thing you want to do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Dashboards are also commonly used for people that need to see but not change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will save the information on your computer but that will depend on what database is installed, which can be different then the front end used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can also be on servers and in the cloud, the front end would connect to those for viewing</a:t>
            </a:r>
          </a:p>
          <a:p>
            <a:pPr>
              <a:buClr>
                <a:srgbClr val="8AD0D6"/>
              </a:buClr>
            </a:pPr>
            <a:r>
              <a:rPr lang="en-US" dirty="0"/>
              <a:t>Generally only a few people may change the data, but many more will be able to see the data</a:t>
            </a:r>
          </a:p>
        </p:txBody>
      </p:sp>
    </p:spTree>
    <p:extLst>
      <p:ext uri="{BB962C8B-B14F-4D97-AF65-F5344CB8AC3E}">
        <p14:creationId xmlns:p14="http://schemas.microsoft.com/office/powerpoint/2010/main" val="133701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C190-5E04-D840-E50F-2F9DF14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front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EAF7-21A6-76C6-AA92-03C235E9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3785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build your own, but a lot of people use already made options</a:t>
            </a:r>
          </a:p>
          <a:p>
            <a:pPr>
              <a:buClr>
                <a:srgbClr val="8AD0D6"/>
              </a:buClr>
            </a:pPr>
            <a:r>
              <a:rPr lang="en-US" dirty="0"/>
              <a:t>Your front end can be as simple or complex as you like, some are free, some are not.  </a:t>
            </a:r>
          </a:p>
          <a:p>
            <a:pPr>
              <a:buClr>
                <a:srgbClr val="8AD0D6"/>
              </a:buClr>
            </a:pPr>
            <a:r>
              <a:rPr lang="en-US" dirty="0"/>
              <a:t>Some database front end options can be very complex and include data analytics and visualizations, examples include Tableau, MS Power BI, Oracle Analytics Cloud and AIMMS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top pic is pretty embroidery, &quot;front end&quot; bottom pic is ugly snarls of thread &quot;back end&quot;&#10;backend dev can confirm SQL queries look like that ">
            <a:extLst>
              <a:ext uri="{FF2B5EF4-FFF2-40B4-BE49-F238E27FC236}">
                <a16:creationId xmlns:a16="http://schemas.microsoft.com/office/drawing/2014/main" id="{E12D21D7-2768-22CE-A532-5B884B209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8192" y="1687931"/>
            <a:ext cx="2651459" cy="454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23F2-12E1-979F-369C-88051CDD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059D-03E5-0AA5-F647-70230CC6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06159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data dictionary is an explanation of the data saves in our database.  </a:t>
            </a:r>
          </a:p>
          <a:p>
            <a:pPr>
              <a:buClr>
                <a:srgbClr val="8AD0D6"/>
              </a:buClr>
            </a:pPr>
            <a:r>
              <a:rPr lang="en-US" dirty="0"/>
              <a:t>Should be centralized so everyone using the database is seeing the same definitions.</a:t>
            </a:r>
          </a:p>
          <a:p>
            <a:pPr>
              <a:buClr>
                <a:srgbClr val="8AD0D6"/>
              </a:buClr>
            </a:pPr>
            <a:r>
              <a:rPr lang="en-US" dirty="0"/>
              <a:t>Clarity can be an issue</a:t>
            </a:r>
          </a:p>
          <a:p>
            <a:pPr>
              <a:buClr>
                <a:srgbClr val="8AD0D6"/>
              </a:buClr>
            </a:pPr>
            <a:r>
              <a:rPr lang="en-US" dirty="0"/>
              <a:t>Names listed aren't always obvious, and descriptions can be lacking</a:t>
            </a:r>
          </a:p>
          <a:p>
            <a:pPr>
              <a:buClr>
                <a:srgbClr val="8AD0D6"/>
              </a:buClr>
            </a:pPr>
            <a:r>
              <a:rPr lang="en-US" dirty="0"/>
              <a:t>Active dictionaries are created within the database and auto updated, passive are separate and must be updated manually</a:t>
            </a:r>
          </a:p>
        </p:txBody>
      </p:sp>
      <p:pic>
        <p:nvPicPr>
          <p:cNvPr id="5" name="Picture 4" descr="Data Dictionary comic with person looking at blank docs, says &quot;that's not good&quot;">
            <a:extLst>
              <a:ext uri="{FF2B5EF4-FFF2-40B4-BE49-F238E27FC236}">
                <a16:creationId xmlns:a16="http://schemas.microsoft.com/office/drawing/2014/main" id="{D69A1445-103F-DC6C-F9A5-E8DD564AC8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7159" y="2113297"/>
            <a:ext cx="3017419" cy="37443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1B1992-1E89-4F40-629C-03BDF7CEFD55}"/>
              </a:ext>
            </a:extLst>
          </p:cNvPr>
          <p:cNvSpPr txBox="1"/>
          <p:nvPr/>
        </p:nvSpPr>
        <p:spPr>
          <a:xfrm>
            <a:off x="7589921" y="6095999"/>
            <a:ext cx="45318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https://dataedo.com/cartoon/glossary-or-dictionary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6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AC76C-94D6-F5E1-FF24-2A662911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E629C-9304-3144-7858-78633B86D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12813"/>
            <a:ext cx="7843647" cy="42355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or Structured Query Language is how we can interact with our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SQL can be used to view, organize and manage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SQL commands or queries are done on the command prompt and look similar to command line commands</a:t>
            </a:r>
          </a:p>
          <a:p>
            <a:pPr>
              <a:buClr>
                <a:srgbClr val="8AD0D6"/>
              </a:buClr>
            </a:pPr>
            <a:r>
              <a:rPr lang="en-US" dirty="0"/>
              <a:t>SQL is relatively human readable once you're used to the syntax</a:t>
            </a:r>
          </a:p>
          <a:p>
            <a:pPr>
              <a:buClr>
                <a:srgbClr val="8AD0D6"/>
              </a:buClr>
            </a:pPr>
            <a:r>
              <a:rPr lang="en-US" dirty="0"/>
              <a:t>Scripts can be written to automate things and make </a:t>
            </a:r>
            <a:r>
              <a:rPr lang="en-US"/>
              <a:t>queries more efficient </a:t>
            </a:r>
            <a:r>
              <a:rPr lang="en-US" dirty="0"/>
              <a:t>to use</a:t>
            </a:r>
          </a:p>
        </p:txBody>
      </p:sp>
      <p:pic>
        <p:nvPicPr>
          <p:cNvPr id="4" name="Picture 3" descr="Picard and Riker says &quot;SQL script walked into a bar and joined two tables&quot;">
            <a:extLst>
              <a:ext uri="{FF2B5EF4-FFF2-40B4-BE49-F238E27FC236}">
                <a16:creationId xmlns:a16="http://schemas.microsoft.com/office/drawing/2014/main" id="{9D753951-C7A4-2DCD-A318-E26157133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768" y="2083869"/>
            <a:ext cx="2743200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17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F8F48-851E-9C5D-87B7-23C38CA7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it's so 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79FB-1FE4-FDE2-0266-A08F5EF29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/>
              <a:t>SQL is interactive, so you can see your results pretty fast and make sure you're looking at the right info</a:t>
            </a:r>
          </a:p>
          <a:p>
            <a:pPr>
              <a:buClr>
                <a:srgbClr val="8AD0D6"/>
              </a:buClr>
            </a:pPr>
            <a:r>
              <a:rPr lang="en-US" dirty="0"/>
              <a:t>It's close enough to programming a lot of developers are very comfortable learning it quickly</a:t>
            </a:r>
          </a:p>
          <a:p>
            <a:pPr>
              <a:buClr>
                <a:srgbClr val="8AD0D6"/>
              </a:buClr>
            </a:pPr>
            <a:r>
              <a:rPr lang="en-US" dirty="0"/>
              <a:t>Because it's popular a lot of people learn and use it, therefore making it more popular</a:t>
            </a:r>
          </a:p>
          <a:p>
            <a:pPr>
              <a:buClr>
                <a:srgbClr val="8AD0D6"/>
              </a:buClr>
            </a:pPr>
            <a:r>
              <a:rPr lang="en-US" dirty="0"/>
              <a:t>SQL is relatively dependable and has been in use so long a lot of people have done a lot of testing on it</a:t>
            </a:r>
          </a:p>
          <a:p>
            <a:pPr>
              <a:buClr>
                <a:srgbClr val="8AD0D6"/>
              </a:buClr>
            </a:pPr>
            <a:r>
              <a:rPr lang="en-US" dirty="0"/>
              <a:t>Once it's setup correctly a company is unlikely to move away into a new technology</a:t>
            </a:r>
          </a:p>
          <a:p>
            <a:pPr>
              <a:buClr>
                <a:srgbClr val="8AD0D6"/>
              </a:buClr>
            </a:pPr>
            <a:r>
              <a:rPr lang="en-US" dirty="0"/>
              <a:t>Because SQL is relatively human readable a lot of people use it in companies including marketing, QA and sales, some larger companies will even offer free courses for people to learn it</a:t>
            </a:r>
          </a:p>
        </p:txBody>
      </p:sp>
    </p:spTree>
    <p:extLst>
      <p:ext uri="{BB962C8B-B14F-4D97-AF65-F5344CB8AC3E}">
        <p14:creationId xmlns:p14="http://schemas.microsoft.com/office/powerpoint/2010/main" val="3915969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B255-5F03-5FDD-9233-97DC53AB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the Brand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00515-560E-A2A8-F36F-0EF79B471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SQL was standardized in the 80s, but there are different dialects depending on what database you're using 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SQL server is proprietary and owned by MS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Dialects including PostgreSQL and SQLite </a:t>
            </a:r>
          </a:p>
          <a:p>
            <a:pPr>
              <a:buClr>
                <a:srgbClr val="8AD0D6"/>
              </a:buClr>
            </a:pPr>
            <a:r>
              <a:rPr lang="en-US" dirty="0"/>
              <a:t>For example PostgreSQL is open source and for Object oriented databases (we've been talking about relational), and can also suppose JSON data types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different syntax">
            <a:extLst>
              <a:ext uri="{FF2B5EF4-FFF2-40B4-BE49-F238E27FC236}">
                <a16:creationId xmlns:a16="http://schemas.microsoft.com/office/drawing/2014/main" id="{04FB96ED-7D99-F2D0-B966-3B57B3FC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499" y="4462896"/>
            <a:ext cx="5086708" cy="2125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9CB58D-E18A-251B-2722-6280B4D3DC7D}"/>
              </a:ext>
            </a:extLst>
          </p:cNvPr>
          <p:cNvSpPr txBox="1"/>
          <p:nvPr/>
        </p:nvSpPr>
        <p:spPr>
          <a:xfrm>
            <a:off x="1403683" y="6065922"/>
            <a:ext cx="497305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https://christy-g-lee.medium.com/sql-dialects-postgresql-vs-mysql-fb9c15eef7fb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028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</vt:lpstr>
      <vt:lpstr>Week 6</vt:lpstr>
      <vt:lpstr>How to get data into a database</vt:lpstr>
      <vt:lpstr>How databases look different on different systems</vt:lpstr>
      <vt:lpstr>Different between how the data is stored and how it's accessed</vt:lpstr>
      <vt:lpstr>Examples of front ends</vt:lpstr>
      <vt:lpstr>Data Dictionary</vt:lpstr>
      <vt:lpstr>What is SQL</vt:lpstr>
      <vt:lpstr>Why it's so popular</vt:lpstr>
      <vt:lpstr>SQL the Brand</vt:lpstr>
      <vt:lpstr>Breakdown of a basic query</vt:lpstr>
      <vt:lpstr>Activity: Try Basic query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342</cp:revision>
  <dcterms:created xsi:type="dcterms:W3CDTF">2023-11-28T15:25:24Z</dcterms:created>
  <dcterms:modified xsi:type="dcterms:W3CDTF">2024-01-21T00:17:21Z</dcterms:modified>
</cp:coreProperties>
</file>