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270" r:id="rId3"/>
    <p:sldId id="269" r:id="rId4"/>
    <p:sldId id="268" r:id="rId5"/>
    <p:sldId id="267" r:id="rId6"/>
    <p:sldId id="266" r:id="rId7"/>
    <p:sldId id="265" r:id="rId8"/>
    <p:sldId id="264" r:id="rId9"/>
    <p:sldId id="263" r:id="rId10"/>
    <p:sldId id="262" r:id="rId11"/>
    <p:sldId id="261" r:id="rId12"/>
    <p:sldId id="260" r:id="rId13"/>
    <p:sldId id="259" r:id="rId14"/>
    <p:sldId id="258" r:id="rId15"/>
    <p:sldId id="272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EB7E1B-FC7A-457F-81F6-21871DF88776}" v="27" dt="2022-09-13T15:52:16.394"/>
    <p1510:client id="{741BC128-7AEC-4EDD-BD0D-E37C1D466B5B}" v="452" dt="2022-09-15T18:39:53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3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22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361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4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7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7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97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8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7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0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9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3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6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5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05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4</a:t>
            </a:r>
          </a:p>
          <a:p>
            <a:r>
              <a:rPr lang="en-US" dirty="0"/>
              <a:t>Dependencies, configurations, Packages and drivers</a:t>
            </a:r>
          </a:p>
        </p:txBody>
      </p:sp>
    </p:spTree>
    <p:extLst>
      <p:ext uri="{BB962C8B-B14F-4D97-AF65-F5344CB8AC3E}">
        <p14:creationId xmlns:p14="http://schemas.microsoft.com/office/powerpoint/2010/main" val="12208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83D7-E714-4BBE-8F4E-0AF89A46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Configs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A40C-5870-4745-97B2-D20BEF3F4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Checked at startup vs checked more frequently 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Common convention says </a:t>
            </a:r>
            <a:r>
              <a:rPr lang="en-US" dirty="0" err="1"/>
              <a:t>rc</a:t>
            </a:r>
            <a:r>
              <a:rPr lang="en-US" dirty="0"/>
              <a:t> in the name means it runs on startup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dirty="0"/>
              <a:t>Example: .</a:t>
            </a:r>
            <a:r>
              <a:rPr lang="en-US" dirty="0" err="1"/>
              <a:t>bashrc</a:t>
            </a:r>
            <a:r>
              <a:rPr lang="en-US" dirty="0"/>
              <a:t> runs on startup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dirty="0"/>
              <a:t>Example: /</a:t>
            </a:r>
            <a:r>
              <a:rPr lang="en-US" dirty="0" err="1"/>
              <a:t>etc</a:t>
            </a:r>
            <a:r>
              <a:rPr lang="en-US" dirty="0"/>
              <a:t>/hosts checked frequently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Some configs can be reloaded once you've made changes</a:t>
            </a:r>
            <a:endParaRPr lang="en-US"/>
          </a:p>
          <a:p>
            <a:pPr lvl="2">
              <a:lnSpc>
                <a:spcPct val="90000"/>
              </a:lnSpc>
            </a:pPr>
            <a:r>
              <a:rPr lang="en-US" dirty="0"/>
              <a:t>Example:  /</a:t>
            </a:r>
            <a:r>
              <a:rPr lang="en-US" dirty="0" err="1"/>
              <a:t>sbin</a:t>
            </a:r>
            <a:r>
              <a:rPr lang="en-US" dirty="0"/>
              <a:t>/service httpd reload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4" name="Picture 4" descr="Admiral Ackbar meme with the caption &amp;#34;Config update service. It&amp;#39;s a trap!&amp;#34;">
            <a:extLst>
              <a:ext uri="{FF2B5EF4-FFF2-40B4-BE49-F238E27FC236}">
                <a16:creationId xmlns:a16="http://schemas.microsoft.com/office/drawing/2014/main" id="{4AB59645-E24C-4274-B439-635D94B04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099131"/>
            <a:ext cx="5451627" cy="410234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24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985B-B273-1FDC-17DC-B5C74662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Init.d</a:t>
            </a:r>
            <a:r>
              <a:rPr lang="en-US" dirty="0"/>
              <a:t> and </a:t>
            </a:r>
            <a:r>
              <a:rPr lang="en-US" dirty="0" err="1"/>
              <a:t>system.d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FEDE3-F40D-1809-1294-EBC76C7D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Both daemons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System.d</a:t>
            </a:r>
            <a:r>
              <a:rPr lang="en-US" dirty="0"/>
              <a:t> is the newer version of the </a:t>
            </a:r>
            <a:r>
              <a:rPr lang="en-US" dirty="0" err="1"/>
              <a:t>init</a:t>
            </a:r>
            <a:r>
              <a:rPr lang="en-US" dirty="0"/>
              <a:t> framework</a:t>
            </a:r>
          </a:p>
          <a:p>
            <a:pPr>
              <a:buClr>
                <a:srgbClr val="8AD0D6"/>
              </a:buClr>
            </a:pPr>
            <a:r>
              <a:rPr lang="en-US" dirty="0"/>
              <a:t>Switching from one to the other isn't recommended, and can create errors in your distro</a:t>
            </a:r>
          </a:p>
          <a:p>
            <a:pPr>
              <a:buClr>
                <a:srgbClr val="8AD0D6"/>
              </a:buClr>
            </a:pPr>
            <a:r>
              <a:rPr lang="en-US" dirty="0" err="1"/>
              <a:t>System.d</a:t>
            </a:r>
            <a:r>
              <a:rPr lang="en-US" dirty="0"/>
              <a:t> is used to work with services if you use the </a:t>
            </a:r>
            <a:r>
              <a:rPr lang="en-US" dirty="0" err="1"/>
              <a:t>systemctl</a:t>
            </a:r>
            <a:r>
              <a:rPr lang="en-US" dirty="0"/>
              <a:t> commands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Such as </a:t>
            </a:r>
            <a:r>
              <a:rPr lang="en-US" dirty="0" err="1">
                <a:ea typeface="+mj-lt"/>
                <a:cs typeface="+mj-lt"/>
              </a:rPr>
              <a:t>systemctl</a:t>
            </a:r>
            <a:r>
              <a:rPr lang="en-US" dirty="0">
                <a:ea typeface="+mj-lt"/>
                <a:cs typeface="+mj-lt"/>
              </a:rPr>
              <a:t> start to start a service </a:t>
            </a:r>
          </a:p>
          <a:p>
            <a:pPr lvl="1">
              <a:buClr>
                <a:srgbClr val="8AD0D6"/>
              </a:buClr>
            </a:pPr>
            <a:r>
              <a:rPr lang="en-US" dirty="0" err="1">
                <a:ea typeface="+mj-lt"/>
                <a:cs typeface="+mj-lt"/>
              </a:rPr>
              <a:t>systemctl</a:t>
            </a:r>
            <a:r>
              <a:rPr lang="en-US" dirty="0">
                <a:ea typeface="+mj-lt"/>
                <a:cs typeface="+mj-lt"/>
              </a:rPr>
              <a:t> stop to stop one.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History of issues and bit of a </a:t>
            </a:r>
            <a:r>
              <a:rPr lang="en-US" dirty="0" err="1">
                <a:ea typeface="+mj-lt"/>
                <a:cs typeface="+mj-lt"/>
              </a:rPr>
              <a:t>flamewar</a:t>
            </a:r>
            <a:r>
              <a:rPr lang="en-US" dirty="0">
                <a:ea typeface="+mj-lt"/>
                <a:cs typeface="+mj-lt"/>
              </a:rPr>
              <a:t> between the two.  https://web.archive.org/web/20220811162347/https://www.tecmint.com/systemd-replaces-init-in-linux/</a:t>
            </a:r>
          </a:p>
        </p:txBody>
      </p:sp>
    </p:spTree>
    <p:extLst>
      <p:ext uri="{BB962C8B-B14F-4D97-AF65-F5344CB8AC3E}">
        <p14:creationId xmlns:p14="http://schemas.microsoft.com/office/powerpoint/2010/main" val="5264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D5F1-E38E-4579-A74D-7D13C451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46AB6-DC1C-48A4-ABE0-EB0B7343B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Check your SSH config.  What are the most important settings in there? What should be changed? What shouldn't?</a:t>
            </a:r>
          </a:p>
        </p:txBody>
      </p:sp>
      <p:pic>
        <p:nvPicPr>
          <p:cNvPr id="4" name="Picture 4" descr="A dog sitting at a table with chem stuff set up in front of him. Caption says &amp;#34;I have no idea what I&amp;#34;m doing&amp;#34;">
            <a:extLst>
              <a:ext uri="{FF2B5EF4-FFF2-40B4-BE49-F238E27FC236}">
                <a16:creationId xmlns:a16="http://schemas.microsoft.com/office/drawing/2014/main" id="{FEA76C4C-3E2C-4664-BCAE-AE840647D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617035"/>
            <a:ext cx="5451627" cy="306654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06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F217-CC1A-4CE3-A5AA-4013696A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D09C-280B-4E8C-BF0D-94987C76B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Piece of software to make hardware work properly.</a:t>
            </a:r>
          </a:p>
          <a:p>
            <a:pPr>
              <a:lnSpc>
                <a:spcPct val="90000"/>
              </a:lnSpc>
            </a:pPr>
            <a:r>
              <a:rPr lang="en-US" sz="1500"/>
              <a:t>If working right, they are a black box, they hide the details of how the device works, it just works</a:t>
            </a:r>
          </a:p>
          <a:p>
            <a:pPr>
              <a:lnSpc>
                <a:spcPct val="90000"/>
              </a:lnSpc>
            </a:pPr>
            <a:r>
              <a:rPr lang="en-US" sz="1500"/>
              <a:t>Can be built separate from the kernel </a:t>
            </a:r>
          </a:p>
          <a:p>
            <a:pPr>
              <a:lnSpc>
                <a:spcPct val="90000"/>
              </a:lnSpc>
            </a:pPr>
            <a:r>
              <a:rPr lang="en-US" sz="1500"/>
              <a:t>Mostly the drivers come with your OS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Example: Printer drives come with CUPS (Common Unix Printing System) &lt;-- choose printer based on if driver is available or you might need to write one yourself to get your printer working</a:t>
            </a:r>
          </a:p>
        </p:txBody>
      </p:sp>
      <p:pic>
        <p:nvPicPr>
          <p:cNvPr id="4" name="Picture 4" descr="Meme of Bill Gates from Tiger Beat saying &amp;#34; Which drivers repeatedly crash and yet never lose their licenses? Device drivers&amp;#34;">
            <a:extLst>
              <a:ext uri="{FF2B5EF4-FFF2-40B4-BE49-F238E27FC236}">
                <a16:creationId xmlns:a16="http://schemas.microsoft.com/office/drawing/2014/main" id="{ED6E82EB-66E6-4BBD-8ED4-9E82E7DD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840" y="2052213"/>
            <a:ext cx="4303779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79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422F-FF22-485D-9F47-F3A2574A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Proprietary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5A2EE-001C-4412-8E5B-DC0F4607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Sometimes however the driver doesn't come with the system</a:t>
            </a:r>
          </a:p>
          <a:p>
            <a:pPr lvl="1"/>
            <a:r>
              <a:rPr lang="en-US" dirty="0"/>
              <a:t>Example: Nvidia and AMD graphics hardware &lt;-- Reduced 3D gaming performance</a:t>
            </a:r>
          </a:p>
          <a:p>
            <a:pPr lvl="1"/>
            <a:r>
              <a:rPr lang="en-US" dirty="0"/>
              <a:t>Example: Wi-Fi drivers &lt;-- can lead to reputation of "flaky" Wi-Fi</a:t>
            </a:r>
          </a:p>
          <a:p>
            <a:r>
              <a:rPr lang="en-US" dirty="0"/>
              <a:t>Some systems have driver managers (Linux Mint)</a:t>
            </a:r>
          </a:p>
          <a:p>
            <a:r>
              <a:rPr lang="en-US" dirty="0"/>
              <a:t>Some are against proprietary drivers and make it difficult to use them  on purpose(Fedora)</a:t>
            </a:r>
          </a:p>
          <a:p>
            <a:r>
              <a:rPr lang="en-US" dirty="0"/>
              <a:t>If the driver doesn't work easily and can't be found, it might not work at all unless you write a new one yourself.</a:t>
            </a:r>
          </a:p>
        </p:txBody>
      </p:sp>
    </p:spTree>
    <p:extLst>
      <p:ext uri="{BB962C8B-B14F-4D97-AF65-F5344CB8AC3E}">
        <p14:creationId xmlns:p14="http://schemas.microsoft.com/office/powerpoint/2010/main" val="4004383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48F6-83D5-07D5-A8FA-500C4944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63D1-D325-2D41-48B9-4D9F64A4B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Read error messages</a:t>
            </a:r>
          </a:p>
          <a:p>
            <a:pPr>
              <a:buClr>
                <a:srgbClr val="8AD0D6"/>
              </a:buClr>
            </a:pPr>
            <a:r>
              <a:rPr lang="en-US" dirty="0"/>
              <a:t>Check internet access (ingress and egress)</a:t>
            </a:r>
          </a:p>
          <a:p>
            <a:pPr>
              <a:buClr>
                <a:srgbClr val="8AD0D6"/>
              </a:buClr>
            </a:pPr>
            <a:r>
              <a:rPr lang="en-US" dirty="0"/>
              <a:t>Check running services</a:t>
            </a:r>
          </a:p>
          <a:p>
            <a:pPr>
              <a:buClr>
                <a:srgbClr val="8AD0D6"/>
              </a:buClr>
            </a:pPr>
            <a:r>
              <a:rPr lang="en-US" dirty="0"/>
              <a:t>Try looking at what's running using "top"</a:t>
            </a:r>
          </a:p>
          <a:p>
            <a:pPr>
              <a:buClr>
                <a:srgbClr val="8AD0D6"/>
              </a:buClr>
            </a:pPr>
            <a:r>
              <a:rPr lang="en-US" dirty="0"/>
              <a:t>Check hardware usage like disk usage, memory usage and available resources</a:t>
            </a:r>
          </a:p>
          <a:p>
            <a:pPr>
              <a:buClr>
                <a:srgbClr val="8AD0D6"/>
              </a:buClr>
            </a:pPr>
            <a:r>
              <a:rPr lang="en-US" dirty="0"/>
              <a:t>Check your logs!</a:t>
            </a:r>
          </a:p>
          <a:p>
            <a:pPr>
              <a:buClr>
                <a:srgbClr val="8AD0D6"/>
              </a:buClr>
            </a:pPr>
            <a:r>
              <a:rPr lang="en-US" dirty="0"/>
              <a:t>Check if others have that issue or it's a common problem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7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A0DD71-2C01-01C2-1BCB-1BF1807A2FB7}"/>
              </a:ext>
            </a:extLst>
          </p:cNvPr>
          <p:cNvSpPr/>
          <p:nvPr/>
        </p:nvSpPr>
        <p:spPr>
          <a:xfrm>
            <a:off x="4904015" y="3271157"/>
            <a:ext cx="6880078" cy="3192542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D4F11-6819-DB9E-7D68-889463F7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Runlevels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1ABC3-0D14-FA70-4B61-5192F16F4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E5155">
                  <a:lumMod val="40000"/>
                  <a:lumOff val="60000"/>
                </a:srgbClr>
              </a:buClr>
            </a:pPr>
            <a:r>
              <a:rPr lang="en-US" dirty="0"/>
              <a:t>Run levels are numbers 0-6 associated with what's going on</a:t>
            </a:r>
          </a:p>
          <a:p>
            <a:pPr indent="0"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We might use this to go into </a:t>
            </a:r>
            <a:r>
              <a:rPr lang="en-US" dirty="0" err="1">
                <a:ea typeface="+mj-lt"/>
                <a:cs typeface="+mj-lt"/>
              </a:rPr>
              <a:t>runlevel</a:t>
            </a:r>
            <a:r>
              <a:rPr lang="en-US" dirty="0">
                <a:ea typeface="+mj-lt"/>
                <a:cs typeface="+mj-lt"/>
              </a:rPr>
              <a:t> 1 (single user) if we're running into huge issues on the system and need to kick everyone but admin off.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EA1908-B99E-91D4-1129-4471D43C5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03394"/>
              </p:ext>
            </p:extLst>
          </p:nvPr>
        </p:nvGraphicFramePr>
        <p:xfrm>
          <a:off x="5118339" y="3291265"/>
          <a:ext cx="656166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165">
                  <a:extLst>
                    <a:ext uri="{9D8B030D-6E8A-4147-A177-3AD203B41FA5}">
                      <a16:colId xmlns:a16="http://schemas.microsoft.com/office/drawing/2014/main" val="2090848423"/>
                    </a:ext>
                  </a:extLst>
                </a:gridCol>
                <a:gridCol w="5651499">
                  <a:extLst>
                    <a:ext uri="{9D8B030D-6E8A-4147-A177-3AD203B41FA5}">
                      <a16:colId xmlns:a16="http://schemas.microsoft.com/office/drawing/2014/main" val="2994640758"/>
                    </a:ext>
                  </a:extLst>
                </a:gridCol>
              </a:tblGrid>
              <a:tr h="35178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</a:rPr>
                        <a:t>Halt the system.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592477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Single-user mode (for special administration).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29112"/>
                  </a:ext>
                </a:extLst>
              </a:tr>
              <a:tr h="620803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Local Multiuser with Networking but without network service (like NFS)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040545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Full Multiuser with Networking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29885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Used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49138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Full Multiuser with Networking and X Windows(GUI)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834036"/>
                  </a:ext>
                </a:extLst>
              </a:tr>
              <a:tr h="35178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Reboot.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140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70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D8BA-774F-4C7F-9F2B-7A7B672E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dependency</a:t>
            </a:r>
          </a:p>
        </p:txBody>
      </p:sp>
      <p:pic>
        <p:nvPicPr>
          <p:cNvPr id="4" name="Picture 4" descr="Meme from Toy Story that says &amp;#34; Dependencies, dependencies everywhere&amp;#34;">
            <a:extLst>
              <a:ext uri="{FF2B5EF4-FFF2-40B4-BE49-F238E27FC236}">
                <a16:creationId xmlns:a16="http://schemas.microsoft.com/office/drawing/2014/main" id="{67ED8115-3F01-4456-BFDF-4EEBD2E71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7670" y="2659996"/>
            <a:ext cx="54578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2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F646-235A-4D09-8300-948D70AB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F1D9D-41C4-4B32-AB64-9A9F6BB8F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Dependencies happen for saving space and sharing code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Should get warnings if uninstalling packages that are dependencies</a:t>
            </a:r>
            <a:endParaRPr lang="en-US">
              <a:ea typeface="+mj-lt"/>
              <a:cs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Some packages want to be the primary and can cause conflicts</a:t>
            </a:r>
            <a:endParaRPr lang="en-US">
              <a:ea typeface="+mj-lt"/>
              <a:cs typeface="+mj-lt"/>
            </a:endParaRPr>
          </a:p>
          <a:p>
            <a:pPr lvl="1">
              <a:lnSpc>
                <a:spcPct val="90000"/>
              </a:lnSpc>
            </a:pPr>
            <a:r>
              <a:rPr lang="en-US">
                <a:ea typeface="+mj-lt"/>
                <a:cs typeface="+mj-lt"/>
              </a:rPr>
              <a:t>Httpd (apache Web server) vs </a:t>
            </a:r>
            <a:r>
              <a:rPr lang="en-US" err="1">
                <a:ea typeface="+mj-lt"/>
                <a:cs typeface="+mj-lt"/>
              </a:rPr>
              <a:t>thttpd</a:t>
            </a:r>
            <a:r>
              <a:rPr lang="en-US">
                <a:ea typeface="+mj-lt"/>
                <a:cs typeface="+mj-lt"/>
              </a:rPr>
              <a:t> (Simpler web server) both want to be primary web server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6" name="Picture 6" descr="A koala bear with tongue hanging out saying &amp;#34;When did a new language and a package manager become dependencies of my project ?!?&amp;#34;">
            <a:extLst>
              <a:ext uri="{FF2B5EF4-FFF2-40B4-BE49-F238E27FC236}">
                <a16:creationId xmlns:a16="http://schemas.microsoft.com/office/drawing/2014/main" id="{DB6D8DF8-1121-4F51-B86D-8E255A2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4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F879-7BB5-4C38-A94B-5FA3B41E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C24C-677B-4448-9C05-1C39486B5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Version Dependency </a:t>
            </a:r>
          </a:p>
          <a:p>
            <a:pPr lvl="1"/>
            <a:r>
              <a:rPr lang="en-US" sz="1700"/>
              <a:t>Example: Python 2 vs Python 3</a:t>
            </a:r>
          </a:p>
          <a:p>
            <a:r>
              <a:rPr lang="en-US" sz="1700"/>
              <a:t>Package dependency </a:t>
            </a:r>
          </a:p>
          <a:p>
            <a:pPr lvl="1"/>
            <a:r>
              <a:rPr lang="en-US" sz="1700"/>
              <a:t>Example: OpenSSH has a package dependency of </a:t>
            </a:r>
            <a:r>
              <a:rPr lang="en-US" sz="1700" err="1"/>
              <a:t>LibSSL</a:t>
            </a:r>
            <a:endParaRPr lang="en-US" sz="1700"/>
          </a:p>
          <a:p>
            <a:pPr lvl="1"/>
            <a:r>
              <a:rPr lang="en-US" sz="1700"/>
              <a:t>A ton of programs assume you have C libraries installed.</a:t>
            </a:r>
          </a:p>
          <a:p>
            <a:r>
              <a:rPr lang="en-US" sz="1700"/>
              <a:t>Dependencies and security</a:t>
            </a:r>
          </a:p>
          <a:p>
            <a:pPr lvl="1"/>
            <a:r>
              <a:rPr lang="en-US" sz="1700"/>
              <a:t>Who manages the chain of what you're working on?</a:t>
            </a:r>
          </a:p>
          <a:p>
            <a:pPr lvl="1"/>
            <a:r>
              <a:rPr lang="en-US" sz="1700"/>
              <a:t>Who maintains the code? Repository?</a:t>
            </a:r>
          </a:p>
          <a:p>
            <a:endParaRPr lang="en-US" sz="1700"/>
          </a:p>
        </p:txBody>
      </p:sp>
      <p:pic>
        <p:nvPicPr>
          <p:cNvPr id="4" name="Picture 4" descr="Meme of kid looking self satisfied that says &amp;#34;It compiles, let&amp;#39;s ship it!&amp;#34;">
            <a:extLst>
              <a:ext uri="{FF2B5EF4-FFF2-40B4-BE49-F238E27FC236}">
                <a16:creationId xmlns:a16="http://schemas.microsoft.com/office/drawing/2014/main" id="{3BC02769-9A1B-446E-A2D7-98488887D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820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C764-8387-4D5A-B33F-D8A2F2B3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954C-28CF-43BE-B568-511A7D85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Sometimes you download unpacked source code and will need to compile before install because it's not coming from repo</a:t>
            </a:r>
          </a:p>
          <a:p>
            <a:r>
              <a:rPr lang="en-US" dirty="0"/>
              <a:t>The INSTALL file that includes instructions on how to install the package</a:t>
            </a:r>
          </a:p>
          <a:p>
            <a:pPr lvl="1"/>
            <a:r>
              <a:rPr lang="en-US" dirty="0"/>
              <a:t>Common in projects in C (compiled projects)</a:t>
            </a:r>
          </a:p>
          <a:p>
            <a:r>
              <a:rPr lang="en-US" dirty="0"/>
              <a:t>Other languages will have required libraries </a:t>
            </a:r>
          </a:p>
        </p:txBody>
      </p:sp>
    </p:spTree>
    <p:extLst>
      <p:ext uri="{BB962C8B-B14F-4D97-AF65-F5344CB8AC3E}">
        <p14:creationId xmlns:p14="http://schemas.microsoft.com/office/powerpoint/2010/main" val="269040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4C0C-6EEC-444A-98CF-AA0BC451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0FEE-1AB1-4AED-B8BA-C05FD3E9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RubyGems</a:t>
            </a:r>
            <a:r>
              <a:rPr lang="en-US" dirty="0"/>
              <a:t> is the package manager for Ruby</a:t>
            </a:r>
          </a:p>
          <a:p>
            <a:r>
              <a:rPr lang="en-US" dirty="0"/>
              <a:t>Standard format for distributing programs and libraries</a:t>
            </a:r>
          </a:p>
          <a:p>
            <a:pPr lvl="1"/>
            <a:r>
              <a:rPr lang="en-US" dirty="0"/>
              <a:t>A Gem is supposed to be self-contained format (Gem is the Ruby term for Libraries)</a:t>
            </a:r>
          </a:p>
          <a:p>
            <a:pPr lvl="1"/>
            <a:r>
              <a:rPr lang="en-US" dirty="0"/>
              <a:t>Has a public repo to hold </a:t>
            </a:r>
            <a:r>
              <a:rPr lang="en-US" dirty="0" err="1"/>
              <a:t>RubyGems</a:t>
            </a:r>
            <a:endParaRPr lang="en-US" dirty="0"/>
          </a:p>
          <a:p>
            <a:pPr lvl="1"/>
            <a:r>
              <a:rPr lang="en-US" dirty="0"/>
              <a:t>Public Repo is Supposed to help find gems and resolve dependencies</a:t>
            </a:r>
          </a:p>
          <a:p>
            <a:r>
              <a:rPr lang="en-US" dirty="0"/>
              <a:t>Each Gem should have the code, the documentation and the specs</a:t>
            </a:r>
          </a:p>
        </p:txBody>
      </p:sp>
    </p:spTree>
    <p:extLst>
      <p:ext uri="{BB962C8B-B14F-4D97-AF65-F5344CB8AC3E}">
        <p14:creationId xmlns:p14="http://schemas.microsoft.com/office/powerpoint/2010/main" val="69782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A8ACEA-5B4B-4AC6-A227-6A0E014A5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54BE42-0A76-4E08-8E93-933FEE57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BC170363-AD0C-449E-B5CC-30A228247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6" descr="XKCD comic of 12 weeks working on a new Linux install, ends with &amp;#34;Parent&amp;#39;s talk to your kids about Linux before someone else does&amp;#34;">
            <a:extLst>
              <a:ext uri="{FF2B5EF4-FFF2-40B4-BE49-F238E27FC236}">
                <a16:creationId xmlns:a16="http://schemas.microsoft.com/office/drawing/2014/main" id="{A756B223-25D9-442F-ACDC-A7D05F5BC0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103" y="571394"/>
            <a:ext cx="8769313" cy="3600945"/>
          </a:xfrm>
          <a:prstGeom prst="rect">
            <a:avLst/>
          </a:prstGeom>
          <a:effectLst/>
        </p:spPr>
      </p:pic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1F63DF7C-AFED-49CB-8FAF-B69387E9C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5A5D3-5B02-40B3-915D-F0D35006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854344"/>
            <a:ext cx="9345155" cy="8618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14108-BD1F-4E46-B3D1-E36A4C075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5722372"/>
            <a:ext cx="9336758" cy="4817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chemeClr val="bg2">
                    <a:lumMod val="40000"/>
                    <a:lumOff val="60000"/>
                  </a:schemeClr>
                </a:solidFill>
              </a:rPr>
              <a:t>Install Tmux</a:t>
            </a:r>
          </a:p>
        </p:txBody>
      </p:sp>
      <p:pic>
        <p:nvPicPr>
          <p:cNvPr id="4" name="Picture 4" descr="A picture containing grass, outdoor, fence, container&#10;&#10;Description generated with very high confidence">
            <a:extLst>
              <a:ext uri="{FF2B5EF4-FFF2-40B4-BE49-F238E27FC236}">
                <a16:creationId xmlns:a16="http://schemas.microsoft.com/office/drawing/2014/main" id="{5769FD57-13E4-4A97-8B12-CC5BEC494A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70913" y="3310272"/>
            <a:ext cx="2434198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1857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7D7C-ECC7-4117-8B23-DD9404E1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Configuration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650E8-153F-4E79-A0EC-D610E08A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Configuration(or config)  files are used to set the initial settings and parameters for programs/system</a:t>
            </a:r>
          </a:p>
          <a:p>
            <a:r>
              <a:rPr lang="en-US" dirty="0">
                <a:ea typeface="+mj-lt"/>
                <a:cs typeface="+mj-lt"/>
              </a:rPr>
              <a:t>Usually .</a:t>
            </a:r>
            <a:r>
              <a:rPr lang="en-US" dirty="0" err="1">
                <a:ea typeface="+mj-lt"/>
                <a:cs typeface="+mj-lt"/>
              </a:rPr>
              <a:t>cnf</a:t>
            </a:r>
            <a:r>
              <a:rPr lang="en-US" dirty="0">
                <a:ea typeface="+mj-lt"/>
                <a:cs typeface="+mj-lt"/>
              </a:rPr>
              <a:t> .conf or .</a:t>
            </a:r>
            <a:r>
              <a:rPr lang="en-US" dirty="0" err="1">
                <a:ea typeface="+mj-lt"/>
                <a:cs typeface="+mj-lt"/>
              </a:rPr>
              <a:t>ini</a:t>
            </a:r>
          </a:p>
          <a:p>
            <a:pPr lvl="1"/>
            <a:r>
              <a:rPr lang="en-US">
                <a:ea typeface="+mj-lt"/>
                <a:cs typeface="+mj-lt"/>
              </a:rPr>
              <a:t>Could also be .</a:t>
            </a:r>
            <a:r>
              <a:rPr lang="en-US" err="1">
                <a:ea typeface="+mj-lt"/>
                <a:cs typeface="+mj-lt"/>
              </a:rPr>
              <a:t>cfg</a:t>
            </a:r>
            <a:r>
              <a:rPr lang="en-US">
                <a:ea typeface="+mj-lt"/>
                <a:cs typeface="+mj-lt"/>
              </a:rPr>
              <a:t> or .</a:t>
            </a:r>
            <a:r>
              <a:rPr lang="en-US" err="1">
                <a:ea typeface="+mj-lt"/>
                <a:cs typeface="+mj-lt"/>
              </a:rPr>
              <a:t>cf</a:t>
            </a:r>
          </a:p>
          <a:p>
            <a:endParaRPr lang="en-US" dirty="0"/>
          </a:p>
        </p:txBody>
      </p:sp>
      <p:pic>
        <p:nvPicPr>
          <p:cNvPr id="4" name="Picture 4" descr="People laughing caption says &amp;#34;And then we told them the upgrade will pick up the config from the old version and the transition should be seamless.  Our MSP after discussing a phone system upgrade with my company.&amp;#34;">
            <a:extLst>
              <a:ext uri="{FF2B5EF4-FFF2-40B4-BE49-F238E27FC236}">
                <a16:creationId xmlns:a16="http://schemas.microsoft.com/office/drawing/2014/main" id="{4B5B4608-C21A-4916-A1E1-826758EA8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783" y="2052213"/>
            <a:ext cx="4081892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0053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089E-B36E-4913-90EF-1CE7B318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Config editing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50806-18E5-429A-A3F1-71BFE652A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ea typeface="+mj-lt"/>
                <a:cs typeface="+mj-lt"/>
              </a:rPr>
              <a:t>Typically config files are plain text and editable in any text editor for easy checking remotely</a:t>
            </a:r>
            <a:endParaRPr lang="en-US" sz="1500" err="1"/>
          </a:p>
          <a:p>
            <a:pPr>
              <a:lnSpc>
                <a:spcPct val="90000"/>
              </a:lnSpc>
            </a:pPr>
            <a:r>
              <a:rPr lang="en-US" sz="1500">
                <a:ea typeface="+mj-lt"/>
                <a:cs typeface="+mj-lt"/>
              </a:rPr>
              <a:t>Almost all allow comments</a:t>
            </a:r>
          </a:p>
          <a:p>
            <a:pPr lvl="1">
              <a:lnSpc>
                <a:spcPct val="90000"/>
              </a:lnSpc>
            </a:pPr>
            <a:r>
              <a:rPr lang="en-US" sz="1500">
                <a:ea typeface="+mj-lt"/>
                <a:cs typeface="+mj-lt"/>
              </a:rPr>
              <a:t>Comments are used to enable/disable settings</a:t>
            </a:r>
          </a:p>
          <a:p>
            <a:pPr lvl="1">
              <a:lnSpc>
                <a:spcPct val="90000"/>
              </a:lnSpc>
            </a:pPr>
            <a:r>
              <a:rPr lang="en-US" sz="1500">
                <a:ea typeface="+mj-lt"/>
                <a:cs typeface="+mj-lt"/>
              </a:rPr>
              <a:t>Comments are also used for config documentation</a:t>
            </a:r>
          </a:p>
          <a:p>
            <a:pPr>
              <a:lnSpc>
                <a:spcPct val="90000"/>
              </a:lnSpc>
            </a:pPr>
            <a:r>
              <a:rPr lang="en-US" sz="1500">
                <a:ea typeface="+mj-lt"/>
                <a:cs typeface="+mj-lt"/>
              </a:rPr>
              <a:t>Can be modified</a:t>
            </a:r>
          </a:p>
          <a:p>
            <a:pPr lvl="1">
              <a:lnSpc>
                <a:spcPct val="90000"/>
              </a:lnSpc>
            </a:pPr>
            <a:r>
              <a:rPr lang="en-US" sz="1500">
                <a:ea typeface="+mj-lt"/>
                <a:cs typeface="+mj-lt"/>
              </a:rPr>
              <a:t>Should create backup if you modify</a:t>
            </a:r>
          </a:p>
          <a:p>
            <a:pPr lvl="1">
              <a:lnSpc>
                <a:spcPct val="90000"/>
              </a:lnSpc>
            </a:pPr>
            <a:r>
              <a:rPr lang="en-US" sz="1500">
                <a:ea typeface="+mj-lt"/>
                <a:cs typeface="+mj-lt"/>
              </a:rPr>
              <a:t>Some are human readable, some aren't</a:t>
            </a:r>
          </a:p>
          <a:p>
            <a:pPr lvl="1">
              <a:lnSpc>
                <a:spcPct val="90000"/>
              </a:lnSpc>
            </a:pPr>
            <a:r>
              <a:rPr lang="en-US" sz="1500">
                <a:ea typeface="+mj-lt"/>
                <a:cs typeface="+mj-lt"/>
              </a:rPr>
              <a:t>some have GUIs to help modify (not commonly used)</a:t>
            </a:r>
            <a:endParaRPr lang="en-US" sz="1500"/>
          </a:p>
        </p:txBody>
      </p:sp>
      <p:pic>
        <p:nvPicPr>
          <p:cNvPr id="4" name="Picture 4" descr="Meme of Lian Neesan saying &amp;#34;IF you change a config file, if you change the script I will find you&amp;#34;">
            <a:extLst>
              <a:ext uri="{FF2B5EF4-FFF2-40B4-BE49-F238E27FC236}">
                <a16:creationId xmlns:a16="http://schemas.microsoft.com/office/drawing/2014/main" id="{E170CB95-DED4-46FD-A787-043AC3B3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37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7063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Ion</vt:lpstr>
      <vt:lpstr>Linux Administration</vt:lpstr>
      <vt:lpstr>What is a dependency</vt:lpstr>
      <vt:lpstr>Dependencies</vt:lpstr>
      <vt:lpstr>Dependencies</vt:lpstr>
      <vt:lpstr>Package Management</vt:lpstr>
      <vt:lpstr>Example: Gems</vt:lpstr>
      <vt:lpstr>Activity</vt:lpstr>
      <vt:lpstr>Configuration files</vt:lpstr>
      <vt:lpstr>Config editing</vt:lpstr>
      <vt:lpstr>Configs</vt:lpstr>
      <vt:lpstr>Init.d and system.d</vt:lpstr>
      <vt:lpstr>Activity</vt:lpstr>
      <vt:lpstr>Drivers</vt:lpstr>
      <vt:lpstr>Proprietary drivers</vt:lpstr>
      <vt:lpstr>Troubleshooting</vt:lpstr>
      <vt:lpstr>Runlevels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Administration</dc:title>
  <dc:creator/>
  <cp:lastModifiedBy/>
  <cp:revision>107</cp:revision>
  <dcterms:created xsi:type="dcterms:W3CDTF">2022-09-13T15:50:10Z</dcterms:created>
  <dcterms:modified xsi:type="dcterms:W3CDTF">2022-09-15T18:40:34Z</dcterms:modified>
</cp:coreProperties>
</file>