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72" r:id="rId4"/>
    <p:sldId id="277" r:id="rId5"/>
    <p:sldId id="269" r:id="rId6"/>
    <p:sldId id="262" r:id="rId7"/>
    <p:sldId id="263" r:id="rId8"/>
    <p:sldId id="264" r:id="rId9"/>
    <p:sldId id="276" r:id="rId10"/>
    <p:sldId id="267" r:id="rId11"/>
    <p:sldId id="273" r:id="rId12"/>
    <p:sldId id="257" r:id="rId13"/>
    <p:sldId id="268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3592D-3376-4B00-B8BA-C6651FD43D50}" v="12" dt="2019-09-04T14:01:12.807"/>
    <p1510:client id="{32FD70A2-7863-4498-9E63-DF9A30105187}" v="25" dt="2020-07-23T21:25:23.684"/>
    <p1510:client id="{512302AD-BDA1-45CE-8B2A-39384754288C}" v="41" dt="2022-10-24T20:05:19.119"/>
    <p1510:client id="{62D0AE82-DD45-4DEA-98EA-705A63B050BD}" v="23" dt="2022-10-25T16:14:59.945"/>
    <p1510:client id="{650C46FD-94B7-423F-B345-AF7C8708AC4E}" v="16" dt="2019-10-30T23:45:13.569"/>
    <p1510:client id="{79D8CC40-662C-4612-A32C-C1AE49C00A48}" v="160" dt="2022-10-03T14:38:24.725"/>
    <p1510:client id="{A930C7E1-1E34-4056-BEDE-67DE944C0C84}" v="12" dt="2020-07-23T21:26:25.699"/>
    <p1510:client id="{B6C0FB8A-406A-42F5-95C4-B0075AC44DDE}" v="21" dt="2019-10-30T00:48:45.231"/>
    <p1510:client id="{B857803B-43B2-4341-AC6A-79A589909541}" v="3" dt="2022-09-12T19:37:20.655"/>
    <p1510:client id="{F4844C1A-8AC0-4A35-9814-DE18125B9F7D}" v="4284" dt="2019-10-30T01:02:28.322"/>
    <p1510:client id="{FA60EC4B-2D47-427D-94D1-E4DE59F1AA0C}" v="69" dt="2019-10-10T16:04:01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61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cess.st/checklist/server-security-checklis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cybersecurit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hyperlink" Target="https://ncp.nist.gov/repositor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220902065934/https:/www.ncsc.gov.uk/blog-post/terminology-its-not-black-and-whi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mint.com/scan-linux-for-malware-and-rootki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98E1-B1CA-4AEF-BBFA-73549766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Security Health Tracking -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9094-F854-4E02-B377-A0CF1F18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What do we track?</a:t>
            </a:r>
          </a:p>
          <a:p>
            <a:pPr lvl="1"/>
            <a:r>
              <a:rPr lang="en-US"/>
              <a:t>Application, event, service and system logs</a:t>
            </a:r>
          </a:p>
          <a:p>
            <a:r>
              <a:rPr lang="en-US"/>
              <a:t>How long do we keep logs?</a:t>
            </a:r>
          </a:p>
          <a:p>
            <a:r>
              <a:rPr lang="en-US"/>
              <a:t>When to review logs</a:t>
            </a:r>
          </a:p>
          <a:p>
            <a:r>
              <a:rPr lang="en-US"/>
              <a:t>Log Analysis scripts vs 3rd party tools</a:t>
            </a:r>
          </a:p>
          <a:p>
            <a:r>
              <a:rPr lang="en-US"/>
              <a:t>Log audits and backups</a:t>
            </a:r>
          </a:p>
          <a:p>
            <a:pPr lvl="1"/>
            <a:r>
              <a:rPr lang="en-US"/>
              <a:t>Save on write only media (such CD) or mount to different network (So they'd have to hack 2 networks)</a:t>
            </a:r>
          </a:p>
          <a:p>
            <a:pPr lvl="1"/>
            <a:r>
              <a:rPr lang="en-US"/>
              <a:t>Hash log files to check for changes</a:t>
            </a:r>
          </a:p>
        </p:txBody>
      </p:sp>
      <p:pic>
        <p:nvPicPr>
          <p:cNvPr id="4" name="Picture 4" descr="XKCD Comic of a stick figure on the phone saying they&amp;#39;ve got hostages and were interrupted by someone coming in muttering about &amp;#34;Uptime&amp;#34; because of the cables they cut. ">
            <a:extLst>
              <a:ext uri="{FF2B5EF4-FFF2-40B4-BE49-F238E27FC236}">
                <a16:creationId xmlns:a16="http://schemas.microsoft.com/office/drawing/2014/main" id="{1BCE001E-34A7-4B53-8E4F-65C63EF84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3094053"/>
            <a:ext cx="5451627" cy="21125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175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EE3E-D982-4727-81CC-502A9152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specific logs - Find yours!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27F6-4DA5-400D-AA06-BC86F256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/var/log/messages - generic system activity logs</a:t>
            </a:r>
          </a:p>
          <a:p>
            <a:r>
              <a:rPr lang="en-US" dirty="0"/>
              <a:t>/var/log/auth.log - authentication related logs</a:t>
            </a:r>
          </a:p>
          <a:p>
            <a:pPr lvl="1"/>
            <a:r>
              <a:rPr lang="en-US" dirty="0"/>
              <a:t>CentOS uses /var/log/secure</a:t>
            </a:r>
          </a:p>
          <a:p>
            <a:r>
              <a:rPr lang="en-US" dirty="0"/>
              <a:t>/var/log/boot.log - system initialization and boot related info</a:t>
            </a:r>
          </a:p>
          <a:p>
            <a:r>
              <a:rPr lang="en-US" dirty="0"/>
              <a:t>/var/log/</a:t>
            </a:r>
            <a:r>
              <a:rPr lang="en-US" dirty="0" err="1"/>
              <a:t>dmesg</a:t>
            </a:r>
            <a:r>
              <a:rPr lang="en-US" dirty="0"/>
              <a:t> - Hardware and driver logs</a:t>
            </a:r>
          </a:p>
          <a:p>
            <a:r>
              <a:rPr lang="en-US" dirty="0"/>
              <a:t>/var/log/kern/log - kernel related logs</a:t>
            </a:r>
          </a:p>
          <a:p>
            <a:r>
              <a:rPr lang="en-US" dirty="0"/>
              <a:t>/var/log/</a:t>
            </a:r>
            <a:r>
              <a:rPr lang="en-US" dirty="0" err="1"/>
              <a:t>faillog</a:t>
            </a:r>
            <a:r>
              <a:rPr lang="en-US" dirty="0"/>
              <a:t> - failed logins</a:t>
            </a:r>
          </a:p>
          <a:p>
            <a:r>
              <a:rPr lang="en-US" dirty="0"/>
              <a:t>/var/log/</a:t>
            </a:r>
            <a:r>
              <a:rPr lang="en-US" dirty="0" err="1"/>
              <a:t>cron</a:t>
            </a:r>
            <a:r>
              <a:rPr lang="en-US" dirty="0"/>
              <a:t> - </a:t>
            </a:r>
            <a:r>
              <a:rPr lang="en-US" dirty="0" err="1"/>
              <a:t>cron</a:t>
            </a:r>
            <a:r>
              <a:rPr lang="en-US" dirty="0"/>
              <a:t> job logging</a:t>
            </a:r>
          </a:p>
          <a:p>
            <a:r>
              <a:rPr lang="en-US" dirty="0"/>
              <a:t>/var/log/yum.log - log of installs</a:t>
            </a:r>
          </a:p>
          <a:p>
            <a:r>
              <a:rPr lang="en-US" dirty="0"/>
              <a:t>There are also logs for mail services, Apache, MySQL and more.</a:t>
            </a:r>
          </a:p>
        </p:txBody>
      </p:sp>
    </p:spTree>
    <p:extLst>
      <p:ext uri="{BB962C8B-B14F-4D97-AF65-F5344CB8AC3E}">
        <p14:creationId xmlns:p14="http://schemas.microsoft.com/office/powerpoint/2010/main" val="369249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E347-B375-41C8-9C47-2949B8ED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578F6-1582-45CB-AEC4-1CFC3F31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Know what's happening in real time</a:t>
            </a:r>
          </a:p>
          <a:p>
            <a:pPr>
              <a:lnSpc>
                <a:spcPct val="90000"/>
              </a:lnSpc>
            </a:pPr>
            <a:r>
              <a:rPr lang="en-US" sz="1500"/>
              <a:t>Get alerts for things you specify</a:t>
            </a:r>
          </a:p>
          <a:p>
            <a:pPr>
              <a:lnSpc>
                <a:spcPct val="90000"/>
              </a:lnSpc>
            </a:pPr>
            <a:r>
              <a:rPr lang="en-US" sz="1500"/>
              <a:t>Get real time data visualized</a:t>
            </a:r>
          </a:p>
          <a:p>
            <a:pPr>
              <a:lnSpc>
                <a:spcPct val="90000"/>
              </a:lnSpc>
            </a:pPr>
            <a:r>
              <a:rPr lang="en-US" sz="1500"/>
              <a:t>Collect multiple forms of data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Pcap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Text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Logs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Files, directories and more</a:t>
            </a:r>
          </a:p>
          <a:p>
            <a:pPr>
              <a:lnSpc>
                <a:spcPct val="90000"/>
              </a:lnSpc>
            </a:pPr>
            <a:r>
              <a:rPr lang="en-US" sz="1500"/>
              <a:t>Business analytics</a:t>
            </a:r>
          </a:p>
          <a:p>
            <a:pPr>
              <a:lnSpc>
                <a:spcPct val="90000"/>
              </a:lnSpc>
            </a:pPr>
            <a:r>
              <a:rPr lang="en-US" sz="1500"/>
              <a:t>Troubleshooting</a:t>
            </a:r>
          </a:p>
          <a:p>
            <a:pPr>
              <a:lnSpc>
                <a:spcPct val="90000"/>
              </a:lnSpc>
            </a:pPr>
            <a:r>
              <a:rPr lang="en-US" sz="1500"/>
              <a:t>Overall view of your server</a:t>
            </a:r>
          </a:p>
        </p:txBody>
      </p:sp>
      <p:pic>
        <p:nvPicPr>
          <p:cNvPr id="4" name="Picture 4" descr="IT Crowd Meme of Moss in front of the fire says &amp;#34;Happy sysadmin day, putting out users&amp;#39; fires since 1046&amp;#34;">
            <a:extLst>
              <a:ext uri="{FF2B5EF4-FFF2-40B4-BE49-F238E27FC236}">
                <a16:creationId xmlns:a16="http://schemas.microsoft.com/office/drawing/2014/main" id="{15C8CD56-582E-4591-8385-3EDF65D98E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4" r="13588" b="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11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3325-7279-43DB-9A9B-F4C859DF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Activity -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860B-96D8-4097-8DD2-60BE5F47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Following the instructions in the lab on Splunk, register for a Splunk account, install it on your server and join </a:t>
            </a:r>
            <a:r>
              <a:rPr lang="en-US" dirty="0"/>
              <a:t>the first topic.  The link is in Blackboard for this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NOTE: You MUST use your NECC address, it only allows </a:t>
            </a:r>
            <a:r>
              <a:rPr lang="en-US" dirty="0" err="1"/>
              <a:t>acces</a:t>
            </a:r>
            <a:r>
              <a:rPr lang="en-US" dirty="0"/>
              <a:t> to .</a:t>
            </a:r>
            <a:r>
              <a:rPr lang="en-US" dirty="0" err="1"/>
              <a:t>edu</a:t>
            </a:r>
            <a:r>
              <a:rPr lang="en-US" dirty="0"/>
              <a:t> addresses.</a:t>
            </a:r>
          </a:p>
        </p:txBody>
      </p:sp>
      <p:pic>
        <p:nvPicPr>
          <p:cNvPr id="4" name="Picture 4" descr="Meme of Data from Star Trek:TNG that says &amp;#34;I love it when you call me big Data&amp;#34;">
            <a:extLst>
              <a:ext uri="{FF2B5EF4-FFF2-40B4-BE49-F238E27FC236}">
                <a16:creationId xmlns:a16="http://schemas.microsoft.com/office/drawing/2014/main" id="{D6B1CC82-05D6-4E39-8770-223B9C06A3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68" r="2" b="2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096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EFBA-5906-494A-9D17-DC6C00EE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Review and checklists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A081-73B3-478E-AFD1-7344F4BF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j-lt"/>
                <a:cs typeface="+mj-lt"/>
              </a:rPr>
              <a:t>How often to do checklist?</a:t>
            </a:r>
          </a:p>
          <a:p>
            <a:r>
              <a:rPr lang="en-US" sz="2000" dirty="0">
                <a:ea typeface="+mj-lt"/>
                <a:cs typeface="+mj-lt"/>
              </a:rPr>
              <a:t>Can any be automated? (</a:t>
            </a:r>
            <a:r>
              <a:rPr lang="en-US" sz="2000" dirty="0" err="1">
                <a:ea typeface="+mj-lt"/>
                <a:cs typeface="+mj-lt"/>
              </a:rPr>
              <a:t>cron</a:t>
            </a:r>
            <a:r>
              <a:rPr lang="en-US" sz="2000" dirty="0">
                <a:ea typeface="+mj-lt"/>
                <a:cs typeface="+mj-lt"/>
              </a:rPr>
              <a:t> jobs)</a:t>
            </a:r>
          </a:p>
          <a:p>
            <a:r>
              <a:rPr lang="en-US" dirty="0">
                <a:ea typeface="+mj-lt"/>
                <a:cs typeface="+mj-lt"/>
              </a:rPr>
              <a:t>Example Checklist: </a:t>
            </a:r>
            <a:r>
              <a:rPr lang="en-US" dirty="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000" dirty="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://www.process.st/checklist/server-security-checklist/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sz="2000" dirty="0"/>
          </a:p>
        </p:txBody>
      </p:sp>
      <p:pic>
        <p:nvPicPr>
          <p:cNvPr id="4" name="Picture 4" descr="Confused Unicorn meme with a check list, last box unchecked.  Task is &amp;#34;Leave last box unchecked&amp;#34;">
            <a:extLst>
              <a:ext uri="{FF2B5EF4-FFF2-40B4-BE49-F238E27FC236}">
                <a16:creationId xmlns:a16="http://schemas.microsoft.com/office/drawing/2014/main" id="{46B2141F-E92A-47EF-822B-D3065013A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0045" y="2052213"/>
            <a:ext cx="2895368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418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910B-2F52-4F2C-B748-88C3CEBB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0CA2-8A93-476C-AB8A-AA5481A8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6378223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Security in general:  </a:t>
            </a:r>
            <a:r>
              <a:rPr lang="en-US" dirty="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000" dirty="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lang="en-US" dirty="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lang="en-US" sz="2000" dirty="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.nist.gov/</a:t>
            </a:r>
            <a:r>
              <a:rPr lang="en-US" dirty="0">
                <a:ea typeface="+mj-lt"/>
                <a:cs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cybersecurity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  <a:p>
            <a:r>
              <a:rPr lang="en-US" dirty="0"/>
              <a:t>Checklist repository: </a:t>
            </a:r>
            <a:r>
              <a:rPr lang="en-US" dirty="0">
                <a:ea typeface="+mj-lt"/>
                <a:cs typeface="+mj-lt"/>
                <a:hlinkClick r:id="rId4"/>
              </a:rPr>
              <a:t>https://ncp.nist.gov/repository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sz="2000" dirty="0">
              <a:ea typeface="+mj-lt"/>
              <a:cs typeface="+mj-lt"/>
            </a:endParaRPr>
          </a:p>
        </p:txBody>
      </p:sp>
      <p:pic>
        <p:nvPicPr>
          <p:cNvPr id="4" name="Picture 4" descr="Austin Powers Meme &amp;#34;Can&amp;#39;t we &amp;#34;Automate&amp;#34; this&amp;#34;">
            <a:extLst>
              <a:ext uri="{FF2B5EF4-FFF2-40B4-BE49-F238E27FC236}">
                <a16:creationId xmlns:a16="http://schemas.microsoft.com/office/drawing/2014/main" id="{93443E1C-CB88-4265-81D9-63160F1416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08" r="3556" b="-4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175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15B7-9169-4CF9-BDF8-95724FEF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Health Tracking -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5C70-2D93-4E1C-BA61-DD460378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Allow list vs Deny list (used to be called white/black lists </a:t>
            </a:r>
            <a:r>
              <a:rPr lang="en-US" dirty="0">
                <a:ea typeface="+mj-lt"/>
                <a:cs typeface="+mj-lt"/>
                <a:hlinkClick r:id="rId2"/>
              </a:rPr>
              <a:t>https://web.archive.org/web/20220902065934/https://www.ncsc.gov.uk/blog-post/terminology-its-not-black-and-white</a:t>
            </a:r>
            <a:r>
              <a:rPr lang="en-US" dirty="0"/>
              <a:t>) </a:t>
            </a:r>
          </a:p>
          <a:p>
            <a:r>
              <a:rPr lang="en-US" dirty="0"/>
              <a:t>False Positives and False Negatives</a:t>
            </a:r>
          </a:p>
          <a:p>
            <a:r>
              <a:rPr lang="en-US" dirty="0"/>
              <a:t>What to keep track of</a:t>
            </a:r>
          </a:p>
          <a:p>
            <a:pPr lvl="1"/>
            <a:r>
              <a:rPr lang="en-US" dirty="0"/>
              <a:t>Subsystems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CPU</a:t>
            </a:r>
          </a:p>
          <a:p>
            <a:pPr lvl="1">
              <a:buClr>
                <a:srgbClr val="8AD0D6"/>
              </a:buClr>
            </a:pPr>
            <a:r>
              <a:rPr lang="en-US"/>
              <a:t>Disk usage</a:t>
            </a:r>
            <a:endParaRPr lang="en-US" dirty="0"/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Users</a:t>
            </a:r>
          </a:p>
          <a:p>
            <a:pPr lvl="1"/>
            <a:r>
              <a:rPr lang="en-US" dirty="0"/>
              <a:t>Processes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149B-89D0-4D58-AA53-C41C76D3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C439-BA16-47AA-AC4F-DA064568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Commands to try for server monitoring</a:t>
            </a:r>
          </a:p>
          <a:p>
            <a:pPr lvl="1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Subsystems </a:t>
            </a:r>
          </a:p>
          <a:p>
            <a:pPr lvl="2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iostat – might need sysstat package</a:t>
            </a:r>
            <a:endParaRPr lang="en-US" sz="1300"/>
          </a:p>
          <a:p>
            <a:pPr lvl="2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Nmon – likely needs to be installed</a:t>
            </a:r>
          </a:p>
          <a:p>
            <a:pPr lvl="1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Memory </a:t>
            </a:r>
          </a:p>
          <a:p>
            <a:pPr lvl="2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cat /proc/meminfo</a:t>
            </a:r>
          </a:p>
          <a:p>
            <a:pPr lvl="1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CPU </a:t>
            </a:r>
          </a:p>
          <a:p>
            <a:pPr lvl="2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Mpstat</a:t>
            </a:r>
          </a:p>
          <a:p>
            <a:pPr lvl="1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Processes</a:t>
            </a:r>
          </a:p>
          <a:p>
            <a:pPr lvl="2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Ps</a:t>
            </a:r>
          </a:p>
          <a:p>
            <a:pPr lvl="2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Pstree </a:t>
            </a:r>
          </a:p>
          <a:p>
            <a:pPr lvl="1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Network Status</a:t>
            </a:r>
          </a:p>
          <a:p>
            <a:pPr lvl="2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Tcpdump – run as sudo</a:t>
            </a:r>
          </a:p>
          <a:p>
            <a:pPr lvl="2">
              <a:lnSpc>
                <a:spcPct val="90000"/>
              </a:lnSpc>
            </a:pPr>
            <a:r>
              <a:rPr lang="en-US" sz="1300">
                <a:ea typeface="+mj-lt"/>
                <a:cs typeface="+mj-lt"/>
              </a:rPr>
              <a:t>uptime</a:t>
            </a:r>
            <a:br>
              <a:rPr lang="en-US" sz="1300">
                <a:ea typeface="+mj-lt"/>
                <a:cs typeface="+mj-lt"/>
              </a:rPr>
            </a:br>
            <a:endParaRPr lang="en-US" sz="1300">
              <a:ea typeface="+mj-lt"/>
              <a:cs typeface="+mj-lt"/>
            </a:endParaRPr>
          </a:p>
        </p:txBody>
      </p:sp>
      <p:pic>
        <p:nvPicPr>
          <p:cNvPr id="4" name="Picture 4" descr="Meme of Luke Skywalker with 4 levels/ages. 1. Help desk level 1 we&amp;#39;ve got to help! Level 2, they&amp;#39;re my friends I&amp;#39;ve got to help them.  Level 3 I can save him i have to try. Level 4 and old Luke, Who are you? Go away">
            <a:extLst>
              <a:ext uri="{FF2B5EF4-FFF2-40B4-BE49-F238E27FC236}">
                <a16:creationId xmlns:a16="http://schemas.microsoft.com/office/drawing/2014/main" id="{1742C788-6C5E-489E-838E-CE3C2C13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802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DFE9-60B4-4CFD-92FB-DA1C504B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your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BD37-23E1-4648-ABE9-E68F260E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Lock down your hardware (USB booting) and BIOS password lock</a:t>
            </a:r>
          </a:p>
          <a:p>
            <a:r>
              <a:rPr lang="en-US" dirty="0"/>
              <a:t>Check your file system for anomalies (Missing partitions/</a:t>
            </a:r>
            <a:r>
              <a:rPr lang="en-US" dirty="0" err="1"/>
              <a:t>cmds</a:t>
            </a:r>
            <a:r>
              <a:rPr lang="en-US" dirty="0"/>
              <a:t>)</a:t>
            </a:r>
          </a:p>
          <a:p>
            <a:r>
              <a:rPr lang="en-US" dirty="0"/>
              <a:t>Check your repos/PPA, do you still need them all?</a:t>
            </a:r>
          </a:p>
          <a:p>
            <a:r>
              <a:rPr lang="en-US" dirty="0"/>
              <a:t>Check your installed programs/services, are they up to date? Patches? Stil required?</a:t>
            </a:r>
          </a:p>
          <a:p>
            <a:r>
              <a:rPr lang="en-US" dirty="0"/>
              <a:t>Check ports and protocols (SSH access)</a:t>
            </a:r>
          </a:p>
          <a:p>
            <a:r>
              <a:rPr lang="en-US" dirty="0"/>
              <a:t>Root login check (Do you need it enabled?)</a:t>
            </a:r>
          </a:p>
          <a:p>
            <a:r>
              <a:rPr lang="en-US" dirty="0"/>
              <a:t>Is your system up to date and patched?</a:t>
            </a:r>
          </a:p>
          <a:p>
            <a:r>
              <a:rPr lang="en-US" dirty="0"/>
              <a:t>If your system as </a:t>
            </a:r>
            <a:r>
              <a:rPr lang="en-US" dirty="0" err="1"/>
              <a:t>SELinux</a:t>
            </a:r>
            <a:r>
              <a:rPr lang="en-US" dirty="0"/>
              <a:t>, enable it if possible</a:t>
            </a:r>
          </a:p>
          <a:p>
            <a:r>
              <a:rPr lang="en-US" dirty="0"/>
              <a:t>User password rules </a:t>
            </a:r>
          </a:p>
          <a:p>
            <a:r>
              <a:rPr lang="en-US" dirty="0"/>
              <a:t>Log monitoring and auditing</a:t>
            </a:r>
          </a:p>
          <a:p>
            <a:r>
              <a:rPr lang="en-US" dirty="0"/>
              <a:t>Backups </a:t>
            </a:r>
          </a:p>
          <a:p>
            <a:r>
              <a:rPr lang="en-US" dirty="0">
                <a:ea typeface="+mj-lt"/>
                <a:cs typeface="+mj-lt"/>
              </a:rPr>
              <a:t>Chkrootkit (</a:t>
            </a:r>
            <a:r>
              <a:rPr lang="en-US" dirty="0">
                <a:ea typeface="+mj-lt"/>
                <a:cs typeface="+mj-lt"/>
                <a:hlinkClick r:id="rId2"/>
              </a:rPr>
              <a:t>https://www.tecmint.com/scan-linux-for-malware-and-rootkits/</a:t>
            </a:r>
            <a:r>
              <a:rPr lang="en-US" dirty="0">
                <a:ea typeface="+mj-lt"/>
                <a:cs typeface="+mj-lt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7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C45C-F12A-41F0-8D94-AEDC1904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Least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A423-A58A-471C-AB90-FB37AA7EB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Policy of least privilege</a:t>
            </a:r>
          </a:p>
          <a:p>
            <a:pPr lvl="1"/>
            <a:r>
              <a:rPr lang="en-US"/>
              <a:t>What can we do to limit user access?</a:t>
            </a:r>
          </a:p>
          <a:p>
            <a:pPr lvl="1"/>
            <a:r>
              <a:rPr lang="en-US"/>
              <a:t>What should/shouldn't we do as server admins to limit access?</a:t>
            </a:r>
          </a:p>
          <a:p>
            <a:r>
              <a:rPr lang="en-US"/>
              <a:t>Security policies in general</a:t>
            </a:r>
          </a:p>
          <a:p>
            <a:pPr lvl="1"/>
            <a:r>
              <a:rPr lang="en-US"/>
              <a:t>Patching,  user education, audits, password policies</a:t>
            </a:r>
          </a:p>
          <a:p>
            <a:r>
              <a:rPr lang="en-US"/>
              <a:t>Security implementation</a:t>
            </a:r>
          </a:p>
          <a:p>
            <a:pPr lvl="1"/>
            <a:r>
              <a:rPr lang="en-US"/>
              <a:t>How are we enforcing our policy?</a:t>
            </a:r>
          </a:p>
        </p:txBody>
      </p:sp>
    </p:spTree>
    <p:extLst>
      <p:ext uri="{BB962C8B-B14F-4D97-AF65-F5344CB8AC3E}">
        <p14:creationId xmlns:p14="http://schemas.microsoft.com/office/powerpoint/2010/main" val="269614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C4BD8-F2EA-4BCD-9E66-4632F227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1185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0" i="0" kern="1200" dirty="0">
                <a:latin typeface="+mj-lt"/>
                <a:ea typeface="+mj-ea"/>
                <a:cs typeface="+mj-cs"/>
              </a:rPr>
              <a:t>IDS vs IPS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4" name="Picture 4" descr="Ven diagram showing the difference between IDS and IPS showing both read network packets and compare to contents of database">
            <a:extLst>
              <a:ext uri="{FF2B5EF4-FFF2-40B4-BE49-F238E27FC236}">
                <a16:creationId xmlns:a16="http://schemas.microsoft.com/office/drawing/2014/main" id="{62169229-C59F-4CB8-83BF-1B6E70142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7" y="681889"/>
            <a:ext cx="4426563" cy="35191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6" descr="IDS : Detection mode only, traffic replication req, decoupling detection and reaction functionalities, IDS is a good assistant for network admin, usually used for testing rules&#10;&#10;IPS: active traffic control, original traffic req, detection and reaction support, no admin assistance needed, requires strict configs, 2 network cards bridging req">
            <a:extLst>
              <a:ext uri="{FF2B5EF4-FFF2-40B4-BE49-F238E27FC236}">
                <a16:creationId xmlns:a16="http://schemas.microsoft.com/office/drawing/2014/main" id="{A04F44F4-07CE-49B2-AC71-1EEBE8EBBB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3754" y="778439"/>
            <a:ext cx="4426563" cy="33199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26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D5B5-012D-4E04-9B64-3D8DFAA9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Vulnerability Scanners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8B7A-B4E6-4F19-B2DB-BC9311224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Find your attack surface</a:t>
            </a:r>
          </a:p>
          <a:p>
            <a:r>
              <a:rPr lang="en-US" sz="2000"/>
              <a:t>Automate security audits</a:t>
            </a:r>
          </a:p>
          <a:p>
            <a:r>
              <a:rPr lang="en-US" sz="2000"/>
              <a:t>Help create a prioritized list of vulnerabilities</a:t>
            </a:r>
          </a:p>
          <a:p>
            <a:r>
              <a:rPr lang="en-US" sz="2000"/>
              <a:t>Easier to keep up to date and run quickly</a:t>
            </a:r>
          </a:p>
        </p:txBody>
      </p:sp>
      <p:pic>
        <p:nvPicPr>
          <p:cNvPr id="4" name="Picture 4" descr="Satisfied kid meme &amp;#34;Did a vulnerability scan didn&amp;#39;t take anything down&amp;#34;">
            <a:extLst>
              <a:ext uri="{FF2B5EF4-FFF2-40B4-BE49-F238E27FC236}">
                <a16:creationId xmlns:a16="http://schemas.microsoft.com/office/drawing/2014/main" id="{52024E55-F982-46E4-B15C-58BF2271F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" r="4435" b="2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23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5F87-896B-43E5-98D7-03070DFB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Endpoint protections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1F05-3E6D-484F-80EF-1C23F874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Endpoint Protection, or Endpoint Security</a:t>
            </a:r>
          </a:p>
          <a:p>
            <a:r>
              <a:rPr lang="en-US"/>
              <a:t>Goal is to protect enterprise data even in the case of BYOD</a:t>
            </a:r>
          </a:p>
          <a:p>
            <a:r>
              <a:rPr lang="en-US"/>
              <a:t>Endpoint refers to the endpoint of the network, such as things outside the firewall</a:t>
            </a:r>
          </a:p>
          <a:p>
            <a:r>
              <a:rPr lang="en-US"/>
              <a:t>Client-Server model</a:t>
            </a:r>
          </a:p>
          <a:p>
            <a:pPr lvl="1"/>
            <a:r>
              <a:rPr lang="en-US"/>
              <a:t>Can be centrally managed server like we have here, or a SaaS (Software-as-a-Service) type solution</a:t>
            </a:r>
          </a:p>
        </p:txBody>
      </p:sp>
    </p:spTree>
    <p:extLst>
      <p:ext uri="{BB962C8B-B14F-4D97-AF65-F5344CB8AC3E}">
        <p14:creationId xmlns:p14="http://schemas.microsoft.com/office/powerpoint/2010/main" val="218244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149F-8C20-4B6D-94C4-F63C5A0C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Types of scans and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E663-BA0D-4064-B804-08A335316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j-lt"/>
                <a:cs typeface="+mj-lt"/>
              </a:rPr>
              <a:t>Realtime vs preset time scans</a:t>
            </a:r>
            <a:endParaRPr lang="en-US" sz="2000"/>
          </a:p>
          <a:p>
            <a:r>
              <a:rPr lang="en-US" sz="2000">
                <a:ea typeface="+mj-lt"/>
                <a:cs typeface="+mj-lt"/>
              </a:rPr>
              <a:t>Signature vs behavioral/heuristic</a:t>
            </a:r>
          </a:p>
          <a:p>
            <a:r>
              <a:rPr lang="en-US" sz="2000">
                <a:ea typeface="+mj-lt"/>
                <a:cs typeface="+mj-lt"/>
              </a:rPr>
              <a:t>Scan inbound/outbound traffic or both</a:t>
            </a:r>
          </a:p>
          <a:p>
            <a:r>
              <a:rPr lang="en-US" sz="2000">
                <a:ea typeface="+mj-lt"/>
                <a:cs typeface="+mj-lt"/>
              </a:rPr>
              <a:t>Support and uptime requirements</a:t>
            </a:r>
            <a:br>
              <a:rPr lang="en-US" sz="2000">
                <a:ea typeface="+mj-lt"/>
                <a:cs typeface="+mj-lt"/>
              </a:rPr>
            </a:br>
            <a:endParaRPr lang="en-US" sz="2000">
              <a:ea typeface="+mj-lt"/>
              <a:cs typeface="+mj-lt"/>
            </a:endParaRPr>
          </a:p>
          <a:p>
            <a:endParaRPr lang="en-US" sz="2000"/>
          </a:p>
        </p:txBody>
      </p:sp>
      <p:pic>
        <p:nvPicPr>
          <p:cNvPr id="4" name="Picture 4" descr="Happy Picard meme &amp;#34;Our testers found more bugs then our customers did&amp;#34;">
            <a:extLst>
              <a:ext uri="{FF2B5EF4-FFF2-40B4-BE49-F238E27FC236}">
                <a16:creationId xmlns:a16="http://schemas.microsoft.com/office/drawing/2014/main" id="{E2FDEE4F-A514-4173-82CD-749CABBA4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787399"/>
            <a:ext cx="5451627" cy="27258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092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Linux Administration</vt:lpstr>
      <vt:lpstr>Server Health Tracking - Monitoring</vt:lpstr>
      <vt:lpstr>Activity</vt:lpstr>
      <vt:lpstr>Hardening your system</vt:lpstr>
      <vt:lpstr>Least Privilege</vt:lpstr>
      <vt:lpstr>IDS vs IPS</vt:lpstr>
      <vt:lpstr>Vulnerability Scanners</vt:lpstr>
      <vt:lpstr>Endpoint protections</vt:lpstr>
      <vt:lpstr>Types of scans and support</vt:lpstr>
      <vt:lpstr>Security Health Tracking - Logs</vt:lpstr>
      <vt:lpstr>Linux specific logs - Find yours!</vt:lpstr>
      <vt:lpstr>Dashboards</vt:lpstr>
      <vt:lpstr>Activity - Splunk</vt:lpstr>
      <vt:lpstr>Review and checklists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100</cp:revision>
  <dcterms:created xsi:type="dcterms:W3CDTF">2013-07-15T20:26:40Z</dcterms:created>
  <dcterms:modified xsi:type="dcterms:W3CDTF">2022-10-27T13:57:14Z</dcterms:modified>
</cp:coreProperties>
</file>