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8" r:id="rId3"/>
    <p:sldId id="262" r:id="rId4"/>
    <p:sldId id="257" r:id="rId5"/>
    <p:sldId id="263" r:id="rId6"/>
    <p:sldId id="261" r:id="rId7"/>
    <p:sldId id="260" r:id="rId8"/>
    <p:sldId id="264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1A7F2-0A01-47BC-9819-8F9CC91EDD2E}" v="14" dt="2022-09-12T19:30:31.098"/>
    <p1510:client id="{C290A97D-3EAC-47EA-BBF8-B7E5977F34F9}" v="327" dt="2022-10-25T14:25:2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0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79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00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4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18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38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5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0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22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6166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2482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75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79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97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8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20901001431/https:/nvlpubs.nist.gov/nistpubs/SpecialPublications/NIST.SP.800-209.pdf" TargetMode="External"/><Relationship Id="rId2" Type="http://schemas.openxmlformats.org/officeDocument/2006/relationships/hyperlink" Target="https://web.archive.org/web/20220513214734/https:/www.nccoe.nist.gov/sites/default/files/legacy-files/msp-protecting-data-extended.pdf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  <a:p>
            <a:r>
              <a:rPr lang="en-US" dirty="0"/>
              <a:t>DFIR and Backups</a:t>
            </a:r>
          </a:p>
        </p:txBody>
      </p:sp>
    </p:spTree>
    <p:extLst>
      <p:ext uri="{BB962C8B-B14F-4D97-AF65-F5344CB8AC3E}">
        <p14:creationId xmlns:p14="http://schemas.microsoft.com/office/powerpoint/2010/main" val="239631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4BEF-94C0-41AD-8B7E-38DF608E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Disaster Planning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4C59D-AE99-4B68-AA63-034349BB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DLP (data loss prevention)</a:t>
            </a:r>
          </a:p>
          <a:p>
            <a:pPr lvl="1"/>
            <a:r>
              <a:rPr lang="en-US"/>
              <a:t>Tools and processes to prevent data from being lost</a:t>
            </a:r>
          </a:p>
          <a:p>
            <a:pPr lvl="1"/>
            <a:r>
              <a:rPr lang="en-US"/>
              <a:t>Can be monitoring, encryption, backups, endpoint activities and more</a:t>
            </a:r>
          </a:p>
          <a:p>
            <a:r>
              <a:rPr lang="en-US"/>
              <a:t>Compliance</a:t>
            </a:r>
          </a:p>
          <a:p>
            <a:pPr lvl="1"/>
            <a:r>
              <a:rPr lang="en-US"/>
              <a:t>Laws and regulations</a:t>
            </a:r>
          </a:p>
          <a:p>
            <a:pPr lvl="1"/>
            <a:r>
              <a:rPr lang="en-US"/>
              <a:t>GDPR</a:t>
            </a:r>
          </a:p>
          <a:p>
            <a:r>
              <a:rPr lang="en-US"/>
              <a:t>Have a plan in place that includes business continuity and business impact analysis. Should include prioritization</a:t>
            </a:r>
          </a:p>
          <a:p>
            <a:r>
              <a:rPr lang="en-US"/>
              <a:t>Internal recover, 3rd party support</a:t>
            </a:r>
          </a:p>
        </p:txBody>
      </p:sp>
    </p:spTree>
    <p:extLst>
      <p:ext uri="{BB962C8B-B14F-4D97-AF65-F5344CB8AC3E}">
        <p14:creationId xmlns:p14="http://schemas.microsoft.com/office/powerpoint/2010/main" val="92249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F93A-508B-4FCE-BB58-1881865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63EA-4D81-4C4F-B546-F3D9E40D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Journaling systems</a:t>
            </a:r>
          </a:p>
          <a:p>
            <a:pPr lvl="1"/>
            <a:r>
              <a:rPr lang="en-US" dirty="0"/>
              <a:t>Keeps track of changes not yet committed</a:t>
            </a:r>
          </a:p>
          <a:p>
            <a:pPr lvl="1"/>
            <a:r>
              <a:rPr lang="en-US" dirty="0"/>
              <a:t>System failure or power outage can be an issue with other systems, this will recover faster</a:t>
            </a:r>
          </a:p>
          <a:p>
            <a:r>
              <a:rPr lang="en-US" dirty="0"/>
              <a:t>Atomic transactions</a:t>
            </a:r>
          </a:p>
          <a:p>
            <a:r>
              <a:rPr lang="en-US" dirty="0"/>
              <a:t>More complex recovery</a:t>
            </a:r>
          </a:p>
          <a:p>
            <a:pPr lvl="1"/>
            <a:r>
              <a:rPr lang="en-US" dirty="0"/>
              <a:t>Windows vs Linux file deletion</a:t>
            </a:r>
          </a:p>
        </p:txBody>
      </p:sp>
    </p:spTree>
    <p:extLst>
      <p:ext uri="{BB962C8B-B14F-4D97-AF65-F5344CB8AC3E}">
        <p14:creationId xmlns:p14="http://schemas.microsoft.com/office/powerpoint/2010/main" val="185508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0685D-0C88-413E-AEF3-A562FE45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3900"/>
              <a:t>What to do in the case of an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7160-D3D1-4FA2-A6EC-E80889BCC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80312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Verify incident happened (not just bug)</a:t>
            </a:r>
          </a:p>
          <a:p>
            <a:r>
              <a:rPr lang="en-US" sz="2000" dirty="0"/>
              <a:t>Classify incident type (DDOS, virus, rootkit, etc.)</a:t>
            </a:r>
            <a:r>
              <a:rPr lang="en-US" dirty="0"/>
              <a:t> and priority level (critical? Important? Etc.</a:t>
            </a:r>
            <a:endParaRPr lang="en-US" sz="2000" dirty="0"/>
          </a:p>
          <a:p>
            <a:r>
              <a:rPr lang="en-US" dirty="0"/>
              <a:t>Preserve evidence</a:t>
            </a:r>
          </a:p>
          <a:p>
            <a:r>
              <a:rPr lang="en-US" sz="2000" dirty="0"/>
              <a:t>Recover</a:t>
            </a:r>
          </a:p>
          <a:p>
            <a:r>
              <a:rPr lang="en-US" sz="2000" dirty="0"/>
              <a:t>Post Mortem on </a:t>
            </a:r>
            <a:r>
              <a:rPr lang="en-US" dirty="0"/>
              <a:t>incident</a:t>
            </a:r>
            <a:endParaRPr lang="en-US" sz="2000" dirty="0"/>
          </a:p>
        </p:txBody>
      </p:sp>
      <p:pic>
        <p:nvPicPr>
          <p:cNvPr id="4" name="Picture 4" descr="Meme of Barney from HIMYM says &amp;#34;You&amp;#39;ve been hacked, deal with it&amp;#34;">
            <a:extLst>
              <a:ext uri="{FF2B5EF4-FFF2-40B4-BE49-F238E27FC236}">
                <a16:creationId xmlns:a16="http://schemas.microsoft.com/office/drawing/2014/main" id="{A0ED59B0-B262-4D66-AB22-7F0A12725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680"/>
          <a:stretch/>
        </p:blipFill>
        <p:spPr>
          <a:xfrm>
            <a:off x="7551643" y="2052213"/>
            <a:ext cx="3991900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61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7B9D-9D1E-49AD-A4CE-AD9537E1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mortem on incident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A6DB-5441-46E3-A80C-BB0A4F12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High level summary of what happened</a:t>
            </a:r>
          </a:p>
          <a:p>
            <a:r>
              <a:rPr lang="en-US"/>
              <a:t>Root cause analysis</a:t>
            </a:r>
          </a:p>
          <a:p>
            <a:r>
              <a:rPr lang="en-US"/>
              <a:t>What did we do during the incident?</a:t>
            </a:r>
          </a:p>
          <a:p>
            <a:r>
              <a:rPr lang="en-US"/>
              <a:t>What was the time line of the incident?</a:t>
            </a:r>
          </a:p>
          <a:p>
            <a:r>
              <a:rPr lang="en-US"/>
              <a:t>What went well?</a:t>
            </a:r>
          </a:p>
          <a:p>
            <a:r>
              <a:rPr lang="en-US"/>
              <a:t>What didn't go well?</a:t>
            </a:r>
          </a:p>
          <a:p>
            <a:r>
              <a:rPr lang="en-US"/>
              <a:t>Focus should be on culture of learning and improvement, this is NOT a blame game</a:t>
            </a:r>
          </a:p>
        </p:txBody>
      </p:sp>
    </p:spTree>
    <p:extLst>
      <p:ext uri="{BB962C8B-B14F-4D97-AF65-F5344CB8AC3E}">
        <p14:creationId xmlns:p14="http://schemas.microsoft.com/office/powerpoint/2010/main" val="148556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125-E6E6-45C3-8148-40E1E3B8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sz="4200"/>
              <a:t>Activity – Post Mortem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27C0-B314-4C81-B129-02012E7E8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Work in Pairs</a:t>
            </a:r>
          </a:p>
          <a:p>
            <a:r>
              <a:rPr lang="en-US" sz="2000" dirty="0">
                <a:ea typeface="+mj-lt"/>
                <a:cs typeface="+mj-lt"/>
              </a:rPr>
              <a:t>Use a lab you've both finished</a:t>
            </a:r>
          </a:p>
          <a:p>
            <a:r>
              <a:rPr lang="en-US" sz="2000" dirty="0">
                <a:ea typeface="+mj-lt"/>
                <a:cs typeface="+mj-lt"/>
              </a:rPr>
              <a:t>Using the provided template and questions, write a SHORT report on how your lab went</a:t>
            </a:r>
          </a:p>
          <a:p>
            <a:r>
              <a:rPr lang="en-US" sz="2000" dirty="0">
                <a:ea typeface="+mj-lt"/>
                <a:cs typeface="+mj-lt"/>
              </a:rPr>
              <a:t>Sample Post </a:t>
            </a:r>
            <a:r>
              <a:rPr lang="en-US" dirty="0">
                <a:ea typeface="+mj-lt"/>
                <a:cs typeface="+mj-lt"/>
              </a:rPr>
              <a:t>Mortem</a:t>
            </a:r>
            <a:r>
              <a:rPr lang="en-US" sz="2000" dirty="0">
                <a:ea typeface="+mj-lt"/>
                <a:cs typeface="+mj-lt"/>
              </a:rPr>
              <a:t> report - https://</a:t>
            </a:r>
            <a:r>
              <a:rPr lang="en-US" dirty="0">
                <a:ea typeface="+mj-lt"/>
                <a:cs typeface="+mj-lt"/>
              </a:rPr>
              <a:t>web.archive.org/web/20220724194136/https://</a:t>
            </a:r>
            <a:r>
              <a:rPr lang="en-US" sz="2000" dirty="0">
                <a:ea typeface="+mj-lt"/>
                <a:cs typeface="+mj-lt"/>
              </a:rPr>
              <a:t>developers.googleblog.com/2013/05/google-api-infrastructure-outage_3.html</a:t>
            </a:r>
          </a:p>
        </p:txBody>
      </p:sp>
      <p:pic>
        <p:nvPicPr>
          <p:cNvPr id="4" name="Picture 4" descr="Fry from Futurama meme &amp;#34;Not sure if tech guru or lazy sysadmin">
            <a:extLst>
              <a:ext uri="{FF2B5EF4-FFF2-40B4-BE49-F238E27FC236}">
                <a16:creationId xmlns:a16="http://schemas.microsoft.com/office/drawing/2014/main" id="{9947125B-9933-419A-AAD6-61231CC5C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87" b="1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8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5847-F206-A18C-36E5-31778CE4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91D-D17C-9A8B-6F4E-8FFDF1FDC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820240" cy="41954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What is a backup?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Copy of our data/apps/settings/</a:t>
            </a:r>
            <a:r>
              <a:rPr lang="en-US" dirty="0" err="1"/>
              <a:t>etc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Can be local or offsite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Can be on multiple types of hardware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Third party services that provide backups</a:t>
            </a:r>
          </a:p>
          <a:p>
            <a:pPr>
              <a:buClr>
                <a:srgbClr val="8AD0D6"/>
              </a:buClr>
            </a:pPr>
            <a:r>
              <a:rPr lang="en-US" dirty="0"/>
              <a:t>Why we have backups?</a:t>
            </a:r>
          </a:p>
          <a:p>
            <a:pPr lvl="1">
              <a:buClr>
                <a:srgbClr val="8AD0D6"/>
              </a:buClr>
            </a:pPr>
            <a:r>
              <a:rPr lang="en-US"/>
              <a:t>Disasters (natural and unnatural)</a:t>
            </a:r>
          </a:p>
          <a:p>
            <a:pPr lvl="1">
              <a:buClr>
                <a:srgbClr val="8AD0D6"/>
              </a:buClr>
            </a:pPr>
            <a:r>
              <a:rPr lang="en-US"/>
              <a:t>Incidents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/>
              <a:t>Accidents (user errors)</a:t>
            </a:r>
            <a:endParaRPr lang="en-US" dirty="0"/>
          </a:p>
        </p:txBody>
      </p:sp>
      <p:pic>
        <p:nvPicPr>
          <p:cNvPr id="4" name="Picture 4" descr="Star Trek Meme of Geordi, top one says &quot;data breach&quot; bottom pic says &quot;decentralized surprise backup&quot;">
            <a:extLst>
              <a:ext uri="{FF2B5EF4-FFF2-40B4-BE49-F238E27FC236}">
                <a16:creationId xmlns:a16="http://schemas.microsoft.com/office/drawing/2014/main" id="{B44EB0FF-96BA-F9B1-B65C-728AA89D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891" y="1065362"/>
            <a:ext cx="4554747" cy="456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2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B67A-B7D8-4F58-980D-EDF682AA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types and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B8A24-8793-4577-923A-4D400E98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Incremental backups – only files since last backup (daily)</a:t>
            </a:r>
          </a:p>
          <a:p>
            <a:r>
              <a:rPr lang="en-US" dirty="0"/>
              <a:t>Full backups – copy of all files (weekly)</a:t>
            </a:r>
          </a:p>
          <a:p>
            <a:pPr>
              <a:buClr>
                <a:srgbClr val="8AD0D6"/>
              </a:buClr>
            </a:pPr>
            <a:r>
              <a:rPr lang="en-US" dirty="0"/>
              <a:t>Forensic Copy (monthly)</a:t>
            </a:r>
          </a:p>
          <a:p>
            <a:r>
              <a:rPr lang="en-US" dirty="0"/>
              <a:t>Backing up more than just servers, config files, applications, changes, users and more</a:t>
            </a:r>
          </a:p>
          <a:p>
            <a:pPr>
              <a:buClr>
                <a:srgbClr val="8AD0D6"/>
              </a:buClr>
            </a:pPr>
            <a:r>
              <a:rPr lang="en-US" dirty="0"/>
              <a:t>Backup Best practices from NIST </a:t>
            </a:r>
            <a:r>
              <a:rPr lang="en-US" dirty="0">
                <a:ea typeface="+mj-lt"/>
                <a:cs typeface="+mj-lt"/>
                <a:hlinkClick r:id="rId2"/>
              </a:rPr>
              <a:t>https://web.archive.org/web/20220513214734/https://www.nccoe.nist.gov/sites/default/files/legacy-files/msp-protecting-data-extended.pdf</a:t>
            </a:r>
            <a:r>
              <a:rPr lang="en-US" dirty="0">
                <a:ea typeface="+mj-lt"/>
                <a:cs typeface="+mj-lt"/>
              </a:rPr>
              <a:t> </a:t>
            </a:r>
          </a:p>
          <a:p>
            <a:pPr>
              <a:buClr>
                <a:srgbClr val="8AD0D6"/>
              </a:buClr>
            </a:pPr>
            <a:r>
              <a:rPr lang="en-US" dirty="0"/>
              <a:t>Security Guidelines for storage Infrastructure:</a:t>
            </a:r>
            <a:r>
              <a:rPr lang="en-US" dirty="0">
                <a:ea typeface="+mj-lt"/>
                <a:cs typeface="+mj-lt"/>
              </a:rPr>
              <a:t> </a:t>
            </a:r>
            <a:r>
              <a:rPr lang="en-US" dirty="0">
                <a:ea typeface="+mj-lt"/>
                <a:cs typeface="+mj-lt"/>
                <a:hlinkClick r:id="rId3"/>
              </a:rPr>
              <a:t>https://web.archive.org/web/20220901001431/https://nvlpubs.nist.gov/nistpubs/SpecialPublications/NIST.SP.800-209.pdf</a:t>
            </a:r>
            <a:r>
              <a:rPr lang="en-US" dirty="0">
                <a:ea typeface="+mj-lt"/>
                <a:cs typeface="+mj-lt"/>
              </a:rPr>
              <a:t>  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05DB-ED8B-2905-CFD7-79129637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backups!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662D-6DC9-31F7-4716-E78DAE2D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Is your backup working?</a:t>
            </a:r>
            <a:endParaRPr lang="en-US" sz="200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How often do you check the backup happened and works?</a:t>
            </a:r>
            <a:endParaRPr lang="en-US" sz="2000">
              <a:ea typeface="+mj-lt"/>
              <a:cs typeface="+mj-lt"/>
            </a:endParaRPr>
          </a:p>
          <a:p>
            <a:pPr lvl="2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Such as once a year on May 4th (Star wars days)</a:t>
            </a:r>
            <a:endParaRPr lang="en-US" sz="200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Where is it stored?</a:t>
            </a:r>
            <a:endParaRPr lang="en-US" sz="200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How is it stored?</a:t>
            </a:r>
            <a:endParaRPr lang="en-US" sz="2000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Is it documented? Did we update the documentation?</a:t>
            </a:r>
          </a:p>
          <a:p>
            <a:pPr lvl="1">
              <a:buClr>
                <a:srgbClr val="8AD0D6"/>
              </a:buClr>
            </a:pPr>
            <a:r>
              <a:rPr lang="en-US" sz="2000" dirty="0">
                <a:ea typeface="+mj-lt"/>
                <a:cs typeface="+mj-lt"/>
              </a:rPr>
              <a:t>Review backup policy and what's being backed up frequently (at least once a year)</a:t>
            </a:r>
            <a:endParaRPr lang="en-US" dirty="0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5462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Ion</vt:lpstr>
      <vt:lpstr>Linux Administration</vt:lpstr>
      <vt:lpstr>Disaster Planning and recovery</vt:lpstr>
      <vt:lpstr>Disaster Recovery</vt:lpstr>
      <vt:lpstr>What to do in the case of an incident</vt:lpstr>
      <vt:lpstr>Post mortem on incident</vt:lpstr>
      <vt:lpstr>Activity – Post Mortem</vt:lpstr>
      <vt:lpstr>Backups</vt:lpstr>
      <vt:lpstr>Backup types and guidelines</vt:lpstr>
      <vt:lpstr>Check your backups!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2022-09-12T19:29:55Z</dcterms:created>
  <dcterms:modified xsi:type="dcterms:W3CDTF">2022-10-27T13:56:30Z</dcterms:modified>
</cp:coreProperties>
</file>