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2F946-A1E5-45D7-8261-C985F1B44D60}" v="1068" dt="2023-01-26T17:12:35.886"/>
    <p1510:client id="{E809A2C4-5C57-49C9-8B8F-5C660D1E74FB}" v="40" dt="2020-01-17T18:19:55.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5956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9688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1384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3685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65320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474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93310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064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996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8403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101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9724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6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7699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4095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7" name="Date Placeholder 4"/>
          <p:cNvSpPr>
            <a:spLocks noGrp="1"/>
          </p:cNvSpPr>
          <p:nvPr>
            <p:ph type="dt" sz="half" idx="10"/>
          </p:nvPr>
        </p:nvSpPr>
        <p:spPr/>
        <p:txBody>
          <a:bodyPr/>
          <a:lstStyle/>
          <a:p>
            <a:fld id="{F1FA7AC5-6045-4418-8E60-F48788734473}" type="datetimeFigureOut">
              <a:rPr lang="en-US" smtClean="0"/>
              <a:t>1/26/2023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3261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936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FA7AC5-6045-4418-8E60-F48788734473}" type="datetimeFigureOut">
              <a:rPr lang="en-US" smtClean="0"/>
              <a:t>1/26/2023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147709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net.com/news/politics/some-senators-in-congress-capitol-hill-just-dont-get-facebook-and-mark-zuckerbe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tc.gov/enforcement/refunds/equifax-data-breach-settlement" TargetMode="External"/><Relationship Id="rId2" Type="http://schemas.openxmlformats.org/officeDocument/2006/relationships/hyperlink" Target="https://www.sciencedirect.com/science/article/pii/S2468067222001201" TargetMode="External"/><Relationship Id="rId1" Type="http://schemas.openxmlformats.org/officeDocument/2006/relationships/slideLayout" Target="../slideLayouts/slideLayout2.xml"/><Relationship Id="rId4" Type="http://schemas.openxmlformats.org/officeDocument/2006/relationships/hyperlink" Target="https://www.cnbc.com/2019/11/04/edward-snowden-warns-about-data-collection-surveillance-at-web-summi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CIS 215</a:t>
            </a:r>
          </a:p>
        </p:txBody>
      </p:sp>
      <p:sp>
        <p:nvSpPr>
          <p:cNvPr id="3" name="Subtitle 2"/>
          <p:cNvSpPr>
            <a:spLocks noGrp="1"/>
          </p:cNvSpPr>
          <p:nvPr>
            <p:ph type="subTitle" idx="1"/>
          </p:nvPr>
        </p:nvSpPr>
        <p:spPr/>
        <p:txBody>
          <a:bodyPr/>
          <a:lstStyle/>
          <a:p>
            <a:r>
              <a:rPr lang="en-US" dirty="0"/>
              <a:t>Ethics</a:t>
            </a:r>
          </a:p>
        </p:txBody>
      </p:sp>
    </p:spTree>
    <p:extLst>
      <p:ext uri="{BB962C8B-B14F-4D97-AF65-F5344CB8AC3E}">
        <p14:creationId xmlns:p14="http://schemas.microsoft.com/office/powerpoint/2010/main" val="415708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FFD-0757-2AEB-B309-DC4C5B0CE9A0}"/>
              </a:ext>
            </a:extLst>
          </p:cNvPr>
          <p:cNvSpPr>
            <a:spLocks noGrp="1"/>
          </p:cNvSpPr>
          <p:nvPr>
            <p:ph type="title"/>
          </p:nvPr>
        </p:nvSpPr>
        <p:spPr>
          <a:xfrm>
            <a:off x="648930" y="629266"/>
            <a:ext cx="9252154" cy="1223983"/>
          </a:xfrm>
        </p:spPr>
        <p:txBody>
          <a:bodyPr>
            <a:normAutofit/>
          </a:bodyPr>
          <a:lstStyle/>
          <a:p>
            <a:r>
              <a:rPr lang="en-US" dirty="0"/>
              <a:t>What is Ethics?</a:t>
            </a:r>
          </a:p>
        </p:txBody>
      </p:sp>
      <p:sp>
        <p:nvSpPr>
          <p:cNvPr id="3" name="Content Placeholder 2">
            <a:extLst>
              <a:ext uri="{FF2B5EF4-FFF2-40B4-BE49-F238E27FC236}">
                <a16:creationId xmlns:a16="http://schemas.microsoft.com/office/drawing/2014/main" id="{A21D6CEA-2280-DA1E-310A-5941E736A085}"/>
              </a:ext>
            </a:extLst>
          </p:cNvPr>
          <p:cNvSpPr>
            <a:spLocks noGrp="1"/>
          </p:cNvSpPr>
          <p:nvPr>
            <p:ph idx="1"/>
          </p:nvPr>
        </p:nvSpPr>
        <p:spPr>
          <a:xfrm>
            <a:off x="1103311" y="2052214"/>
            <a:ext cx="5965394" cy="4196185"/>
          </a:xfrm>
        </p:spPr>
        <p:txBody>
          <a:bodyPr vert="horz" lIns="91440" tIns="45720" rIns="91440" bIns="45720" rtlCol="0">
            <a:normAutofit/>
          </a:bodyPr>
          <a:lstStyle/>
          <a:p>
            <a:pPr marL="0" indent="0">
              <a:buNone/>
            </a:pPr>
            <a:r>
              <a:rPr lang="en-US" dirty="0"/>
              <a:t>According to the Oxford English Dictionary </a:t>
            </a:r>
          </a:p>
          <a:p>
            <a:pPr marL="0" indent="0">
              <a:buClr>
                <a:srgbClr val="8AD0D6"/>
              </a:buClr>
              <a:buNone/>
            </a:pPr>
            <a:endParaRPr lang="en-US" dirty="0"/>
          </a:p>
          <a:p>
            <a:pPr marL="0" indent="0">
              <a:buNone/>
            </a:pPr>
            <a:r>
              <a:rPr lang="en-US"/>
              <a:t>Ethics is "</a:t>
            </a:r>
            <a:r>
              <a:rPr lang="en-US">
                <a:ea typeface="+mj-lt"/>
                <a:cs typeface="+mj-lt"/>
              </a:rPr>
              <a:t>moral principles that </a:t>
            </a:r>
            <a:r>
              <a:rPr lang="en-US" u="sng">
                <a:ea typeface="+mj-lt"/>
                <a:cs typeface="+mj-lt"/>
              </a:rPr>
              <a:t>govern</a:t>
            </a:r>
            <a:r>
              <a:rPr lang="en-US">
                <a:ea typeface="+mj-lt"/>
                <a:cs typeface="+mj-lt"/>
              </a:rPr>
              <a:t> a person's behavior or the conducting of an activity."</a:t>
            </a:r>
          </a:p>
          <a:p>
            <a:pPr marL="0" indent="0">
              <a:buNone/>
            </a:pPr>
            <a:endParaRPr lang="en-US"/>
          </a:p>
          <a:p>
            <a:pPr marL="0" indent="0">
              <a:buNone/>
            </a:pPr>
            <a:endParaRPr lang="en-US"/>
          </a:p>
        </p:txBody>
      </p:sp>
      <p:pic>
        <p:nvPicPr>
          <p:cNvPr id="4" name="Picture 4" descr="Dr. Ian Malcolm, played by Jeff Goldblum, as he declared, “Your scientists were so preoccupied with whether they could, they didn’t stop to think if they should.”">
            <a:extLst>
              <a:ext uri="{FF2B5EF4-FFF2-40B4-BE49-F238E27FC236}">
                <a16:creationId xmlns:a16="http://schemas.microsoft.com/office/drawing/2014/main" id="{5111BF78-0F51-4B3C-4ADD-8352A07A6627}"/>
              </a:ext>
            </a:extLst>
          </p:cNvPr>
          <p:cNvPicPr>
            <a:picLocks noChangeAspect="1"/>
          </p:cNvPicPr>
          <p:nvPr/>
        </p:nvPicPr>
        <p:blipFill>
          <a:blip r:embed="rId3"/>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9F9848AE-259D-2D2A-FA29-E10E67717D9F}"/>
              </a:ext>
            </a:extLst>
          </p:cNvPr>
          <p:cNvSpPr txBox="1"/>
          <p:nvPr/>
        </p:nvSpPr>
        <p:spPr>
          <a:xfrm>
            <a:off x="2884099" y="4753154"/>
            <a:ext cx="45835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Verdana"/>
                <a:ea typeface="Verdana"/>
              </a:rPr>
              <a:t>Dr. Ian Malcolm, played by Jeff Goldblum, as he declared, “Your scientists were so preoccupied with whether they could, they didn’t stop to think if they should.”</a:t>
            </a:r>
            <a:endParaRPr lang="en-US" dirty="0"/>
          </a:p>
        </p:txBody>
      </p:sp>
    </p:spTree>
    <p:extLst>
      <p:ext uri="{BB962C8B-B14F-4D97-AF65-F5344CB8AC3E}">
        <p14:creationId xmlns:p14="http://schemas.microsoft.com/office/powerpoint/2010/main" val="113718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3A38-0CBB-AF33-A7C3-EEAD9C4B4C1E}"/>
              </a:ext>
            </a:extLst>
          </p:cNvPr>
          <p:cNvSpPr>
            <a:spLocks noGrp="1"/>
          </p:cNvSpPr>
          <p:nvPr>
            <p:ph type="title"/>
          </p:nvPr>
        </p:nvSpPr>
        <p:spPr/>
        <p:txBody>
          <a:bodyPr/>
          <a:lstStyle/>
          <a:p>
            <a:r>
              <a:rPr lang="en-US" dirty="0"/>
              <a:t>Why do we talk about Ethics in Computer Security?</a:t>
            </a:r>
          </a:p>
        </p:txBody>
      </p:sp>
      <p:sp>
        <p:nvSpPr>
          <p:cNvPr id="3" name="Content Placeholder 2">
            <a:extLst>
              <a:ext uri="{FF2B5EF4-FFF2-40B4-BE49-F238E27FC236}">
                <a16:creationId xmlns:a16="http://schemas.microsoft.com/office/drawing/2014/main" id="{375A844F-18B9-3B85-8B13-5851182ACAAA}"/>
              </a:ext>
            </a:extLst>
          </p:cNvPr>
          <p:cNvSpPr>
            <a:spLocks noGrp="1"/>
          </p:cNvSpPr>
          <p:nvPr>
            <p:ph idx="1"/>
          </p:nvPr>
        </p:nvSpPr>
        <p:spPr/>
        <p:txBody>
          <a:bodyPr vert="horz" lIns="91440" tIns="45720" rIns="91440" bIns="45720" rtlCol="0" anchor="t">
            <a:normAutofit/>
          </a:bodyPr>
          <a:lstStyle/>
          <a:p>
            <a:r>
              <a:rPr lang="en-US" dirty="0"/>
              <a:t>Ethics and the law is not the same thing</a:t>
            </a:r>
          </a:p>
          <a:p>
            <a:pPr>
              <a:buClr>
                <a:srgbClr val="8AD0D6"/>
              </a:buClr>
            </a:pPr>
            <a:r>
              <a:rPr lang="en-US" dirty="0"/>
              <a:t>Most people that make the laws, seriously lack technical expertise </a:t>
            </a:r>
          </a:p>
          <a:p>
            <a:pPr lvl="1">
              <a:buClr>
                <a:srgbClr val="8AD0D6"/>
              </a:buClr>
            </a:pPr>
            <a:r>
              <a:rPr lang="en-US" dirty="0">
                <a:ea typeface="+mj-lt"/>
                <a:cs typeface="+mj-lt"/>
                <a:hlinkClick r:id="rId2"/>
              </a:rPr>
              <a:t>https://www.cnet.com/news/politics/some-senators-in-congress-capitol-hill-just-dont-get-facebook-and-mark-zuckerberg/</a:t>
            </a:r>
            <a:r>
              <a:rPr lang="en-US" dirty="0">
                <a:ea typeface="+mj-lt"/>
                <a:cs typeface="+mj-lt"/>
              </a:rPr>
              <a:t> </a:t>
            </a:r>
            <a:endParaRPr lang="en-US" dirty="0"/>
          </a:p>
          <a:p>
            <a:pPr>
              <a:buClr>
                <a:srgbClr val="8AD0D6"/>
              </a:buClr>
            </a:pPr>
            <a:r>
              <a:rPr lang="en-US" dirty="0"/>
              <a:t>Technology and cybersecurity are a huge part of our everyday lives now. Technology was created by humans, and therefore will have a bias, technology isn't neutral.</a:t>
            </a:r>
          </a:p>
          <a:p>
            <a:pPr>
              <a:buClr>
                <a:srgbClr val="8AD0D6"/>
              </a:buClr>
            </a:pPr>
            <a:r>
              <a:rPr lang="en-US" dirty="0"/>
              <a:t>A select few can have a huge impact on many people, if people don't design and protect systems with ethics in mind we widen already unfair social arrangements. </a:t>
            </a:r>
          </a:p>
        </p:txBody>
      </p:sp>
    </p:spTree>
    <p:extLst>
      <p:ext uri="{BB962C8B-B14F-4D97-AF65-F5344CB8AC3E}">
        <p14:creationId xmlns:p14="http://schemas.microsoft.com/office/powerpoint/2010/main" val="257652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E6B6-F87A-126F-EA32-97004B8BD6D1}"/>
              </a:ext>
            </a:extLst>
          </p:cNvPr>
          <p:cNvSpPr>
            <a:spLocks noGrp="1"/>
          </p:cNvSpPr>
          <p:nvPr>
            <p:ph type="title"/>
          </p:nvPr>
        </p:nvSpPr>
        <p:spPr/>
        <p:txBody>
          <a:bodyPr/>
          <a:lstStyle/>
          <a:p>
            <a:r>
              <a:rPr lang="en-US" dirty="0"/>
              <a:t>Example: Common ethical challenge in Computer Security</a:t>
            </a:r>
          </a:p>
        </p:txBody>
      </p:sp>
      <p:sp>
        <p:nvSpPr>
          <p:cNvPr id="3" name="Content Placeholder 2">
            <a:extLst>
              <a:ext uri="{FF2B5EF4-FFF2-40B4-BE49-F238E27FC236}">
                <a16:creationId xmlns:a16="http://schemas.microsoft.com/office/drawing/2014/main" id="{5EC20C6F-0564-E5AA-AF8A-3AC374FFD915}"/>
              </a:ext>
            </a:extLst>
          </p:cNvPr>
          <p:cNvSpPr>
            <a:spLocks noGrp="1"/>
          </p:cNvSpPr>
          <p:nvPr>
            <p:ph idx="1"/>
          </p:nvPr>
        </p:nvSpPr>
        <p:spPr/>
        <p:txBody>
          <a:bodyPr vert="horz" lIns="91440" tIns="45720" rIns="91440" bIns="45720" rtlCol="0" anchor="t">
            <a:normAutofit fontScale="92500" lnSpcReduction="10000"/>
          </a:bodyPr>
          <a:lstStyle/>
          <a:p>
            <a:r>
              <a:rPr lang="en-US" dirty="0"/>
              <a:t>Who can test for safety? If you are creating a medical device, say an insulin pump, what testing should happen? Who should do that testing? Is it required? How much money is "too much" for testing?</a:t>
            </a:r>
            <a:endParaRPr lang="en-US" dirty="0">
              <a:ea typeface="+mj-lt"/>
              <a:cs typeface="+mj-lt"/>
            </a:endParaRPr>
          </a:p>
          <a:p>
            <a:pPr marL="457200" lvl="1" indent="0">
              <a:buClr>
                <a:srgbClr val="8AD0D6"/>
              </a:buClr>
              <a:buNone/>
            </a:pPr>
            <a:r>
              <a:rPr lang="en-US" dirty="0">
                <a:ea typeface="+mj-lt"/>
                <a:cs typeface="+mj-lt"/>
                <a:hlinkClick r:id="rId2"/>
              </a:rPr>
              <a:t>https://www.sciencedirect.com/science/article/pii/S2468067222001201</a:t>
            </a:r>
            <a:r>
              <a:rPr lang="en-US" dirty="0">
                <a:ea typeface="+mj-lt"/>
                <a:cs typeface="+mj-lt"/>
              </a:rPr>
              <a:t> </a:t>
            </a:r>
            <a:endParaRPr lang="en-US"/>
          </a:p>
          <a:p>
            <a:pPr>
              <a:buClr>
                <a:srgbClr val="8AD0D6"/>
              </a:buClr>
            </a:pPr>
            <a:r>
              <a:rPr lang="en-US" dirty="0"/>
              <a:t>Equifax, why your credit score matters and who is in charge of it. What your credit score is used for whether you know it or not.  Private companies vs Governments</a:t>
            </a:r>
          </a:p>
          <a:p>
            <a:pPr marL="457200" lvl="1" indent="0">
              <a:buClr>
                <a:srgbClr val="8AD0D6"/>
              </a:buClr>
              <a:buNone/>
            </a:pPr>
            <a:r>
              <a:rPr lang="en-US" dirty="0">
                <a:ea typeface="+mj-lt"/>
                <a:cs typeface="+mj-lt"/>
                <a:hlinkClick r:id="rId3"/>
              </a:rPr>
              <a:t>https://www.ftc.gov/enforcement/refunds/equifax-data-breach-settlement</a:t>
            </a:r>
            <a:r>
              <a:rPr lang="en-US" dirty="0">
                <a:ea typeface="+mj-lt"/>
                <a:cs typeface="+mj-lt"/>
              </a:rPr>
              <a:t> </a:t>
            </a:r>
          </a:p>
          <a:p>
            <a:pPr>
              <a:buClr>
                <a:srgbClr val="8AD0D6"/>
              </a:buClr>
            </a:pPr>
            <a:r>
              <a:rPr lang="en-US" dirty="0"/>
              <a:t>Data disclosure, If you work in IT you're likely to see sensitive data such as emails, proprietary information, and personal devices. Think about Edward Snowden and the situation he was in. </a:t>
            </a:r>
          </a:p>
          <a:p>
            <a:pPr marL="457200" lvl="1" indent="0">
              <a:buClr>
                <a:srgbClr val="8AD0D6"/>
              </a:buClr>
              <a:buNone/>
            </a:pPr>
            <a:r>
              <a:rPr lang="en-US" dirty="0">
                <a:ea typeface="+mj-lt"/>
                <a:cs typeface="+mj-lt"/>
                <a:hlinkClick r:id="rId4"/>
              </a:rPr>
              <a:t>https://www.cnbc.com/2019/11/04/edward-snowden-warns-about-data-collection-surveillance-at-web-summit.html</a:t>
            </a:r>
            <a:r>
              <a:rPr lang="en-US" dirty="0">
                <a:ea typeface="+mj-lt"/>
                <a:cs typeface="+mj-lt"/>
              </a:rPr>
              <a:t> </a:t>
            </a:r>
            <a:endParaRPr lang="en-US" dirty="0"/>
          </a:p>
        </p:txBody>
      </p:sp>
    </p:spTree>
    <p:extLst>
      <p:ext uri="{BB962C8B-B14F-4D97-AF65-F5344CB8AC3E}">
        <p14:creationId xmlns:p14="http://schemas.microsoft.com/office/powerpoint/2010/main" val="60488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0C07-FCA8-F9FD-7A83-964A87085632}"/>
              </a:ext>
            </a:extLst>
          </p:cNvPr>
          <p:cNvSpPr>
            <a:spLocks noGrp="1"/>
          </p:cNvSpPr>
          <p:nvPr>
            <p:ph type="title"/>
          </p:nvPr>
        </p:nvSpPr>
        <p:spPr/>
        <p:txBody>
          <a:bodyPr/>
          <a:lstStyle/>
          <a:p>
            <a:r>
              <a:rPr lang="en-US" dirty="0"/>
              <a:t>Computer Security and Ethics Discussion</a:t>
            </a:r>
          </a:p>
        </p:txBody>
      </p:sp>
      <p:sp>
        <p:nvSpPr>
          <p:cNvPr id="3" name="Content Placeholder 2">
            <a:extLst>
              <a:ext uri="{FF2B5EF4-FFF2-40B4-BE49-F238E27FC236}">
                <a16:creationId xmlns:a16="http://schemas.microsoft.com/office/drawing/2014/main" id="{E08FB079-77CD-456C-CB19-A7B42CB7F2A3}"/>
              </a:ext>
            </a:extLst>
          </p:cNvPr>
          <p:cNvSpPr>
            <a:spLocks noGrp="1"/>
          </p:cNvSpPr>
          <p:nvPr>
            <p:ph idx="1"/>
          </p:nvPr>
        </p:nvSpPr>
        <p:spPr/>
        <p:txBody>
          <a:bodyPr vert="horz" lIns="91440" tIns="45720" rIns="91440" bIns="45720" rtlCol="0" anchor="t">
            <a:normAutofit/>
          </a:bodyPr>
          <a:lstStyle/>
          <a:p>
            <a:pPr>
              <a:buClr>
                <a:srgbClr val="8AD0D6"/>
              </a:buClr>
            </a:pPr>
            <a:r>
              <a:rPr lang="en-US" dirty="0"/>
              <a:t>Voting:  should we have Electronic voting? Vote by app? Vote by mail? Electronic booths you have to go to in person?  How are each of those secured and taken care of (updates and also watched when it's not voting time?)</a:t>
            </a:r>
          </a:p>
          <a:p>
            <a:pPr>
              <a:buClr>
                <a:srgbClr val="8AD0D6"/>
              </a:buClr>
            </a:pPr>
            <a:r>
              <a:rPr lang="en-US" dirty="0"/>
              <a:t>Farming: Should farmers be able to service their own tractors? If they break them are they still under warrantee? What obligations does a company have to make the products easy to service vs secure? What is the line between company profits and ethics?</a:t>
            </a:r>
          </a:p>
          <a:p>
            <a:pPr>
              <a:buClr>
                <a:srgbClr val="8AD0D6"/>
              </a:buClr>
            </a:pPr>
            <a:r>
              <a:rPr lang="en-US" dirty="0"/>
              <a:t>Device data: Many things have Wi-Fi and cameras now such as dolls and vacuums, at what point should we be worried about recordings or pictures being taken? What is considered "private" now? What expectations of privacy do you have in your home?</a:t>
            </a:r>
          </a:p>
          <a:p>
            <a:pPr marL="0" indent="0">
              <a:buClr>
                <a:srgbClr val="8AD0D6"/>
              </a:buClr>
              <a:buNone/>
            </a:pPr>
            <a:endParaRPr lang="en-US" dirty="0"/>
          </a:p>
        </p:txBody>
      </p:sp>
    </p:spTree>
    <p:extLst>
      <p:ext uri="{BB962C8B-B14F-4D97-AF65-F5344CB8AC3E}">
        <p14:creationId xmlns:p14="http://schemas.microsoft.com/office/powerpoint/2010/main" val="285115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524C-3E34-23D9-F3E0-4E4A73967D2E}"/>
              </a:ext>
            </a:extLst>
          </p:cNvPr>
          <p:cNvSpPr>
            <a:spLocks noGrp="1"/>
          </p:cNvSpPr>
          <p:nvPr>
            <p:ph type="title"/>
          </p:nvPr>
        </p:nvSpPr>
        <p:spPr/>
        <p:txBody>
          <a:bodyPr/>
          <a:lstStyle/>
          <a:p>
            <a:r>
              <a:rPr lang="en-US" dirty="0"/>
              <a:t>Ethics Best Practices</a:t>
            </a:r>
          </a:p>
        </p:txBody>
      </p:sp>
      <p:sp>
        <p:nvSpPr>
          <p:cNvPr id="3" name="Content Placeholder 2">
            <a:extLst>
              <a:ext uri="{FF2B5EF4-FFF2-40B4-BE49-F238E27FC236}">
                <a16:creationId xmlns:a16="http://schemas.microsoft.com/office/drawing/2014/main" id="{7A515AFF-DE90-29D1-A422-C68E80B97F50}"/>
              </a:ext>
            </a:extLst>
          </p:cNvPr>
          <p:cNvSpPr>
            <a:spLocks noGrp="1"/>
          </p:cNvSpPr>
          <p:nvPr>
            <p:ph idx="1"/>
          </p:nvPr>
        </p:nvSpPr>
        <p:spPr/>
        <p:txBody>
          <a:bodyPr vert="horz" lIns="91440" tIns="45720" rIns="91440" bIns="45720" rtlCol="0" anchor="t">
            <a:normAutofit/>
          </a:bodyPr>
          <a:lstStyle/>
          <a:p>
            <a:r>
              <a:rPr lang="en-US" dirty="0"/>
              <a:t>Ethics and Laws are not the same, laws change slowly, just because you </a:t>
            </a:r>
            <a:r>
              <a:rPr lang="en-US" i="1" dirty="0"/>
              <a:t>can </a:t>
            </a:r>
            <a:r>
              <a:rPr lang="en-US" dirty="0"/>
              <a:t>do something, doesn't mean you should.</a:t>
            </a:r>
          </a:p>
          <a:p>
            <a:pPr>
              <a:buClr>
                <a:srgbClr val="8AD0D6"/>
              </a:buClr>
            </a:pPr>
            <a:r>
              <a:rPr lang="en-US" dirty="0"/>
              <a:t>Keep in mind everything has a cost, and there could be lives at risk</a:t>
            </a:r>
          </a:p>
          <a:p>
            <a:pPr>
              <a:buClr>
                <a:srgbClr val="8AD0D6"/>
              </a:buClr>
            </a:pPr>
            <a:r>
              <a:rPr lang="en-US" dirty="0"/>
              <a:t>Just because </a:t>
            </a:r>
            <a:r>
              <a:rPr lang="en-US" i="1" dirty="0"/>
              <a:t>you </a:t>
            </a:r>
            <a:r>
              <a:rPr lang="en-US" dirty="0"/>
              <a:t>have ethics, doesn't mean everyone does, keep in mind that when you make something and make it public, anyone can use it, there is no test of morals to get on the internet. </a:t>
            </a:r>
          </a:p>
          <a:p>
            <a:pPr>
              <a:buClr>
                <a:srgbClr val="8AD0D6"/>
              </a:buClr>
            </a:pPr>
            <a:r>
              <a:rPr lang="en-US" dirty="0"/>
              <a:t>Think about how information is shared, does this information need to be collected? What's the worst case scenario if it's lost/taken/shared?</a:t>
            </a:r>
          </a:p>
          <a:p>
            <a:pPr>
              <a:buClr>
                <a:srgbClr val="8AD0D6"/>
              </a:buClr>
            </a:pPr>
            <a:r>
              <a:rPr lang="en-US" dirty="0"/>
              <a:t>Think about others, other people, other situations, and remember not everyone has all your privileges.</a:t>
            </a:r>
          </a:p>
        </p:txBody>
      </p:sp>
    </p:spTree>
    <p:extLst>
      <p:ext uri="{BB962C8B-B14F-4D97-AF65-F5344CB8AC3E}">
        <p14:creationId xmlns:p14="http://schemas.microsoft.com/office/powerpoint/2010/main" val="4180611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Week  CIS 215</vt:lpstr>
      <vt:lpstr>What is Ethics?</vt:lpstr>
      <vt:lpstr>Why do we talk about Ethics in Computer Security?</vt:lpstr>
      <vt:lpstr>Example: Common ethical challenge in Computer Security</vt:lpstr>
      <vt:lpstr>Computer Security and Ethics Discussion</vt:lpstr>
      <vt:lpstr>Ethics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CIS 153</dc:title>
  <dc:creator/>
  <cp:lastModifiedBy/>
  <cp:revision>190</cp:revision>
  <dcterms:created xsi:type="dcterms:W3CDTF">2012-07-27T01:16:44Z</dcterms:created>
  <dcterms:modified xsi:type="dcterms:W3CDTF">2023-01-26T17:12:57Z</dcterms:modified>
</cp:coreProperties>
</file>