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57" r:id="rId4"/>
    <p:sldId id="272" r:id="rId5"/>
    <p:sldId id="260" r:id="rId6"/>
    <p:sldId id="261" r:id="rId7"/>
    <p:sldId id="262" r:id="rId8"/>
    <p:sldId id="264" r:id="rId9"/>
    <p:sldId id="265" r:id="rId10"/>
    <p:sldId id="266" r:id="rId11"/>
    <p:sldId id="267" r:id="rId12"/>
    <p:sldId id="274"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19DAC1-F82B-4D5D-B799-D42D701F122B}" v="389" dt="2022-09-12T16:12:42.155"/>
    <p1510:client id="{3F6A2E3D-83E9-4BD1-BC8C-54C81E55DFB9}" v="14" dt="2020-07-23T20:48:12.868"/>
    <p1510:client id="{52CF3E31-8A9A-47AD-8AC7-A56DF5AE1600}" v="14" dt="2022-09-12T19:33:15.204"/>
    <p1510:client id="{700FA6DD-D79F-4E45-9CC6-5243AAB620BB}" v="8" dt="2022-09-12T19:49:09.901"/>
    <p1510:client id="{AFFF330E-9799-45A2-BE32-E8C916FF2011}" v="538" dt="2019-09-19T23:20:07.911"/>
    <p1510:client id="{BDB12FDB-1006-4137-821F-FF8AEBA637D4}" v="108" dt="2022-09-13T14:39:22.303"/>
    <p1510:client id="{E00FE540-C75E-4449-A4CE-EA44C2164BC9}" v="126" dt="2019-09-20T00:45:52.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7203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133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23922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89361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8124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0737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2247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14997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5988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9817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0804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3730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3249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271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8603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0026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5125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9405056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Linux Administration</a:t>
            </a:r>
          </a:p>
        </p:txBody>
      </p:sp>
      <p:sp>
        <p:nvSpPr>
          <p:cNvPr id="3" name="Subtitle 2"/>
          <p:cNvSpPr>
            <a:spLocks noGrp="1"/>
          </p:cNvSpPr>
          <p:nvPr>
            <p:ph type="subTitle" idx="1"/>
          </p:nvPr>
        </p:nvSpPr>
        <p:spPr/>
        <p:txBody>
          <a:bodyPr/>
          <a:lstStyle/>
          <a:p>
            <a:r>
              <a:rPr lang="en-US"/>
              <a:t>Week 3</a:t>
            </a:r>
          </a:p>
          <a:p>
            <a:r>
              <a:rPr lang="en-US"/>
              <a:t>App installs/updates, repos, file management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A4D8-7772-42A7-A497-63944CB73CDB}"/>
              </a:ext>
            </a:extLst>
          </p:cNvPr>
          <p:cNvSpPr>
            <a:spLocks noGrp="1"/>
          </p:cNvSpPr>
          <p:nvPr>
            <p:ph type="title"/>
          </p:nvPr>
        </p:nvSpPr>
        <p:spPr>
          <a:xfrm>
            <a:off x="648930" y="629266"/>
            <a:ext cx="9252154" cy="1223983"/>
          </a:xfrm>
        </p:spPr>
        <p:txBody>
          <a:bodyPr>
            <a:normAutofit/>
          </a:bodyPr>
          <a:lstStyle/>
          <a:p>
            <a:r>
              <a:rPr lang="en-US"/>
              <a:t>Why do we have them?</a:t>
            </a:r>
          </a:p>
        </p:txBody>
      </p:sp>
      <p:sp>
        <p:nvSpPr>
          <p:cNvPr id="3" name="Content Placeholder 2">
            <a:extLst>
              <a:ext uri="{FF2B5EF4-FFF2-40B4-BE49-F238E27FC236}">
                <a16:creationId xmlns:a16="http://schemas.microsoft.com/office/drawing/2014/main" id="{796C275E-D51C-4370-A39F-33C5EE07CB09}"/>
              </a:ext>
            </a:extLst>
          </p:cNvPr>
          <p:cNvSpPr>
            <a:spLocks noGrp="1"/>
          </p:cNvSpPr>
          <p:nvPr>
            <p:ph idx="1"/>
          </p:nvPr>
        </p:nvSpPr>
        <p:spPr>
          <a:xfrm>
            <a:off x="1103311" y="2052214"/>
            <a:ext cx="4338409" cy="4196185"/>
          </a:xfrm>
        </p:spPr>
        <p:txBody>
          <a:bodyPr vert="horz" lIns="91440" tIns="45720" rIns="91440" bIns="45720" rtlCol="0">
            <a:normAutofit/>
          </a:bodyPr>
          <a:lstStyle/>
          <a:p>
            <a:r>
              <a:rPr lang="en-US"/>
              <a:t>Easy way to organize software</a:t>
            </a:r>
          </a:p>
          <a:p>
            <a:r>
              <a:rPr lang="en-US"/>
              <a:t>Can split software by version, or kernel, etc. </a:t>
            </a:r>
          </a:p>
          <a:p>
            <a:r>
              <a:rPr lang="en-US"/>
              <a:t>Helps keep you using compatible software</a:t>
            </a:r>
          </a:p>
          <a:p>
            <a:r>
              <a:rPr lang="en-US"/>
              <a:t>Can also host OS updates</a:t>
            </a:r>
          </a:p>
        </p:txBody>
      </p:sp>
      <p:pic>
        <p:nvPicPr>
          <p:cNvPr id="4" name="Picture 4" descr="Meme of McCoy saying &amp;#34;Dammit Jim I&amp;#34;m a doctor not a server admin&amp;#34;">
            <a:extLst>
              <a:ext uri="{FF2B5EF4-FFF2-40B4-BE49-F238E27FC236}">
                <a16:creationId xmlns:a16="http://schemas.microsoft.com/office/drawing/2014/main" id="{40FD421D-BE85-4EB1-8DC8-36DCB89E8B37}"/>
              </a:ext>
            </a:extLst>
          </p:cNvPr>
          <p:cNvPicPr>
            <a:picLocks noChangeAspect="1"/>
          </p:cNvPicPr>
          <p:nvPr/>
        </p:nvPicPr>
        <p:blipFill>
          <a:blip r:embed="rId3"/>
          <a:stretch>
            <a:fillRect/>
          </a:stretch>
        </p:blipFill>
        <p:spPr>
          <a:xfrm>
            <a:off x="6111191" y="2052213"/>
            <a:ext cx="541307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34128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32E6-C79C-4422-9427-4F6C601713A3}"/>
              </a:ext>
            </a:extLst>
          </p:cNvPr>
          <p:cNvSpPr>
            <a:spLocks noGrp="1"/>
          </p:cNvSpPr>
          <p:nvPr>
            <p:ph type="title"/>
          </p:nvPr>
        </p:nvSpPr>
        <p:spPr/>
        <p:txBody>
          <a:bodyPr/>
          <a:lstStyle/>
          <a:p>
            <a:r>
              <a:rPr lang="en-US"/>
              <a:t>What are some common repositories?</a:t>
            </a:r>
          </a:p>
        </p:txBody>
      </p:sp>
      <p:sp>
        <p:nvSpPr>
          <p:cNvPr id="3" name="Content Placeholder 2">
            <a:extLst>
              <a:ext uri="{FF2B5EF4-FFF2-40B4-BE49-F238E27FC236}">
                <a16:creationId xmlns:a16="http://schemas.microsoft.com/office/drawing/2014/main" id="{6E0F385A-2ECC-4DBD-8F88-297C57BFA5BD}"/>
              </a:ext>
            </a:extLst>
          </p:cNvPr>
          <p:cNvSpPr>
            <a:spLocks noGrp="1"/>
          </p:cNvSpPr>
          <p:nvPr>
            <p:ph idx="1"/>
          </p:nvPr>
        </p:nvSpPr>
        <p:spPr/>
        <p:txBody>
          <a:bodyPr vert="horz" lIns="91440" tIns="45720" rIns="91440" bIns="45720" rtlCol="0" anchor="t">
            <a:normAutofit/>
          </a:bodyPr>
          <a:lstStyle/>
          <a:p>
            <a:r>
              <a:rPr lang="en-US"/>
              <a:t>Standard and non-standard repositories</a:t>
            </a:r>
          </a:p>
          <a:p>
            <a:pPr lvl="1"/>
            <a:r>
              <a:rPr lang="en-US"/>
              <a:t>Standard comes with the machine (should work without issue)</a:t>
            </a:r>
          </a:p>
          <a:p>
            <a:pPr lvl="1"/>
            <a:r>
              <a:rPr lang="en-US"/>
              <a:t>Non-standard must be added separately (Who knows?)</a:t>
            </a:r>
          </a:p>
          <a:p>
            <a:r>
              <a:rPr lang="en-US"/>
              <a:t>Ubuntu has some extras/different vocab</a:t>
            </a:r>
          </a:p>
          <a:p>
            <a:pPr lvl="1"/>
            <a:r>
              <a:rPr lang="en-US"/>
              <a:t>Universe (community maintained and open source) </a:t>
            </a:r>
          </a:p>
          <a:p>
            <a:pPr lvl="1"/>
            <a:r>
              <a:rPr lang="en-US"/>
              <a:t>Multiverse (Restricted by copyright/legal)</a:t>
            </a:r>
          </a:p>
          <a:p>
            <a:pPr lvl="1"/>
            <a:r>
              <a:rPr lang="en-US" sz="1600">
                <a:ea typeface="+mj-lt"/>
                <a:cs typeface="+mj-lt"/>
              </a:rPr>
              <a:t>Main repository – supported programs</a:t>
            </a:r>
          </a:p>
          <a:p>
            <a:pPr lvl="1"/>
            <a:r>
              <a:rPr lang="en-US" sz="1600">
                <a:ea typeface="+mj-lt"/>
                <a:cs typeface="+mj-lt"/>
              </a:rPr>
              <a:t>Restricted – propriety, may include device drivers</a:t>
            </a:r>
          </a:p>
          <a:p>
            <a:pPr lvl="1"/>
            <a:endParaRPr lang="en-US"/>
          </a:p>
        </p:txBody>
      </p:sp>
    </p:spTree>
    <p:extLst>
      <p:ext uri="{BB962C8B-B14F-4D97-AF65-F5344CB8AC3E}">
        <p14:creationId xmlns:p14="http://schemas.microsoft.com/office/powerpoint/2010/main" val="404066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AA5D-2217-4607-9206-DAA2175B08FE}"/>
              </a:ext>
            </a:extLst>
          </p:cNvPr>
          <p:cNvSpPr>
            <a:spLocks noGrp="1"/>
          </p:cNvSpPr>
          <p:nvPr>
            <p:ph type="title"/>
          </p:nvPr>
        </p:nvSpPr>
        <p:spPr>
          <a:xfrm>
            <a:off x="648930" y="629266"/>
            <a:ext cx="9252154" cy="1223983"/>
          </a:xfrm>
        </p:spPr>
        <p:txBody>
          <a:bodyPr>
            <a:normAutofit/>
          </a:bodyPr>
          <a:lstStyle/>
          <a:p>
            <a:r>
              <a:rPr lang="en-US"/>
              <a:t>Activity</a:t>
            </a:r>
          </a:p>
        </p:txBody>
      </p:sp>
      <p:sp>
        <p:nvSpPr>
          <p:cNvPr id="3" name="Content Placeholder 2">
            <a:extLst>
              <a:ext uri="{FF2B5EF4-FFF2-40B4-BE49-F238E27FC236}">
                <a16:creationId xmlns:a16="http://schemas.microsoft.com/office/drawing/2014/main" id="{F0C643BC-659F-4604-91A5-2C855CD3CAC8}"/>
              </a:ext>
            </a:extLst>
          </p:cNvPr>
          <p:cNvSpPr>
            <a:spLocks noGrp="1"/>
          </p:cNvSpPr>
          <p:nvPr>
            <p:ph idx="1"/>
          </p:nvPr>
        </p:nvSpPr>
        <p:spPr>
          <a:xfrm>
            <a:off x="1103311" y="2052214"/>
            <a:ext cx="5803129" cy="4196185"/>
          </a:xfrm>
        </p:spPr>
        <p:txBody>
          <a:bodyPr vert="horz" lIns="91440" tIns="45720" rIns="91440" bIns="45720" rtlCol="0" anchor="t">
            <a:normAutofit/>
          </a:bodyPr>
          <a:lstStyle/>
          <a:p>
            <a:r>
              <a:rPr lang="en-US"/>
              <a:t>What repositories are already on your system? </a:t>
            </a:r>
          </a:p>
          <a:p>
            <a:r>
              <a:rPr lang="en-US"/>
              <a:t>Where did you find the list of repos?</a:t>
            </a:r>
          </a:p>
          <a:p>
            <a:pPr>
              <a:buClr>
                <a:srgbClr val="8AD0D6"/>
              </a:buClr>
            </a:pPr>
            <a:r>
              <a:rPr lang="en-US"/>
              <a:t>What might be another useful repo to add (if any)?</a:t>
            </a:r>
          </a:p>
        </p:txBody>
      </p:sp>
      <p:pic>
        <p:nvPicPr>
          <p:cNvPr id="4" name="Picture 4" descr="Meme joking about arch linux being less friendly to use then mint, ubuntu and elementary">
            <a:extLst>
              <a:ext uri="{FF2B5EF4-FFF2-40B4-BE49-F238E27FC236}">
                <a16:creationId xmlns:a16="http://schemas.microsoft.com/office/drawing/2014/main" id="{A3662FF6-4EBA-4338-BAA9-339315DB4BAB}"/>
              </a:ext>
            </a:extLst>
          </p:cNvPr>
          <p:cNvPicPr>
            <a:picLocks noChangeAspect="1"/>
          </p:cNvPicPr>
          <p:nvPr/>
        </p:nvPicPr>
        <p:blipFill rotWithShape="1">
          <a:blip r:embed="rId3"/>
          <a:srcRect r="4864" b="-4"/>
          <a:stretch/>
        </p:blipFill>
        <p:spPr>
          <a:xfrm>
            <a:off x="7551643" y="2052213"/>
            <a:ext cx="3991900"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93214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6128-212E-45D4-9805-0389EB7A6B01}"/>
              </a:ext>
            </a:extLst>
          </p:cNvPr>
          <p:cNvSpPr>
            <a:spLocks noGrp="1"/>
          </p:cNvSpPr>
          <p:nvPr>
            <p:ph type="title"/>
          </p:nvPr>
        </p:nvSpPr>
        <p:spPr/>
        <p:txBody>
          <a:bodyPr/>
          <a:lstStyle/>
          <a:p>
            <a:r>
              <a:rPr lang="en-US"/>
              <a:t>How do you add a repository?</a:t>
            </a:r>
          </a:p>
        </p:txBody>
      </p:sp>
      <p:sp>
        <p:nvSpPr>
          <p:cNvPr id="3" name="Content Placeholder 2">
            <a:extLst>
              <a:ext uri="{FF2B5EF4-FFF2-40B4-BE49-F238E27FC236}">
                <a16:creationId xmlns:a16="http://schemas.microsoft.com/office/drawing/2014/main" id="{DB14D2E7-1FE8-45DC-8427-0B206D391174}"/>
              </a:ext>
            </a:extLst>
          </p:cNvPr>
          <p:cNvSpPr>
            <a:spLocks noGrp="1"/>
          </p:cNvSpPr>
          <p:nvPr>
            <p:ph idx="1"/>
          </p:nvPr>
        </p:nvSpPr>
        <p:spPr/>
        <p:txBody>
          <a:bodyPr vert="horz" lIns="91440" tIns="45720" rIns="91440" bIns="45720" rtlCol="0" anchor="t">
            <a:normAutofit/>
          </a:bodyPr>
          <a:lstStyle/>
          <a:p>
            <a:r>
              <a:rPr lang="en-US"/>
              <a:t>You will need to use </a:t>
            </a:r>
            <a:r>
              <a:rPr lang="en-US" err="1"/>
              <a:t>sudo</a:t>
            </a:r>
            <a:endParaRPr lang="en-US"/>
          </a:p>
          <a:p>
            <a:r>
              <a:rPr lang="en-US">
                <a:ea typeface="+mj-lt"/>
                <a:cs typeface="+mj-lt"/>
              </a:rPr>
              <a:t>For CentOS https://wiki.centos.org/AdditionalResources/Repositories</a:t>
            </a:r>
          </a:p>
          <a:p>
            <a:r>
              <a:rPr lang="en-US" b="1">
                <a:ea typeface="+mj-lt"/>
                <a:cs typeface="+mj-lt"/>
              </a:rPr>
              <a:t>In </a:t>
            </a:r>
            <a:r>
              <a:rPr lang="en-US" b="1" err="1">
                <a:ea typeface="+mj-lt"/>
                <a:cs typeface="+mj-lt"/>
              </a:rPr>
              <a:t>OpenSuse</a:t>
            </a:r>
            <a:r>
              <a:rPr lang="en-US" b="1">
                <a:ea typeface="+mj-lt"/>
                <a:cs typeface="+mj-lt"/>
              </a:rPr>
              <a:t> - </a:t>
            </a:r>
            <a:r>
              <a:rPr lang="en-US" b="1" err="1">
                <a:ea typeface="+mj-lt"/>
                <a:cs typeface="+mj-lt"/>
              </a:rPr>
              <a:t>zypper</a:t>
            </a:r>
            <a:r>
              <a:rPr lang="en-US" b="1">
                <a:ea typeface="+mj-lt"/>
                <a:cs typeface="+mj-lt"/>
              </a:rPr>
              <a:t> </a:t>
            </a:r>
            <a:r>
              <a:rPr lang="en-US" b="1" err="1">
                <a:ea typeface="+mj-lt"/>
                <a:cs typeface="+mj-lt"/>
              </a:rPr>
              <a:t>addrepo</a:t>
            </a:r>
            <a:br>
              <a:rPr lang="en-US" b="1">
                <a:ea typeface="+mj-lt"/>
                <a:cs typeface="+mj-lt"/>
              </a:rPr>
            </a:br>
            <a:r>
              <a:rPr lang="en-US" b="1">
                <a:ea typeface="+mj-lt"/>
                <a:cs typeface="+mj-lt"/>
              </a:rPr>
              <a:t>In </a:t>
            </a:r>
            <a:r>
              <a:rPr lang="en-US" b="1" err="1">
                <a:ea typeface="+mj-lt"/>
                <a:cs typeface="+mj-lt"/>
              </a:rPr>
              <a:t>Mandriva</a:t>
            </a:r>
            <a:r>
              <a:rPr lang="en-US" b="1">
                <a:ea typeface="+mj-lt"/>
                <a:cs typeface="+mj-lt"/>
              </a:rPr>
              <a:t> - </a:t>
            </a:r>
            <a:r>
              <a:rPr lang="en-US" b="1" err="1">
                <a:ea typeface="+mj-lt"/>
                <a:cs typeface="+mj-lt"/>
              </a:rPr>
              <a:t>urpmi.addmedia</a:t>
            </a:r>
            <a:br>
              <a:rPr lang="en-US" b="1">
                <a:ea typeface="+mj-lt"/>
                <a:cs typeface="+mj-lt"/>
              </a:rPr>
            </a:br>
            <a:r>
              <a:rPr lang="en-US" b="1">
                <a:ea typeface="+mj-lt"/>
                <a:cs typeface="+mj-lt"/>
              </a:rPr>
              <a:t>In Debian or Ubuntu - open and edit "/</a:t>
            </a:r>
            <a:r>
              <a:rPr lang="en-US" b="1" err="1">
                <a:ea typeface="+mj-lt"/>
                <a:cs typeface="+mj-lt"/>
              </a:rPr>
              <a:t>etc</a:t>
            </a:r>
            <a:r>
              <a:rPr lang="en-US" b="1">
                <a:ea typeface="+mj-lt"/>
                <a:cs typeface="+mj-lt"/>
              </a:rPr>
              <a:t>/apt/</a:t>
            </a:r>
            <a:r>
              <a:rPr lang="en-US" b="1" err="1">
                <a:ea typeface="+mj-lt"/>
                <a:cs typeface="+mj-lt"/>
              </a:rPr>
              <a:t>sources.list</a:t>
            </a:r>
            <a:r>
              <a:rPr lang="en-US" b="1">
                <a:ea typeface="+mj-lt"/>
                <a:cs typeface="+mj-lt"/>
              </a:rPr>
              <a:t>"</a:t>
            </a:r>
            <a:br>
              <a:rPr lang="en-US" b="1">
                <a:ea typeface="+mj-lt"/>
                <a:cs typeface="+mj-lt"/>
              </a:rPr>
            </a:br>
            <a:r>
              <a:rPr lang="en-US" b="1">
                <a:ea typeface="+mj-lt"/>
                <a:cs typeface="+mj-lt"/>
              </a:rPr>
              <a:t>In Fedora -"/</a:t>
            </a:r>
            <a:r>
              <a:rPr lang="en-US" b="1" err="1">
                <a:ea typeface="+mj-lt"/>
                <a:cs typeface="+mj-lt"/>
              </a:rPr>
              <a:t>etc</a:t>
            </a:r>
            <a:r>
              <a:rPr lang="en-US" b="1">
                <a:ea typeface="+mj-lt"/>
                <a:cs typeface="+mj-lt"/>
              </a:rPr>
              <a:t>/</a:t>
            </a:r>
            <a:r>
              <a:rPr lang="en-US" b="1" err="1">
                <a:ea typeface="+mj-lt"/>
                <a:cs typeface="+mj-lt"/>
              </a:rPr>
              <a:t>yum.repos.d</a:t>
            </a:r>
            <a:r>
              <a:rPr lang="en-US" b="1">
                <a:ea typeface="+mj-lt"/>
                <a:cs typeface="+mj-lt"/>
              </a:rPr>
              <a:t>/"</a:t>
            </a:r>
            <a:endParaRPr lang="en-US"/>
          </a:p>
          <a:p>
            <a:r>
              <a:rPr lang="en-US"/>
              <a:t>Debian based systems can be done on </a:t>
            </a:r>
            <a:r>
              <a:rPr lang="en-US" err="1"/>
              <a:t>commandline</a:t>
            </a:r>
            <a:r>
              <a:rPr lang="en-US"/>
              <a:t> or by changes the </a:t>
            </a:r>
            <a:r>
              <a:rPr lang="en-US" err="1"/>
              <a:t>sources.list</a:t>
            </a:r>
            <a:endParaRPr lang="en-US"/>
          </a:p>
          <a:p>
            <a:pPr lvl="1"/>
            <a:r>
              <a:rPr lang="en-US">
                <a:ea typeface="+mj-lt"/>
                <a:cs typeface="+mj-lt"/>
              </a:rPr>
              <a:t>https://www.networkworld.com/article/3305810/how-to-list-repositories-on-linux.html</a:t>
            </a:r>
            <a:endParaRPr lang="en-US"/>
          </a:p>
        </p:txBody>
      </p:sp>
    </p:spTree>
    <p:extLst>
      <p:ext uri="{BB962C8B-B14F-4D97-AF65-F5344CB8AC3E}">
        <p14:creationId xmlns:p14="http://schemas.microsoft.com/office/powerpoint/2010/main" val="915599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DA47-9C43-4DA3-A8BC-D6B364C2AB86}"/>
              </a:ext>
            </a:extLst>
          </p:cNvPr>
          <p:cNvSpPr>
            <a:spLocks noGrp="1"/>
          </p:cNvSpPr>
          <p:nvPr>
            <p:ph type="title"/>
          </p:nvPr>
        </p:nvSpPr>
        <p:spPr/>
        <p:txBody>
          <a:bodyPr/>
          <a:lstStyle/>
          <a:p>
            <a:r>
              <a:rPr lang="en-US"/>
              <a:t>Repository safety and you</a:t>
            </a:r>
          </a:p>
        </p:txBody>
      </p:sp>
      <p:sp>
        <p:nvSpPr>
          <p:cNvPr id="3" name="Content Placeholder 2">
            <a:extLst>
              <a:ext uri="{FF2B5EF4-FFF2-40B4-BE49-F238E27FC236}">
                <a16:creationId xmlns:a16="http://schemas.microsoft.com/office/drawing/2014/main" id="{7C3AB654-737E-426F-852E-FA2758228391}"/>
              </a:ext>
            </a:extLst>
          </p:cNvPr>
          <p:cNvSpPr>
            <a:spLocks noGrp="1"/>
          </p:cNvSpPr>
          <p:nvPr>
            <p:ph idx="1"/>
          </p:nvPr>
        </p:nvSpPr>
        <p:spPr/>
        <p:txBody>
          <a:bodyPr vert="horz" lIns="91440" tIns="45720" rIns="91440" bIns="45720" rtlCol="0" anchor="t">
            <a:normAutofit/>
          </a:bodyPr>
          <a:lstStyle/>
          <a:p>
            <a:r>
              <a:rPr lang="en-US"/>
              <a:t>Adding unknown repositories represent a safety risk because they can install things on your system and update/change your OS</a:t>
            </a:r>
          </a:p>
          <a:p>
            <a:pPr lvl="1"/>
            <a:r>
              <a:rPr lang="en-US"/>
              <a:t>Equivalent of saying yes please give </a:t>
            </a:r>
            <a:r>
              <a:rPr lang="en-US" err="1"/>
              <a:t>randomprogram</a:t>
            </a:r>
            <a:r>
              <a:rPr lang="en-US"/>
              <a:t> full admin rights</a:t>
            </a:r>
          </a:p>
          <a:p>
            <a:r>
              <a:rPr lang="en-US"/>
              <a:t>Do you trust the person hosting the repo/PPA?</a:t>
            </a:r>
          </a:p>
          <a:p>
            <a:r>
              <a:rPr lang="en-US"/>
              <a:t>How many people have (safely) used this repo/PPA before you?</a:t>
            </a:r>
          </a:p>
          <a:p>
            <a:r>
              <a:rPr lang="en-US"/>
              <a:t>How up  to date is this repo/PPA?</a:t>
            </a:r>
          </a:p>
          <a:p>
            <a:r>
              <a:rPr lang="en-US"/>
              <a:t>Can you troubleshoot when something goes wrong?</a:t>
            </a:r>
          </a:p>
          <a:p>
            <a:r>
              <a:rPr lang="en-US"/>
              <a:t>Is this repo/PPA still in testing, or production ready?</a:t>
            </a:r>
          </a:p>
        </p:txBody>
      </p:sp>
    </p:spTree>
    <p:extLst>
      <p:ext uri="{BB962C8B-B14F-4D97-AF65-F5344CB8AC3E}">
        <p14:creationId xmlns:p14="http://schemas.microsoft.com/office/powerpoint/2010/main" val="411773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FD4-C71D-43C4-82AE-C2CC47C99685}"/>
              </a:ext>
            </a:extLst>
          </p:cNvPr>
          <p:cNvSpPr>
            <a:spLocks noGrp="1"/>
          </p:cNvSpPr>
          <p:nvPr>
            <p:ph type="title"/>
          </p:nvPr>
        </p:nvSpPr>
        <p:spPr/>
        <p:txBody>
          <a:bodyPr/>
          <a:lstStyle/>
          <a:p>
            <a:r>
              <a:rPr lang="en-US"/>
              <a:t>Patches vs Update vs Upgrade</a:t>
            </a:r>
          </a:p>
        </p:txBody>
      </p:sp>
      <p:sp>
        <p:nvSpPr>
          <p:cNvPr id="3" name="Content Placeholder 2">
            <a:extLst>
              <a:ext uri="{FF2B5EF4-FFF2-40B4-BE49-F238E27FC236}">
                <a16:creationId xmlns:a16="http://schemas.microsoft.com/office/drawing/2014/main" id="{76D64F1C-5C84-433A-AC52-8F8AD1E89B17}"/>
              </a:ext>
            </a:extLst>
          </p:cNvPr>
          <p:cNvSpPr>
            <a:spLocks noGrp="1"/>
          </p:cNvSpPr>
          <p:nvPr>
            <p:ph idx="1"/>
          </p:nvPr>
        </p:nvSpPr>
        <p:spPr/>
        <p:txBody>
          <a:bodyPr vert="horz" lIns="91440" tIns="45720" rIns="91440" bIns="45720" rtlCol="0" anchor="t">
            <a:normAutofit fontScale="92500" lnSpcReduction="20000"/>
          </a:bodyPr>
          <a:lstStyle/>
          <a:p>
            <a:r>
              <a:rPr lang="en-US"/>
              <a:t>Testing! Oh so much testing</a:t>
            </a:r>
          </a:p>
          <a:p>
            <a:r>
              <a:rPr lang="en-US"/>
              <a:t>A patch fixes a critical error generally in a specific spot</a:t>
            </a:r>
          </a:p>
          <a:p>
            <a:r>
              <a:rPr lang="en-US" i="1"/>
              <a:t>Update</a:t>
            </a:r>
            <a:r>
              <a:rPr lang="en-US"/>
              <a:t> gets the latest version but doesn't install (do this first)</a:t>
            </a:r>
          </a:p>
          <a:p>
            <a:pPr>
              <a:buClr>
                <a:srgbClr val="8AD0D6"/>
              </a:buClr>
            </a:pPr>
            <a:r>
              <a:rPr lang="en-US" i="1"/>
              <a:t>Upgrade </a:t>
            </a:r>
            <a:r>
              <a:rPr lang="en-US"/>
              <a:t>installs newest version </a:t>
            </a:r>
          </a:p>
          <a:p>
            <a:pPr>
              <a:buClr>
                <a:srgbClr val="8AD0D6"/>
              </a:buClr>
            </a:pPr>
            <a:r>
              <a:rPr lang="en-US" i="1"/>
              <a:t>Install package-name</a:t>
            </a:r>
            <a:r>
              <a:rPr lang="en-US"/>
              <a:t> installs or updates to latest version</a:t>
            </a:r>
          </a:p>
          <a:p>
            <a:r>
              <a:rPr lang="en-US"/>
              <a:t>All can cause issues </a:t>
            </a:r>
          </a:p>
          <a:p>
            <a:pPr>
              <a:buClr>
                <a:srgbClr val="8AD0D6"/>
              </a:buClr>
            </a:pPr>
            <a:r>
              <a:rPr lang="en-US"/>
              <a:t>Server Admins usually test updates and patches before sending them company wide</a:t>
            </a:r>
          </a:p>
          <a:p>
            <a:pPr lvl="1"/>
            <a:r>
              <a:rPr lang="en-US"/>
              <a:t>Windows Patch Tuesday disasters</a:t>
            </a:r>
          </a:p>
          <a:p>
            <a:pPr lvl="1"/>
            <a:r>
              <a:rPr lang="en-US"/>
              <a:t>Can break your system and be incompatible with programs you have installed</a:t>
            </a:r>
          </a:p>
          <a:p>
            <a:pPr lvl="1"/>
            <a:r>
              <a:rPr lang="en-US"/>
              <a:t>Not unheard of for patches/updates to cripple a system</a:t>
            </a:r>
          </a:p>
          <a:p>
            <a:endParaRPr lang="en-US"/>
          </a:p>
        </p:txBody>
      </p:sp>
    </p:spTree>
    <p:extLst>
      <p:ext uri="{BB962C8B-B14F-4D97-AF65-F5344CB8AC3E}">
        <p14:creationId xmlns:p14="http://schemas.microsoft.com/office/powerpoint/2010/main" val="186425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3921-D8BE-47E0-BE68-285401CFB1FC}"/>
              </a:ext>
            </a:extLst>
          </p:cNvPr>
          <p:cNvSpPr>
            <a:spLocks noGrp="1"/>
          </p:cNvSpPr>
          <p:nvPr>
            <p:ph type="title"/>
          </p:nvPr>
        </p:nvSpPr>
        <p:spPr>
          <a:xfrm>
            <a:off x="646111" y="609601"/>
            <a:ext cx="4793473" cy="1675975"/>
          </a:xfrm>
        </p:spPr>
        <p:txBody>
          <a:bodyPr>
            <a:normAutofit/>
          </a:bodyPr>
          <a:lstStyle/>
          <a:p>
            <a:r>
              <a:rPr lang="en-US"/>
              <a:t>Permission review</a:t>
            </a:r>
          </a:p>
        </p:txBody>
      </p:sp>
      <p:sp>
        <p:nvSpPr>
          <p:cNvPr id="25" name="Rectangle 24">
            <a:extLst>
              <a:ext uri="{FF2B5EF4-FFF2-40B4-BE49-F238E27FC236}">
                <a16:creationId xmlns:a16="http://schemas.microsoft.com/office/drawing/2014/main" id="{AC546BE4-C7A3-4A47-9FA5-0866D5E65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0F1CBE1-4F9B-436D-ADC6-E1AC0A7011DE}"/>
              </a:ext>
            </a:extLst>
          </p:cNvPr>
          <p:cNvSpPr>
            <a:spLocks noGrp="1"/>
          </p:cNvSpPr>
          <p:nvPr>
            <p:ph idx="1"/>
          </p:nvPr>
        </p:nvSpPr>
        <p:spPr>
          <a:xfrm>
            <a:off x="723818" y="1708937"/>
            <a:ext cx="11180895" cy="2212641"/>
          </a:xfrm>
        </p:spPr>
        <p:txBody>
          <a:bodyPr vert="horz" lIns="91440" tIns="45720" rIns="91440" bIns="45720" rtlCol="0" anchor="t">
            <a:normAutofit fontScale="70000" lnSpcReduction="20000"/>
          </a:bodyPr>
          <a:lstStyle/>
          <a:p>
            <a:pPr>
              <a:lnSpc>
                <a:spcPct val="90000"/>
              </a:lnSpc>
            </a:pPr>
            <a:r>
              <a:rPr lang="en-US" sz="1400" dirty="0">
                <a:ea typeface="+mj-lt"/>
                <a:cs typeface="+mj-lt"/>
              </a:rPr>
              <a:t>Directory access</a:t>
            </a:r>
          </a:p>
          <a:p>
            <a:pPr lvl="1">
              <a:lnSpc>
                <a:spcPct val="90000"/>
              </a:lnSpc>
            </a:pPr>
            <a:r>
              <a:rPr lang="en-US" sz="1400" dirty="0">
                <a:ea typeface="+mj-lt"/>
                <a:cs typeface="+mj-lt"/>
              </a:rPr>
              <a:t>X for directories will allow us to control who can go inside the directory, R would be to read contents of directory</a:t>
            </a:r>
          </a:p>
          <a:p>
            <a:pPr lvl="2">
              <a:lnSpc>
                <a:spcPct val="90000"/>
              </a:lnSpc>
            </a:pPr>
            <a:r>
              <a:rPr lang="en-US" sz="1400" dirty="0">
                <a:ea typeface="+mj-lt"/>
                <a:cs typeface="+mj-lt"/>
              </a:rPr>
              <a:t>Such as hiding directories on websites</a:t>
            </a:r>
          </a:p>
          <a:p>
            <a:pPr>
              <a:lnSpc>
                <a:spcPct val="90000"/>
              </a:lnSpc>
            </a:pPr>
            <a:r>
              <a:rPr lang="en-US" sz="1400" dirty="0">
                <a:ea typeface="+mj-lt"/>
                <a:cs typeface="+mj-lt"/>
              </a:rPr>
              <a:t>File permission</a:t>
            </a:r>
          </a:p>
          <a:p>
            <a:pPr lvl="1">
              <a:lnSpc>
                <a:spcPct val="90000"/>
              </a:lnSpc>
              <a:buClr>
                <a:srgbClr val="8AD0D6"/>
              </a:buClr>
            </a:pPr>
            <a:r>
              <a:rPr lang="en-US" sz="1400" dirty="0">
                <a:ea typeface="+mj-lt"/>
                <a:cs typeface="+mj-lt"/>
              </a:rPr>
              <a:t>Owner, Group, World</a:t>
            </a:r>
          </a:p>
          <a:p>
            <a:pPr lvl="1">
              <a:lnSpc>
                <a:spcPct val="90000"/>
              </a:lnSpc>
              <a:buClr>
                <a:srgbClr val="8AD0D6"/>
              </a:buClr>
            </a:pPr>
            <a:r>
              <a:rPr lang="en-US" sz="1400" dirty="0">
                <a:ea typeface="+mj-lt"/>
                <a:cs typeface="+mj-lt"/>
              </a:rPr>
              <a:t>RWX</a:t>
            </a:r>
          </a:p>
          <a:p>
            <a:pPr lvl="1">
              <a:lnSpc>
                <a:spcPct val="90000"/>
              </a:lnSpc>
              <a:buClr>
                <a:srgbClr val="8AD0D6"/>
              </a:buClr>
            </a:pPr>
            <a:r>
              <a:rPr lang="en-US" sz="1400" dirty="0" err="1">
                <a:ea typeface="+mj-lt"/>
                <a:cs typeface="+mj-lt"/>
              </a:rPr>
              <a:t>chmod</a:t>
            </a:r>
            <a:r>
              <a:rPr lang="en-US" sz="1400" dirty="0">
                <a:ea typeface="+mj-lt"/>
                <a:cs typeface="+mj-lt"/>
              </a:rPr>
              <a:t> using octal (0-7) or +</a:t>
            </a:r>
            <a:r>
              <a:rPr lang="en-US" sz="1400" dirty="0" err="1">
                <a:ea typeface="+mj-lt"/>
                <a:cs typeface="+mj-lt"/>
              </a:rPr>
              <a:t>rwx</a:t>
            </a:r>
            <a:r>
              <a:rPr lang="en-US" sz="1400" dirty="0">
                <a:ea typeface="+mj-lt"/>
                <a:cs typeface="+mj-lt"/>
              </a:rPr>
              <a:t> </a:t>
            </a:r>
          </a:p>
          <a:p>
            <a:pPr>
              <a:lnSpc>
                <a:spcPct val="90000"/>
              </a:lnSpc>
              <a:buClr>
                <a:srgbClr val="8AD0D6"/>
              </a:buClr>
            </a:pPr>
            <a:r>
              <a:rPr lang="en-US" sz="1400" dirty="0">
                <a:ea typeface="+mj-lt"/>
                <a:cs typeface="+mj-lt"/>
              </a:rPr>
              <a:t>Hidden files (.</a:t>
            </a:r>
            <a:r>
              <a:rPr lang="en-US" sz="1400" dirty="0" err="1">
                <a:ea typeface="+mj-lt"/>
                <a:cs typeface="+mj-lt"/>
              </a:rPr>
              <a:t>hiddenFile</a:t>
            </a:r>
            <a:r>
              <a:rPr lang="en-US" sz="1400" dirty="0">
                <a:ea typeface="+mj-lt"/>
                <a:cs typeface="+mj-lt"/>
              </a:rPr>
              <a:t>)</a:t>
            </a:r>
          </a:p>
          <a:p>
            <a:pPr>
              <a:lnSpc>
                <a:spcPct val="90000"/>
              </a:lnSpc>
              <a:buClr>
                <a:srgbClr val="8AD0D6"/>
              </a:buClr>
            </a:pPr>
            <a:r>
              <a:rPr lang="en-US" sz="1400" dirty="0">
                <a:ea typeface="+mj-lt"/>
                <a:cs typeface="+mj-lt"/>
              </a:rPr>
              <a:t>Difference between – d and l at beginning of line</a:t>
            </a:r>
            <a:br>
              <a:rPr lang="en-US" sz="1400" dirty="0">
                <a:ea typeface="+mj-lt"/>
                <a:cs typeface="+mj-lt"/>
              </a:rPr>
            </a:br>
            <a:endParaRPr lang="en-US" sz="1400">
              <a:ea typeface="+mj-lt"/>
              <a:cs typeface="+mj-lt"/>
            </a:endParaRPr>
          </a:p>
        </p:txBody>
      </p:sp>
      <p:pic>
        <p:nvPicPr>
          <p:cNvPr id="10" name="Picture 11" descr="Text&#10;&#10;Description automatically generated">
            <a:extLst>
              <a:ext uri="{FF2B5EF4-FFF2-40B4-BE49-F238E27FC236}">
                <a16:creationId xmlns:a16="http://schemas.microsoft.com/office/drawing/2014/main" id="{F4A4E74C-13C3-8B4C-D60E-48419854669D}"/>
              </a:ext>
            </a:extLst>
          </p:cNvPr>
          <p:cNvPicPr>
            <a:picLocks noChangeAspect="1"/>
          </p:cNvPicPr>
          <p:nvPr/>
        </p:nvPicPr>
        <p:blipFill>
          <a:blip r:embed="rId3"/>
          <a:stretch>
            <a:fillRect/>
          </a:stretch>
        </p:blipFill>
        <p:spPr>
          <a:xfrm>
            <a:off x="832757" y="3874812"/>
            <a:ext cx="10580914" cy="2727873"/>
          </a:xfrm>
          <a:prstGeom prst="rect">
            <a:avLst/>
          </a:prstGeom>
        </p:spPr>
      </p:pic>
    </p:spTree>
    <p:extLst>
      <p:ext uri="{BB962C8B-B14F-4D97-AF65-F5344CB8AC3E}">
        <p14:creationId xmlns:p14="http://schemas.microsoft.com/office/powerpoint/2010/main" val="6520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CA21-0C6A-42F7-B172-5D605DB18570}"/>
              </a:ext>
            </a:extLst>
          </p:cNvPr>
          <p:cNvSpPr>
            <a:spLocks noGrp="1"/>
          </p:cNvSpPr>
          <p:nvPr>
            <p:ph type="title"/>
          </p:nvPr>
        </p:nvSpPr>
        <p:spPr>
          <a:xfrm>
            <a:off x="648930" y="629266"/>
            <a:ext cx="9252154" cy="1223983"/>
          </a:xfrm>
        </p:spPr>
        <p:txBody>
          <a:bodyPr>
            <a:normAutofit/>
          </a:bodyPr>
          <a:lstStyle/>
          <a:p>
            <a:r>
              <a:rPr lang="en-US" dirty="0"/>
              <a:t>File Access Commands</a:t>
            </a:r>
          </a:p>
        </p:txBody>
      </p:sp>
      <p:sp>
        <p:nvSpPr>
          <p:cNvPr id="3" name="Content Placeholder 2">
            <a:extLst>
              <a:ext uri="{FF2B5EF4-FFF2-40B4-BE49-F238E27FC236}">
                <a16:creationId xmlns:a16="http://schemas.microsoft.com/office/drawing/2014/main" id="{72A24DC6-2E23-454C-B817-AD232F887251}"/>
              </a:ext>
            </a:extLst>
          </p:cNvPr>
          <p:cNvSpPr>
            <a:spLocks noGrp="1"/>
          </p:cNvSpPr>
          <p:nvPr>
            <p:ph idx="1"/>
          </p:nvPr>
        </p:nvSpPr>
        <p:spPr>
          <a:xfrm>
            <a:off x="1103311" y="2052214"/>
            <a:ext cx="4338409" cy="4196185"/>
          </a:xfrm>
        </p:spPr>
        <p:txBody>
          <a:bodyPr vert="horz" lIns="91440" tIns="45720" rIns="91440" bIns="45720" rtlCol="0" anchor="t">
            <a:normAutofit/>
          </a:bodyPr>
          <a:lstStyle/>
          <a:p>
            <a:r>
              <a:rPr lang="en-US" dirty="0" err="1"/>
              <a:t>Chmod</a:t>
            </a:r>
            <a:r>
              <a:rPr lang="en-US" dirty="0"/>
              <a:t> – change file permissions</a:t>
            </a:r>
          </a:p>
          <a:p>
            <a:r>
              <a:rPr lang="en-US" dirty="0"/>
              <a:t>Chown – change file owner</a:t>
            </a:r>
          </a:p>
          <a:p>
            <a:r>
              <a:rPr lang="en-US" dirty="0" err="1"/>
              <a:t>Chgrp</a:t>
            </a:r>
            <a:r>
              <a:rPr lang="en-US" dirty="0"/>
              <a:t> - </a:t>
            </a:r>
            <a:r>
              <a:rPr lang="en-US" dirty="0">
                <a:ea typeface="+mj-lt"/>
                <a:cs typeface="+mj-lt"/>
              </a:rPr>
              <a:t>Regular users can change group membership of a file </a:t>
            </a:r>
          </a:p>
          <a:p>
            <a:endParaRPr lang="en-US" dirty="0"/>
          </a:p>
          <a:p>
            <a:endParaRPr lang="en-US">
              <a:ea typeface="+mj-lt"/>
              <a:cs typeface="+mj-lt"/>
            </a:endParaRPr>
          </a:p>
          <a:p>
            <a:endParaRPr lang="en-US"/>
          </a:p>
        </p:txBody>
      </p:sp>
      <p:pic>
        <p:nvPicPr>
          <p:cNvPr id="4" name="Picture 4" descr="Meme of Emperor Palpatine saying &amp;#34;Good good let the power of admin flow through you&amp;#34;">
            <a:extLst>
              <a:ext uri="{FF2B5EF4-FFF2-40B4-BE49-F238E27FC236}">
                <a16:creationId xmlns:a16="http://schemas.microsoft.com/office/drawing/2014/main" id="{6C988BAD-9411-485F-921A-9DF929931CCA}"/>
              </a:ext>
            </a:extLst>
          </p:cNvPr>
          <p:cNvPicPr>
            <a:picLocks noChangeAspect="1"/>
          </p:cNvPicPr>
          <p:nvPr/>
        </p:nvPicPr>
        <p:blipFill>
          <a:blip r:embed="rId3"/>
          <a:stretch>
            <a:fillRect/>
          </a:stretch>
        </p:blipFill>
        <p:spPr>
          <a:xfrm>
            <a:off x="6091916" y="2381946"/>
            <a:ext cx="5451627" cy="353671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47306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5F05B-0EF9-4B4F-817E-4D3760812190}"/>
              </a:ext>
            </a:extLst>
          </p:cNvPr>
          <p:cNvSpPr>
            <a:spLocks noGrp="1"/>
          </p:cNvSpPr>
          <p:nvPr>
            <p:ph type="title"/>
          </p:nvPr>
        </p:nvSpPr>
        <p:spPr>
          <a:xfrm>
            <a:off x="648930" y="629266"/>
            <a:ext cx="9252154" cy="1223983"/>
          </a:xfrm>
        </p:spPr>
        <p:txBody>
          <a:bodyPr>
            <a:normAutofit/>
          </a:bodyPr>
          <a:lstStyle/>
          <a:p>
            <a:r>
              <a:rPr lang="en-US"/>
              <a:t>Activity</a:t>
            </a:r>
          </a:p>
        </p:txBody>
      </p:sp>
      <p:sp>
        <p:nvSpPr>
          <p:cNvPr id="3" name="Content Placeholder 2">
            <a:extLst>
              <a:ext uri="{FF2B5EF4-FFF2-40B4-BE49-F238E27FC236}">
                <a16:creationId xmlns:a16="http://schemas.microsoft.com/office/drawing/2014/main" id="{93176598-BF28-4BEF-8784-B454DB815C60}"/>
              </a:ext>
            </a:extLst>
          </p:cNvPr>
          <p:cNvSpPr>
            <a:spLocks noGrp="1"/>
          </p:cNvSpPr>
          <p:nvPr>
            <p:ph idx="1"/>
          </p:nvPr>
        </p:nvSpPr>
        <p:spPr>
          <a:xfrm>
            <a:off x="1103311" y="2052214"/>
            <a:ext cx="4338409" cy="4196185"/>
          </a:xfrm>
        </p:spPr>
        <p:txBody>
          <a:bodyPr vert="horz" lIns="91440" tIns="45720" rIns="91440" bIns="45720" rtlCol="0" anchor="t">
            <a:normAutofit/>
          </a:bodyPr>
          <a:lstStyle/>
          <a:p>
            <a:r>
              <a:rPr lang="en-US"/>
              <a:t>Make a bunch of files and folders</a:t>
            </a:r>
          </a:p>
          <a:p>
            <a:r>
              <a:rPr lang="en-US"/>
              <a:t>Try each of the </a:t>
            </a:r>
            <a:r>
              <a:rPr lang="en-US" err="1"/>
              <a:t>chmod</a:t>
            </a:r>
            <a:r>
              <a:rPr lang="en-US"/>
              <a:t>, </a:t>
            </a:r>
            <a:r>
              <a:rPr lang="en-US" err="1"/>
              <a:t>chgrp</a:t>
            </a:r>
            <a:r>
              <a:rPr lang="en-US"/>
              <a:t>, </a:t>
            </a:r>
            <a:r>
              <a:rPr lang="en-US" err="1"/>
              <a:t>chown</a:t>
            </a:r>
            <a:r>
              <a:rPr lang="en-US"/>
              <a:t> commands</a:t>
            </a:r>
          </a:p>
          <a:p>
            <a:r>
              <a:rPr lang="en-US"/>
              <a:t>Create a group, add a user to the system then add the user to your group.  Make sure to check the user can login. </a:t>
            </a:r>
          </a:p>
        </p:txBody>
      </p:sp>
      <p:pic>
        <p:nvPicPr>
          <p:cNvPr id="4" name="Picture 4" descr="Dog under a desk saying &amp;#34;I can has admin task please :)&amp;#34;">
            <a:extLst>
              <a:ext uri="{FF2B5EF4-FFF2-40B4-BE49-F238E27FC236}">
                <a16:creationId xmlns:a16="http://schemas.microsoft.com/office/drawing/2014/main" id="{5789B3F7-806D-4BDB-92F2-64B60679516B}"/>
              </a:ext>
            </a:extLst>
          </p:cNvPr>
          <p:cNvPicPr>
            <a:picLocks noChangeAspect="1"/>
          </p:cNvPicPr>
          <p:nvPr/>
        </p:nvPicPr>
        <p:blipFill>
          <a:blip r:embed="rId3"/>
          <a:stretch>
            <a:fillRect/>
          </a:stretch>
        </p:blipFill>
        <p:spPr>
          <a:xfrm>
            <a:off x="7244160" y="2052213"/>
            <a:ext cx="3147138"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65321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DF7C-0C8C-4EB3-BF2D-C700623BDA54}"/>
              </a:ext>
            </a:extLst>
          </p:cNvPr>
          <p:cNvSpPr>
            <a:spLocks noGrp="1"/>
          </p:cNvSpPr>
          <p:nvPr>
            <p:ph type="title"/>
          </p:nvPr>
        </p:nvSpPr>
        <p:spPr/>
        <p:txBody>
          <a:bodyPr/>
          <a:lstStyle/>
          <a:p>
            <a:r>
              <a:rPr lang="en-US"/>
              <a:t>System files</a:t>
            </a:r>
          </a:p>
        </p:txBody>
      </p:sp>
      <p:sp>
        <p:nvSpPr>
          <p:cNvPr id="3" name="Content Placeholder 2">
            <a:extLst>
              <a:ext uri="{FF2B5EF4-FFF2-40B4-BE49-F238E27FC236}">
                <a16:creationId xmlns:a16="http://schemas.microsoft.com/office/drawing/2014/main" id="{5C4697C5-9AA2-4926-8CA9-E3CAC29B22A4}"/>
              </a:ext>
            </a:extLst>
          </p:cNvPr>
          <p:cNvSpPr>
            <a:spLocks noGrp="1"/>
          </p:cNvSpPr>
          <p:nvPr>
            <p:ph idx="1"/>
          </p:nvPr>
        </p:nvSpPr>
        <p:spPr/>
        <p:txBody>
          <a:bodyPr vert="horz" lIns="91440" tIns="45720" rIns="91440" bIns="45720" rtlCol="0" anchor="t">
            <a:normAutofit fontScale="85000" lnSpcReduction="20000"/>
          </a:bodyPr>
          <a:lstStyle/>
          <a:p>
            <a:r>
              <a:rPr lang="en-US" dirty="0">
                <a:ea typeface="+mj-lt"/>
                <a:cs typeface="+mj-lt"/>
              </a:rPr>
              <a:t>/        The directory called “root.” It is the starting point for the file system hierarchy. </a:t>
            </a:r>
            <a:endParaRPr lang="en-US" dirty="0"/>
          </a:p>
          <a:p>
            <a:pPr lvl="1"/>
            <a:r>
              <a:rPr lang="en-US" dirty="0">
                <a:ea typeface="+mj-lt"/>
                <a:cs typeface="+mj-lt"/>
              </a:rPr>
              <a:t>Note that this is not related to the root, or superuser, account. root tree does not imply physical location parts of the tree can be on different partitions and even separate devices (within the network sort of like </a:t>
            </a:r>
            <a:r>
              <a:rPr lang="en-US" dirty="0" err="1">
                <a:ea typeface="+mj-lt"/>
                <a:cs typeface="+mj-lt"/>
              </a:rPr>
              <a:t>onedrive</a:t>
            </a:r>
            <a:r>
              <a:rPr lang="en-US" dirty="0">
                <a:ea typeface="+mj-lt"/>
                <a:cs typeface="+mj-lt"/>
              </a:rPr>
              <a:t>) </a:t>
            </a:r>
            <a:endParaRPr lang="en-US" dirty="0"/>
          </a:p>
          <a:p>
            <a:r>
              <a:rPr lang="en-US" dirty="0">
                <a:ea typeface="+mj-lt"/>
                <a:cs typeface="+mj-lt"/>
              </a:rPr>
              <a:t>/bin     Binaries and other executable programs.</a:t>
            </a:r>
          </a:p>
          <a:p>
            <a:r>
              <a:rPr lang="en-US" dirty="0">
                <a:ea typeface="+mj-lt"/>
                <a:cs typeface="+mj-lt"/>
              </a:rPr>
              <a:t>/</a:t>
            </a:r>
            <a:r>
              <a:rPr lang="en-US" dirty="0" err="1">
                <a:ea typeface="+mj-lt"/>
                <a:cs typeface="+mj-lt"/>
              </a:rPr>
              <a:t>etc</a:t>
            </a:r>
            <a:r>
              <a:rPr lang="en-US" dirty="0">
                <a:ea typeface="+mj-lt"/>
                <a:cs typeface="+mj-lt"/>
              </a:rPr>
              <a:t>     System configuration files.</a:t>
            </a:r>
          </a:p>
          <a:p>
            <a:r>
              <a:rPr lang="en-US" dirty="0">
                <a:ea typeface="+mj-lt"/>
                <a:cs typeface="+mj-lt"/>
              </a:rPr>
              <a:t>/home    </a:t>
            </a:r>
            <a:r>
              <a:rPr lang="en-US" dirty="0" err="1">
                <a:ea typeface="+mj-lt"/>
                <a:cs typeface="+mj-lt"/>
              </a:rPr>
              <a:t>Home</a:t>
            </a:r>
            <a:r>
              <a:rPr lang="en-US" dirty="0">
                <a:ea typeface="+mj-lt"/>
                <a:cs typeface="+mj-lt"/>
              </a:rPr>
              <a:t> directories.</a:t>
            </a:r>
          </a:p>
          <a:p>
            <a:r>
              <a:rPr lang="en-US" dirty="0">
                <a:ea typeface="+mj-lt"/>
                <a:cs typeface="+mj-lt"/>
              </a:rPr>
              <a:t>/opt     Optional or third party software.</a:t>
            </a:r>
          </a:p>
          <a:p>
            <a:r>
              <a:rPr lang="en-US" dirty="0">
                <a:ea typeface="+mj-lt"/>
                <a:cs typeface="+mj-lt"/>
              </a:rPr>
              <a:t>/</a:t>
            </a:r>
            <a:r>
              <a:rPr lang="en-US" dirty="0" err="1">
                <a:ea typeface="+mj-lt"/>
                <a:cs typeface="+mj-lt"/>
              </a:rPr>
              <a:t>tmp</a:t>
            </a:r>
            <a:r>
              <a:rPr lang="en-US" dirty="0">
                <a:ea typeface="+mj-lt"/>
                <a:cs typeface="+mj-lt"/>
              </a:rPr>
              <a:t>     Temporary space, typically cleared on reboot.</a:t>
            </a:r>
          </a:p>
          <a:p>
            <a:r>
              <a:rPr lang="en-US" dirty="0">
                <a:ea typeface="+mj-lt"/>
                <a:cs typeface="+mj-lt"/>
              </a:rPr>
              <a:t>/</a:t>
            </a:r>
            <a:r>
              <a:rPr lang="en-US" dirty="0" err="1">
                <a:ea typeface="+mj-lt"/>
                <a:cs typeface="+mj-lt"/>
              </a:rPr>
              <a:t>usr</a:t>
            </a:r>
            <a:r>
              <a:rPr lang="en-US" dirty="0">
                <a:ea typeface="+mj-lt"/>
                <a:cs typeface="+mj-lt"/>
              </a:rPr>
              <a:t>     User related programs.</a:t>
            </a:r>
          </a:p>
          <a:p>
            <a:pPr lvl="1"/>
            <a:r>
              <a:rPr lang="en-US" dirty="0">
                <a:ea typeface="+mj-lt"/>
                <a:cs typeface="+mj-lt"/>
              </a:rPr>
              <a:t>/</a:t>
            </a:r>
            <a:r>
              <a:rPr lang="en-US" dirty="0" err="1">
                <a:ea typeface="+mj-lt"/>
                <a:cs typeface="+mj-lt"/>
              </a:rPr>
              <a:t>usr</a:t>
            </a:r>
            <a:r>
              <a:rPr lang="en-US" dirty="0">
                <a:ea typeface="+mj-lt"/>
                <a:cs typeface="+mj-lt"/>
              </a:rPr>
              <a:t>/bin and /</a:t>
            </a:r>
            <a:r>
              <a:rPr lang="en-US" dirty="0" err="1">
                <a:ea typeface="+mj-lt"/>
                <a:cs typeface="+mj-lt"/>
              </a:rPr>
              <a:t>usr</a:t>
            </a:r>
            <a:r>
              <a:rPr lang="en-US" dirty="0">
                <a:ea typeface="+mj-lt"/>
                <a:cs typeface="+mj-lt"/>
              </a:rPr>
              <a:t>/</a:t>
            </a:r>
            <a:r>
              <a:rPr lang="en-US" dirty="0" err="1">
                <a:ea typeface="+mj-lt"/>
                <a:cs typeface="+mj-lt"/>
              </a:rPr>
              <a:t>sbin</a:t>
            </a:r>
            <a:r>
              <a:rPr lang="en-US" dirty="0">
                <a:ea typeface="+mj-lt"/>
                <a:cs typeface="+mj-lt"/>
              </a:rPr>
              <a:t> (for admins)</a:t>
            </a:r>
          </a:p>
          <a:p>
            <a:r>
              <a:rPr lang="en-US" dirty="0">
                <a:ea typeface="+mj-lt"/>
                <a:cs typeface="+mj-lt"/>
              </a:rPr>
              <a:t>/var     Variable data, web sites (</a:t>
            </a:r>
            <a:r>
              <a:rPr lang="en-US" dirty="0" err="1">
                <a:ea typeface="+mj-lt"/>
                <a:cs typeface="+mj-lt"/>
              </a:rPr>
              <a:t>webroot</a:t>
            </a:r>
            <a:r>
              <a:rPr lang="en-US" dirty="0">
                <a:ea typeface="+mj-lt"/>
                <a:cs typeface="+mj-lt"/>
              </a:rPr>
              <a:t>) and log files.</a:t>
            </a:r>
            <a:br>
              <a:rPr lang="en-US" dirty="0">
                <a:ea typeface="+mj-lt"/>
                <a:cs typeface="+mj-lt"/>
              </a:rPr>
            </a:br>
            <a:endParaRPr lang="en-US">
              <a:ea typeface="+mj-lt"/>
              <a:cs typeface="+mj-lt"/>
            </a:endParaRPr>
          </a:p>
        </p:txBody>
      </p:sp>
    </p:spTree>
    <p:extLst>
      <p:ext uri="{BB962C8B-B14F-4D97-AF65-F5344CB8AC3E}">
        <p14:creationId xmlns:p14="http://schemas.microsoft.com/office/powerpoint/2010/main" val="3858685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AA1F-1854-40D5-AB58-2B845BD33F32}"/>
              </a:ext>
            </a:extLst>
          </p:cNvPr>
          <p:cNvSpPr>
            <a:spLocks noGrp="1"/>
          </p:cNvSpPr>
          <p:nvPr>
            <p:ph type="title"/>
          </p:nvPr>
        </p:nvSpPr>
        <p:spPr>
          <a:xfrm>
            <a:off x="648930" y="629266"/>
            <a:ext cx="9252154" cy="1223983"/>
          </a:xfrm>
        </p:spPr>
        <p:txBody>
          <a:bodyPr>
            <a:normAutofit/>
          </a:bodyPr>
          <a:lstStyle/>
          <a:p>
            <a:r>
              <a:rPr lang="en-US"/>
              <a:t>Special files</a:t>
            </a:r>
          </a:p>
        </p:txBody>
      </p:sp>
      <p:sp>
        <p:nvSpPr>
          <p:cNvPr id="3" name="Content Placeholder 2">
            <a:extLst>
              <a:ext uri="{FF2B5EF4-FFF2-40B4-BE49-F238E27FC236}">
                <a16:creationId xmlns:a16="http://schemas.microsoft.com/office/drawing/2014/main" id="{1634E4E3-8064-493A-9D50-C2645FAFA2DA}"/>
              </a:ext>
            </a:extLst>
          </p:cNvPr>
          <p:cNvSpPr>
            <a:spLocks noGrp="1"/>
          </p:cNvSpPr>
          <p:nvPr>
            <p:ph idx="1"/>
          </p:nvPr>
        </p:nvSpPr>
        <p:spPr>
          <a:xfrm>
            <a:off x="1103311" y="2052214"/>
            <a:ext cx="4338409" cy="4196185"/>
          </a:xfrm>
        </p:spPr>
        <p:txBody>
          <a:bodyPr vert="horz" lIns="91440" tIns="45720" rIns="91440" bIns="45720" rtlCol="0">
            <a:normAutofit/>
          </a:bodyPr>
          <a:lstStyle/>
          <a:p>
            <a:r>
              <a:rPr lang="en-US"/>
              <a:t>/dev/null</a:t>
            </a:r>
          </a:p>
          <a:p>
            <a:pPr lvl="1"/>
            <a:r>
              <a:rPr lang="en-US"/>
              <a:t>Immediately discards info and returns end of file (EOF)</a:t>
            </a:r>
          </a:p>
          <a:p>
            <a:pPr lvl="1"/>
            <a:r>
              <a:rPr lang="en-US"/>
              <a:t>Also known as bit-bucket or blackhole</a:t>
            </a:r>
          </a:p>
          <a:p>
            <a:pPr lvl="1"/>
            <a:r>
              <a:rPr lang="en-US">
                <a:ea typeface="+mj-lt"/>
                <a:cs typeface="+mj-lt"/>
              </a:rPr>
              <a:t>&gt; /dev/null 2&gt;&amp;1</a:t>
            </a:r>
            <a:endParaRPr lang="en-US"/>
          </a:p>
          <a:p>
            <a:pPr lvl="2"/>
            <a:r>
              <a:rPr lang="en-US"/>
              <a:t>Dumps everything to /dev/null not just stout</a:t>
            </a:r>
          </a:p>
          <a:p>
            <a:r>
              <a:rPr lang="en-US"/>
              <a:t>/proc</a:t>
            </a:r>
          </a:p>
          <a:p>
            <a:pPr lvl="1"/>
            <a:r>
              <a:rPr lang="en-US"/>
              <a:t>Illusionary filesystem in memory</a:t>
            </a:r>
          </a:p>
          <a:p>
            <a:pPr lvl="1"/>
            <a:r>
              <a:rPr lang="en-US"/>
              <a:t>Kind of like task manager</a:t>
            </a:r>
          </a:p>
        </p:txBody>
      </p:sp>
      <p:pic>
        <p:nvPicPr>
          <p:cNvPr id="4" name="Picture 4" descr="Image of two people, one says &amp;#34;Normal people say go to hell&amp;#34; second person says &amp;#34;Linux users say redirect to /dev/null&amp;#34;">
            <a:extLst>
              <a:ext uri="{FF2B5EF4-FFF2-40B4-BE49-F238E27FC236}">
                <a16:creationId xmlns:a16="http://schemas.microsoft.com/office/drawing/2014/main" id="{3788B0A4-A191-4834-80B6-D8FAAB05FEE2}"/>
              </a:ext>
            </a:extLst>
          </p:cNvPr>
          <p:cNvPicPr>
            <a:picLocks noChangeAspect="1"/>
          </p:cNvPicPr>
          <p:nvPr/>
        </p:nvPicPr>
        <p:blipFill>
          <a:blip r:embed="rId3"/>
          <a:stretch>
            <a:fillRect/>
          </a:stretch>
        </p:blipFill>
        <p:spPr>
          <a:xfrm>
            <a:off x="6385158" y="2052213"/>
            <a:ext cx="4865142"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94165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8760-77B3-4AA9-9A95-94417F76A4D6}"/>
              </a:ext>
            </a:extLst>
          </p:cNvPr>
          <p:cNvSpPr>
            <a:spLocks noGrp="1"/>
          </p:cNvSpPr>
          <p:nvPr>
            <p:ph type="title"/>
          </p:nvPr>
        </p:nvSpPr>
        <p:spPr>
          <a:xfrm>
            <a:off x="648930" y="629266"/>
            <a:ext cx="9252154" cy="1223983"/>
          </a:xfrm>
        </p:spPr>
        <p:txBody>
          <a:bodyPr>
            <a:normAutofit/>
          </a:bodyPr>
          <a:lstStyle/>
          <a:p>
            <a:r>
              <a:rPr lang="en-US"/>
              <a:t>Activity</a:t>
            </a:r>
          </a:p>
        </p:txBody>
      </p:sp>
      <p:sp>
        <p:nvSpPr>
          <p:cNvPr id="3" name="Content Placeholder 2">
            <a:extLst>
              <a:ext uri="{FF2B5EF4-FFF2-40B4-BE49-F238E27FC236}">
                <a16:creationId xmlns:a16="http://schemas.microsoft.com/office/drawing/2014/main" id="{9AD20BC2-DB66-41B3-AA84-A1BDB76321F0}"/>
              </a:ext>
            </a:extLst>
          </p:cNvPr>
          <p:cNvSpPr>
            <a:spLocks noGrp="1"/>
          </p:cNvSpPr>
          <p:nvPr>
            <p:ph idx="1"/>
          </p:nvPr>
        </p:nvSpPr>
        <p:spPr>
          <a:xfrm>
            <a:off x="1103311" y="2052214"/>
            <a:ext cx="4338409" cy="4196185"/>
          </a:xfrm>
        </p:spPr>
        <p:txBody>
          <a:bodyPr vert="horz" lIns="91440" tIns="45720" rIns="91440" bIns="45720" rtlCol="0" anchor="t">
            <a:normAutofit/>
          </a:bodyPr>
          <a:lstStyle/>
          <a:p>
            <a:r>
              <a:rPr lang="en-US"/>
              <a:t>Go find each of those system files in your system and write down where they are </a:t>
            </a:r>
          </a:p>
        </p:txBody>
      </p:sp>
      <p:pic>
        <p:nvPicPr>
          <p:cNvPr id="4" name="Picture 4" descr="Meme of Genie from Aladdin saying &amp;#34;Unlimited cosmic Power! Itty bitty living space&amp;#34;">
            <a:extLst>
              <a:ext uri="{FF2B5EF4-FFF2-40B4-BE49-F238E27FC236}">
                <a16:creationId xmlns:a16="http://schemas.microsoft.com/office/drawing/2014/main" id="{F9562223-EC8B-44B6-8DAA-C2BDAC810C70}"/>
              </a:ext>
            </a:extLst>
          </p:cNvPr>
          <p:cNvPicPr>
            <a:picLocks noChangeAspect="1"/>
          </p:cNvPicPr>
          <p:nvPr/>
        </p:nvPicPr>
        <p:blipFill>
          <a:blip r:embed="rId3"/>
          <a:stretch>
            <a:fillRect/>
          </a:stretch>
        </p:blipFill>
        <p:spPr>
          <a:xfrm>
            <a:off x="6719637" y="2052213"/>
            <a:ext cx="4196185"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00852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084E-2936-4733-BAFF-7F268575CAD7}"/>
              </a:ext>
            </a:extLst>
          </p:cNvPr>
          <p:cNvSpPr>
            <a:spLocks noGrp="1"/>
          </p:cNvSpPr>
          <p:nvPr>
            <p:ph type="title"/>
          </p:nvPr>
        </p:nvSpPr>
        <p:spPr>
          <a:xfrm>
            <a:off x="648930" y="629266"/>
            <a:ext cx="9252154" cy="1223983"/>
          </a:xfrm>
        </p:spPr>
        <p:txBody>
          <a:bodyPr>
            <a:normAutofit/>
          </a:bodyPr>
          <a:lstStyle/>
          <a:p>
            <a:r>
              <a:rPr lang="en-US"/>
              <a:t>Scripts</a:t>
            </a:r>
          </a:p>
        </p:txBody>
      </p:sp>
      <p:sp>
        <p:nvSpPr>
          <p:cNvPr id="3" name="Content Placeholder 2">
            <a:extLst>
              <a:ext uri="{FF2B5EF4-FFF2-40B4-BE49-F238E27FC236}">
                <a16:creationId xmlns:a16="http://schemas.microsoft.com/office/drawing/2014/main" id="{99B0B0CB-54E5-4331-A7FD-8DC476C411FB}"/>
              </a:ext>
            </a:extLst>
          </p:cNvPr>
          <p:cNvSpPr>
            <a:spLocks noGrp="1"/>
          </p:cNvSpPr>
          <p:nvPr>
            <p:ph idx="1"/>
          </p:nvPr>
        </p:nvSpPr>
        <p:spPr>
          <a:xfrm>
            <a:off x="1103311" y="2052214"/>
            <a:ext cx="4338409" cy="4196185"/>
          </a:xfrm>
        </p:spPr>
        <p:txBody>
          <a:bodyPr vert="horz" lIns="91440" tIns="45720" rIns="91440" bIns="45720" rtlCol="0" anchor="t">
            <a:normAutofit/>
          </a:bodyPr>
          <a:lstStyle/>
          <a:p>
            <a:r>
              <a:rPr lang="en-US"/>
              <a:t>Create a script to Backup using tar (From a file with a directory list)</a:t>
            </a:r>
          </a:p>
          <a:p>
            <a:pPr lvl="1">
              <a:buClr>
                <a:srgbClr val="8AD0D6"/>
              </a:buClr>
            </a:pPr>
            <a:r>
              <a:rPr lang="en-US"/>
              <a:t>Adrianna's video on how to use tar </a:t>
            </a:r>
            <a:r>
              <a:rPr lang="en-US">
                <a:ea typeface="+mj-lt"/>
                <a:cs typeface="+mj-lt"/>
              </a:rPr>
              <a:t>https://www.youtube.com/watch?v=x0EK6PmKRCU</a:t>
            </a:r>
          </a:p>
          <a:p>
            <a:r>
              <a:rPr lang="en-US"/>
              <a:t>Create a script to collect a Disk usage report</a:t>
            </a:r>
          </a:p>
          <a:p>
            <a:endParaRPr lang="en-US"/>
          </a:p>
        </p:txBody>
      </p:sp>
      <p:pic>
        <p:nvPicPr>
          <p:cNvPr id="6" name="Picture 6" descr="Meme of Frodo saying &amp;#34;Spends two hours explaining code&amp;#34; Person I&amp;#34;m explaining code to says &amp;#34;All right then, keep your secrets&amp;#34;">
            <a:extLst>
              <a:ext uri="{FF2B5EF4-FFF2-40B4-BE49-F238E27FC236}">
                <a16:creationId xmlns:a16="http://schemas.microsoft.com/office/drawing/2014/main" id="{302D3ECA-96B8-4381-A05B-6D9A91128BB7}"/>
              </a:ext>
            </a:extLst>
          </p:cNvPr>
          <p:cNvPicPr>
            <a:picLocks noChangeAspect="1"/>
          </p:cNvPicPr>
          <p:nvPr/>
        </p:nvPicPr>
        <p:blipFill>
          <a:blip r:embed="rId3"/>
          <a:stretch>
            <a:fillRect/>
          </a:stretch>
        </p:blipFill>
        <p:spPr>
          <a:xfrm>
            <a:off x="6574608" y="2052213"/>
            <a:ext cx="4486243"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92430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DE50-4D8B-46E7-B22F-AEAF6CA66093}"/>
              </a:ext>
            </a:extLst>
          </p:cNvPr>
          <p:cNvSpPr>
            <a:spLocks noGrp="1"/>
          </p:cNvSpPr>
          <p:nvPr>
            <p:ph type="title"/>
          </p:nvPr>
        </p:nvSpPr>
        <p:spPr>
          <a:xfrm>
            <a:off x="648930" y="629266"/>
            <a:ext cx="9252154" cy="1223983"/>
          </a:xfrm>
        </p:spPr>
        <p:txBody>
          <a:bodyPr>
            <a:normAutofit/>
          </a:bodyPr>
          <a:lstStyle/>
          <a:p>
            <a:r>
              <a:rPr lang="en-US"/>
              <a:t>What is a repository?</a:t>
            </a:r>
          </a:p>
        </p:txBody>
      </p:sp>
      <p:sp>
        <p:nvSpPr>
          <p:cNvPr id="3" name="Content Placeholder 2">
            <a:extLst>
              <a:ext uri="{FF2B5EF4-FFF2-40B4-BE49-F238E27FC236}">
                <a16:creationId xmlns:a16="http://schemas.microsoft.com/office/drawing/2014/main" id="{0B970975-1EB7-42E4-AAAE-6183592E3EE3}"/>
              </a:ext>
            </a:extLst>
          </p:cNvPr>
          <p:cNvSpPr>
            <a:spLocks noGrp="1"/>
          </p:cNvSpPr>
          <p:nvPr>
            <p:ph idx="1"/>
          </p:nvPr>
        </p:nvSpPr>
        <p:spPr>
          <a:xfrm>
            <a:off x="1103311" y="2052214"/>
            <a:ext cx="4338409" cy="4196185"/>
          </a:xfrm>
        </p:spPr>
        <p:txBody>
          <a:bodyPr vert="horz" lIns="91440" tIns="45720" rIns="91440" bIns="45720" rtlCol="0">
            <a:normAutofit/>
          </a:bodyPr>
          <a:lstStyle/>
          <a:p>
            <a:r>
              <a:rPr lang="en-US"/>
              <a:t>A way to collect and organize software</a:t>
            </a:r>
          </a:p>
          <a:p>
            <a:r>
              <a:rPr lang="en-US"/>
              <a:t>Also known as a way to collect packages</a:t>
            </a:r>
          </a:p>
          <a:p>
            <a:pPr lvl="1"/>
            <a:r>
              <a:rPr lang="en-US"/>
              <a:t>Personal Package Archive (PPA) </a:t>
            </a:r>
          </a:p>
          <a:p>
            <a:r>
              <a:rPr lang="en-US"/>
              <a:t>Source of software compatible with your system</a:t>
            </a:r>
          </a:p>
        </p:txBody>
      </p:sp>
      <p:pic>
        <p:nvPicPr>
          <p:cNvPr id="4" name="Picture 4" descr="Meme of a dog at a set of beakers that says &amp;#34;I just wanted to do some frontend code, Now i&amp;#39;m adding repo&amp;#39;s to my Linux Box.  I have no idea what I&amp;#39;m doing&amp;#34;">
            <a:extLst>
              <a:ext uri="{FF2B5EF4-FFF2-40B4-BE49-F238E27FC236}">
                <a16:creationId xmlns:a16="http://schemas.microsoft.com/office/drawing/2014/main" id="{BDBE06CD-44C6-4467-BAC4-DE2AC9E07974}"/>
              </a:ext>
            </a:extLst>
          </p:cNvPr>
          <p:cNvPicPr>
            <a:picLocks noChangeAspect="1"/>
          </p:cNvPicPr>
          <p:nvPr/>
        </p:nvPicPr>
        <p:blipFill>
          <a:blip r:embed="rId3"/>
          <a:stretch>
            <a:fillRect/>
          </a:stretch>
        </p:blipFill>
        <p:spPr>
          <a:xfrm>
            <a:off x="6719637" y="2052213"/>
            <a:ext cx="4196185"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972817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Linux Administration</vt:lpstr>
      <vt:lpstr>Permission review</vt:lpstr>
      <vt:lpstr>File Access Commands</vt:lpstr>
      <vt:lpstr>Activity</vt:lpstr>
      <vt:lpstr>System files</vt:lpstr>
      <vt:lpstr>Special files</vt:lpstr>
      <vt:lpstr>Activity</vt:lpstr>
      <vt:lpstr>Scripts</vt:lpstr>
      <vt:lpstr>What is a repository?</vt:lpstr>
      <vt:lpstr>Why do we have them?</vt:lpstr>
      <vt:lpstr>What are some common repositories?</vt:lpstr>
      <vt:lpstr>Activity</vt:lpstr>
      <vt:lpstr>How do you add a repository?</vt:lpstr>
      <vt:lpstr>Repository safety and you</vt:lpstr>
      <vt:lpstr>Patches vs Update vs Upgrade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50</cp:revision>
  <dcterms:created xsi:type="dcterms:W3CDTF">2013-07-15T20:26:40Z</dcterms:created>
  <dcterms:modified xsi:type="dcterms:W3CDTF">2022-09-13T15:04:33Z</dcterms:modified>
</cp:coreProperties>
</file>