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3" r:id="rId2"/>
    <p:sldId id="264" r:id="rId3"/>
    <p:sldId id="265" r:id="rId4"/>
    <p:sldId id="256" r:id="rId5"/>
    <p:sldId id="257" r:id="rId6"/>
    <p:sldId id="258" r:id="rId7"/>
    <p:sldId id="259" r:id="rId8"/>
    <p:sldId id="261" r:id="rId9"/>
    <p:sldId id="260" r:id="rId10"/>
    <p:sldId id="262" r:id="rId11"/>
    <p:sldId id="266" r:id="rId12"/>
    <p:sldId id="274" r:id="rId13"/>
    <p:sldId id="272" r:id="rId14"/>
    <p:sldId id="273" r:id="rId15"/>
    <p:sldId id="275" r:id="rId16"/>
    <p:sldId id="276" r:id="rId17"/>
    <p:sldId id="277" r:id="rId18"/>
    <p:sldId id="279" r:id="rId19"/>
    <p:sldId id="280" r:id="rId20"/>
    <p:sldId id="267" r:id="rId21"/>
    <p:sldId id="278" r:id="rId22"/>
    <p:sldId id="268" r:id="rId23"/>
    <p:sldId id="269" r:id="rId24"/>
    <p:sldId id="270" r:id="rId2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6" d="100"/>
          <a:sy n="66" d="100"/>
        </p:scale>
        <p:origin x="12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3A47A5-C1C7-4EF7-A2D6-4C7104192822}" type="datetimeFigureOut">
              <a:rPr lang="es-CO" smtClean="0"/>
              <a:pPr/>
              <a:t>10/03/2021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5D33B5-EA2B-45B5-A0D6-103A570B615A}" type="slidenum">
              <a:rPr lang="es-CO" smtClean="0"/>
              <a:pPr/>
              <a:t>‹Nº›</a:t>
            </a:fld>
            <a:endParaRPr lang="es-CO"/>
          </a:p>
        </p:txBody>
      </p:sp>
    </p:spTree>
    <p:extLst>
      <p:ext uri="{BB962C8B-B14F-4D97-AF65-F5344CB8AC3E}">
        <p14:creationId xmlns:p14="http://schemas.microsoft.com/office/powerpoint/2010/main" val="388317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8658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4268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2" name="Shape 85"/>
          <p:cNvGrpSpPr/>
          <p:nvPr/>
        </p:nvGrpSpPr>
        <p:grpSpPr>
          <a:xfrm>
            <a:off x="625966" y="399168"/>
            <a:ext cx="999312" cy="1332416"/>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pPr marL="0" lvl="0" indent="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4923CC3-7DDF-4E38-8A43-2EFC1733193F}" type="datetimeFigureOut">
              <a:rPr lang="es-CO" smtClean="0"/>
              <a:pPr/>
              <a:t>10/03/2021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CFD87A95-5C3A-4EAE-86B2-48C3928AA99C}"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23CC3-7DDF-4E38-8A43-2EFC1733193F}" type="datetimeFigureOut">
              <a:rPr lang="es-CO" smtClean="0"/>
              <a:pPr/>
              <a:t>10/03/2021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87A95-5C3A-4EAE-86B2-48C3928AA99C}"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oleObject" Target="../embeddings/oleObject1.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oleObject" Target="../embeddings/oleObject2.bin"/><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oleObject" Target="../embeddings/oleObject4.bin"/><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oleObject" Target="../embeddings/oleObject6.bin"/><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png"/><Relationship Id="rId5" Type="http://schemas.openxmlformats.org/officeDocument/2006/relationships/oleObject" Target="../embeddings/oleObject8.bin"/><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oleObject" Target="../embeddings/oleObject9.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png"/><Relationship Id="rId5" Type="http://schemas.openxmlformats.org/officeDocument/2006/relationships/oleObject" Target="../embeddings/oleObject10.bin"/><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png"/><Relationship Id="rId5" Type="http://schemas.openxmlformats.org/officeDocument/2006/relationships/oleObject" Target="../embeddings/oleObject12.bin"/><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20.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14.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20.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034682"/>
          </a:xfrm>
        </p:spPr>
        <p:txBody>
          <a:bodyPr>
            <a:normAutofit/>
          </a:bodyPr>
          <a:lstStyle/>
          <a:p>
            <a:r>
              <a:rPr lang="es-CO" sz="2400" dirty="0" smtClean="0">
                <a:solidFill>
                  <a:srgbClr val="FF0000"/>
                </a:solidFill>
              </a:rPr>
              <a:t>DISEÑO AXIOMATICO APLICADO</a:t>
            </a:r>
            <a:br>
              <a:rPr lang="es-CO" sz="2400" dirty="0" smtClean="0">
                <a:solidFill>
                  <a:srgbClr val="FF0000"/>
                </a:solidFill>
              </a:rPr>
            </a:br>
            <a:r>
              <a:rPr lang="es-CO" sz="1800" dirty="0" smtClean="0">
                <a:solidFill>
                  <a:srgbClr val="00B0F0"/>
                </a:solidFill>
              </a:rPr>
              <a:t>MAQUINA-PROCESO ELECTRO/QUIMICO/MECANICO</a:t>
            </a:r>
            <a:br>
              <a:rPr lang="es-CO" sz="1800" dirty="0" smtClean="0">
                <a:solidFill>
                  <a:srgbClr val="00B0F0"/>
                </a:solidFill>
              </a:rPr>
            </a:br>
            <a:r>
              <a:rPr lang="es-CO" sz="1800" dirty="0">
                <a:solidFill>
                  <a:srgbClr val="00B0F0"/>
                </a:solidFill>
              </a:rPr>
              <a:t/>
            </a:r>
            <a:br>
              <a:rPr lang="es-CO" sz="1800" dirty="0">
                <a:solidFill>
                  <a:srgbClr val="00B0F0"/>
                </a:solidFill>
              </a:rPr>
            </a:br>
            <a:r>
              <a:rPr lang="es-CO" sz="1800" dirty="0" smtClean="0">
                <a:solidFill>
                  <a:srgbClr val="00B0F0"/>
                </a:solidFill>
              </a:rPr>
              <a:t/>
            </a:r>
            <a:br>
              <a:rPr lang="es-CO" sz="1800" dirty="0" smtClean="0">
                <a:solidFill>
                  <a:srgbClr val="00B0F0"/>
                </a:solidFill>
              </a:rPr>
            </a:br>
            <a:r>
              <a:rPr lang="es-CO" sz="1800" dirty="0">
                <a:solidFill>
                  <a:srgbClr val="00B0F0"/>
                </a:solidFill>
              </a:rPr>
              <a:t/>
            </a:r>
            <a:br>
              <a:rPr lang="es-CO" sz="1800" dirty="0">
                <a:solidFill>
                  <a:srgbClr val="00B0F0"/>
                </a:solidFill>
              </a:rPr>
            </a:br>
            <a:r>
              <a:rPr lang="es-CO" sz="1800" dirty="0" smtClean="0">
                <a:solidFill>
                  <a:srgbClr val="00B0F0"/>
                </a:solidFill>
              </a:rPr>
              <a:t/>
            </a:r>
            <a:br>
              <a:rPr lang="es-CO" sz="1800" dirty="0" smtClean="0">
                <a:solidFill>
                  <a:srgbClr val="00B0F0"/>
                </a:solidFill>
              </a:rPr>
            </a:br>
            <a:r>
              <a:rPr lang="es-CO" sz="1800" dirty="0">
                <a:solidFill>
                  <a:srgbClr val="00B0F0"/>
                </a:solidFill>
              </a:rPr>
              <a:t/>
            </a:r>
            <a:br>
              <a:rPr lang="es-CO" sz="1800" dirty="0">
                <a:solidFill>
                  <a:srgbClr val="00B0F0"/>
                </a:solidFill>
              </a:rPr>
            </a:br>
            <a:r>
              <a:rPr lang="es-CO" sz="1200" dirty="0" smtClean="0">
                <a:solidFill>
                  <a:schemeClr val="tx1">
                    <a:lumMod val="75000"/>
                    <a:lumOff val="25000"/>
                  </a:schemeClr>
                </a:solidFill>
              </a:rPr>
              <a:t>Por:  Profesor Ernesto Córdoba  Nieto</a:t>
            </a:r>
            <a:br>
              <a:rPr lang="es-CO" sz="1200" dirty="0" smtClean="0">
                <a:solidFill>
                  <a:schemeClr val="tx1">
                    <a:lumMod val="75000"/>
                    <a:lumOff val="25000"/>
                  </a:schemeClr>
                </a:solidFill>
              </a:rPr>
            </a:br>
            <a:r>
              <a:rPr lang="es-CO" sz="1200" dirty="0" smtClean="0">
                <a:solidFill>
                  <a:srgbClr val="7030A0"/>
                </a:solidFill>
              </a:rPr>
              <a:t>Universidad Nacional de Colombia</a:t>
            </a:r>
            <a:r>
              <a:rPr lang="es-CO" sz="1200" dirty="0" smtClean="0">
                <a:solidFill>
                  <a:schemeClr val="tx1">
                    <a:lumMod val="75000"/>
                    <a:lumOff val="25000"/>
                  </a:schemeClr>
                </a:solidFill>
              </a:rPr>
              <a:t/>
            </a:r>
            <a:br>
              <a:rPr lang="es-CO" sz="1200" dirty="0" smtClean="0">
                <a:solidFill>
                  <a:schemeClr val="tx1">
                    <a:lumMod val="75000"/>
                    <a:lumOff val="25000"/>
                  </a:schemeClr>
                </a:solidFill>
              </a:rPr>
            </a:br>
            <a:r>
              <a:rPr lang="es-CO" sz="1200" dirty="0" smtClean="0">
                <a:solidFill>
                  <a:srgbClr val="00B0F0"/>
                </a:solidFill>
              </a:rPr>
              <a:t>Ciudad Universitaria</a:t>
            </a:r>
            <a:r>
              <a:rPr lang="es-CO" sz="1200" dirty="0" smtClean="0">
                <a:solidFill>
                  <a:schemeClr val="tx1">
                    <a:lumMod val="75000"/>
                    <a:lumOff val="25000"/>
                  </a:schemeClr>
                </a:solidFill>
              </a:rPr>
              <a:t/>
            </a:r>
            <a:br>
              <a:rPr lang="es-CO" sz="1200" dirty="0" smtClean="0">
                <a:solidFill>
                  <a:schemeClr val="tx1">
                    <a:lumMod val="75000"/>
                    <a:lumOff val="25000"/>
                  </a:schemeClr>
                </a:solidFill>
              </a:rPr>
            </a:br>
            <a:r>
              <a:rPr lang="es-CO" sz="1200" dirty="0" smtClean="0">
                <a:solidFill>
                  <a:srgbClr val="00B050"/>
                </a:solidFill>
              </a:rPr>
              <a:t>Septiembre del 2018</a:t>
            </a:r>
            <a:endParaRPr lang="es-CO" sz="2400"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solidFill>
                  <a:srgbClr val="FF0000"/>
                </a:solidFill>
              </a:rPr>
              <a:t>DESCOMPOSICION BASE DEL CICLO DE PROCESO</a:t>
            </a:r>
            <a:br>
              <a:rPr lang="es-CO" sz="2400" dirty="0" smtClean="0">
                <a:solidFill>
                  <a:srgbClr val="FF0000"/>
                </a:solidFill>
              </a:rPr>
            </a:br>
            <a:r>
              <a:rPr lang="es-CO" sz="2400" dirty="0" smtClean="0">
                <a:solidFill>
                  <a:srgbClr val="00B0F0"/>
                </a:solidFill>
              </a:rPr>
              <a:t>PASO A PASO LOGICO</a:t>
            </a:r>
            <a:endParaRPr lang="es-CO" sz="2400" dirty="0">
              <a:solidFill>
                <a:srgbClr val="FF0000"/>
              </a:solidFill>
            </a:endParaRPr>
          </a:p>
        </p:txBody>
      </p:sp>
      <p:pic>
        <p:nvPicPr>
          <p:cNvPr id="7170" name="Picture 2"/>
          <p:cNvPicPr>
            <a:picLocks noChangeAspect="1" noChangeArrowheads="1"/>
          </p:cNvPicPr>
          <p:nvPr/>
        </p:nvPicPr>
        <p:blipFill>
          <a:blip r:embed="rId2" cstate="print">
            <a:duotone>
              <a:prstClr val="black"/>
              <a:schemeClr val="accent6">
                <a:tint val="45000"/>
                <a:satMod val="400000"/>
              </a:schemeClr>
            </a:duotone>
            <a:lum bright="30000"/>
          </a:blip>
          <a:srcRect/>
          <a:stretch>
            <a:fillRect/>
          </a:stretch>
        </p:blipFill>
        <p:spPr bwMode="auto">
          <a:xfrm>
            <a:off x="1619672" y="1700808"/>
            <a:ext cx="6120680" cy="4896544"/>
          </a:xfrm>
          <a:prstGeom prst="rect">
            <a:avLst/>
          </a:prstGeom>
          <a:noFill/>
          <a:ln w="9525">
            <a:solidFill>
              <a:srgbClr val="FF0000"/>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1143000"/>
          </a:xfrm>
        </p:spPr>
        <p:txBody>
          <a:bodyPr>
            <a:normAutofit/>
          </a:bodyPr>
          <a:lstStyle/>
          <a:p>
            <a:r>
              <a:rPr lang="es-CO" sz="2400" dirty="0" smtClean="0">
                <a:solidFill>
                  <a:srgbClr val="FF0000"/>
                </a:solidFill>
              </a:rPr>
              <a:t>DESCOMPOSICION EN DETALLE</a:t>
            </a:r>
            <a:br>
              <a:rPr lang="es-CO" sz="2400" dirty="0" smtClean="0">
                <a:solidFill>
                  <a:srgbClr val="FF0000"/>
                </a:solidFill>
              </a:rPr>
            </a:br>
            <a:r>
              <a:rPr lang="es-CO" sz="1800" dirty="0" smtClean="0">
                <a:solidFill>
                  <a:srgbClr val="00B0F0"/>
                </a:solidFill>
              </a:rPr>
              <a:t>CICLO DE CARGUE</a:t>
            </a:r>
            <a:endParaRPr lang="es-CO" sz="2400" dirty="0">
              <a:solidFill>
                <a:srgbClr val="FF0000"/>
              </a:solidFill>
            </a:endParaRPr>
          </a:p>
        </p:txBody>
      </p:sp>
      <p:pic>
        <p:nvPicPr>
          <p:cNvPr id="8194" name="Picture 2"/>
          <p:cNvPicPr>
            <a:picLocks noChangeAspect="1" noChangeArrowheads="1"/>
          </p:cNvPicPr>
          <p:nvPr/>
        </p:nvPicPr>
        <p:blipFill>
          <a:blip r:embed="rId2" cstate="print">
            <a:duotone>
              <a:prstClr val="black"/>
              <a:schemeClr val="accent3">
                <a:tint val="45000"/>
                <a:satMod val="400000"/>
              </a:schemeClr>
            </a:duotone>
            <a:lum bright="10000" contrast="-20000"/>
          </a:blip>
          <a:srcRect/>
          <a:stretch>
            <a:fillRect/>
          </a:stretch>
        </p:blipFill>
        <p:spPr bwMode="auto">
          <a:xfrm>
            <a:off x="2200275" y="1412775"/>
            <a:ext cx="4743450" cy="5359499"/>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826"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4152" name="Imagen de mapa de bits" r:id="rId3" imgW="9438095" imgH="6114286" progId="PBrush">
                  <p:embed/>
                </p:oleObj>
              </mc:Choice>
              <mc:Fallback>
                <p:oleObj name="Imagen de mapa de bits" r:id="rId3" imgW="9438095" imgH="6114286" progId="PBrush">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3828" name="Object 4"/>
          <p:cNvGraphicFramePr>
            <a:graphicFrameLocks noChangeAspect="1"/>
          </p:cNvGraphicFramePr>
          <p:nvPr/>
        </p:nvGraphicFramePr>
        <p:xfrm>
          <a:off x="3851275" y="1196975"/>
          <a:ext cx="5153025" cy="409575"/>
        </p:xfrm>
        <a:graphic>
          <a:graphicData uri="http://schemas.openxmlformats.org/presentationml/2006/ole">
            <mc:AlternateContent xmlns:mc="http://schemas.openxmlformats.org/markup-compatibility/2006">
              <mc:Choice xmlns:v="urn:schemas-microsoft-com:vml" Requires="v">
                <p:oleObj spid="_x0000_s4153" name="Imagen de mapa de bits" r:id="rId5" imgW="5152381" imgH="409632" progId="PBrush">
                  <p:embed/>
                </p:oleObj>
              </mc:Choice>
              <mc:Fallback>
                <p:oleObj name="Imagen de mapa de bits" r:id="rId5" imgW="5152381" imgH="409632" progId="PBrush">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1196975"/>
                        <a:ext cx="5153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3829" name="Rectangle 5"/>
          <p:cNvSpPr>
            <a:spLocks noGrp="1" noChangeArrowheads="1"/>
          </p:cNvSpPr>
          <p:nvPr>
            <p:ph type="body" idx="1"/>
          </p:nvPr>
        </p:nvSpPr>
        <p:spPr>
          <a:xfrm>
            <a:off x="468313" y="1844675"/>
            <a:ext cx="8207375" cy="647700"/>
          </a:xfrm>
        </p:spPr>
        <p:txBody>
          <a:bodyPr>
            <a:normAutofit/>
          </a:bodyPr>
          <a:lstStyle/>
          <a:p>
            <a:pPr algn="ctr">
              <a:lnSpc>
                <a:spcPct val="90000"/>
              </a:lnSpc>
              <a:buFontTx/>
              <a:buNone/>
            </a:pPr>
            <a:r>
              <a:rPr lang="es-ES" altLang="es-CO" sz="2400" b="1" dirty="0" smtClean="0">
                <a:solidFill>
                  <a:srgbClr val="FF0000"/>
                </a:solidFill>
              </a:rPr>
              <a:t>PARÁMETROS DE DISEÑO (DPS) </a:t>
            </a:r>
            <a:endParaRPr lang="es-ES" altLang="es-CO" sz="2400" b="1" dirty="0">
              <a:solidFill>
                <a:srgbClr val="FF0000"/>
              </a:solidFill>
            </a:endParaRPr>
          </a:p>
        </p:txBody>
      </p:sp>
      <p:pic>
        <p:nvPicPr>
          <p:cNvPr id="333831" name="Picture 7"/>
          <p:cNvPicPr>
            <a:picLocks noChangeAspect="1" noChangeArrowheads="1"/>
          </p:cNvPicPr>
          <p:nvPr/>
        </p:nvPicPr>
        <p:blipFill>
          <a:blip r:embed="rId7" cstate="print">
            <a:extLst>
              <a:ext uri="{BEBA8EAE-BF5A-486C-A8C5-ECC9F3942E4B}">
                <a14:imgProps xmlns:a14="http://schemas.microsoft.com/office/drawing/2010/main">
                  <a14:imgLayer r:embed="rId8">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68313" y="2852738"/>
            <a:ext cx="8207375" cy="287972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143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4850" name="Object 2"/>
          <p:cNvGraphicFramePr>
            <a:graphicFrameLocks noChangeAspect="1"/>
          </p:cNvGraphicFramePr>
          <p:nvPr>
            <p:extLst>
              <p:ext uri="{D42A27DB-BD31-4B8C-83A1-F6EECF244321}">
                <p14:modId xmlns:p14="http://schemas.microsoft.com/office/powerpoint/2010/main" val="2110942414"/>
              </p:ext>
            </p:extLst>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110" name="Imagen de mapa de bits" r:id="rId3" imgW="9438095" imgH="6114286" progId="PBrush">
                  <p:embed/>
                </p:oleObj>
              </mc:Choice>
              <mc:Fallback>
                <p:oleObj name="Imagen de mapa de bits" r:id="rId3" imgW="9438095" imgH="6114286" progId="PBrush">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4852" name="Object 4"/>
          <p:cNvGraphicFramePr>
            <a:graphicFrameLocks noChangeAspect="1"/>
          </p:cNvGraphicFramePr>
          <p:nvPr/>
        </p:nvGraphicFramePr>
        <p:xfrm>
          <a:off x="3851275" y="1196975"/>
          <a:ext cx="5153025" cy="409575"/>
        </p:xfrm>
        <a:graphic>
          <a:graphicData uri="http://schemas.openxmlformats.org/presentationml/2006/ole">
            <mc:AlternateContent xmlns:mc="http://schemas.openxmlformats.org/markup-compatibility/2006">
              <mc:Choice xmlns:v="urn:schemas-microsoft-com:vml" Requires="v">
                <p:oleObj spid="_x0000_s2111" name="Imagen de mapa de bits" r:id="rId5" imgW="5152381" imgH="409632" progId="PBrush">
                  <p:embed/>
                </p:oleObj>
              </mc:Choice>
              <mc:Fallback>
                <p:oleObj name="Imagen de mapa de bits" r:id="rId5" imgW="5152381" imgH="409632" progId="PBrush">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1196975"/>
                        <a:ext cx="5153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4853" name="Rectangle 5"/>
          <p:cNvSpPr>
            <a:spLocks noGrp="1" noChangeArrowheads="1"/>
          </p:cNvSpPr>
          <p:nvPr>
            <p:ph type="body" idx="1"/>
          </p:nvPr>
        </p:nvSpPr>
        <p:spPr>
          <a:xfrm>
            <a:off x="468313" y="1989138"/>
            <a:ext cx="8207375" cy="4535487"/>
          </a:xfrm>
        </p:spPr>
        <p:txBody>
          <a:bodyPr/>
          <a:lstStyle/>
          <a:p>
            <a:pPr algn="just">
              <a:buFontTx/>
              <a:buNone/>
            </a:pPr>
            <a:r>
              <a:rPr lang="es-CO" altLang="es-CO" sz="2800" b="1" dirty="0">
                <a:solidFill>
                  <a:srgbClr val="FF0000"/>
                </a:solidFill>
              </a:rPr>
              <a:t>Restricciones para los </a:t>
            </a:r>
            <a:r>
              <a:rPr lang="es-CO" altLang="es-CO" sz="2800" b="1" dirty="0" err="1">
                <a:solidFill>
                  <a:srgbClr val="FF0000"/>
                </a:solidFill>
              </a:rPr>
              <a:t>DPs</a:t>
            </a:r>
            <a:r>
              <a:rPr lang="es-ES" altLang="es-CO" sz="2800" b="1" dirty="0">
                <a:solidFill>
                  <a:srgbClr val="FF0000"/>
                </a:solidFill>
              </a:rPr>
              <a:t> </a:t>
            </a:r>
          </a:p>
          <a:p>
            <a:pPr algn="just">
              <a:buFontTx/>
              <a:buNone/>
            </a:pPr>
            <a:endParaRPr lang="es-CO" altLang="es-CO" sz="2000" dirty="0"/>
          </a:p>
          <a:p>
            <a:pPr algn="just">
              <a:buFontTx/>
              <a:buNone/>
            </a:pPr>
            <a:r>
              <a:rPr lang="es-CO" altLang="es-CO" sz="2600" dirty="0"/>
              <a:t>	Para definir los parámetros de diseño </a:t>
            </a:r>
            <a:r>
              <a:rPr lang="es-CO" altLang="es-CO" sz="2600" dirty="0" err="1"/>
              <a:t>DPs</a:t>
            </a:r>
            <a:r>
              <a:rPr lang="es-CO" altLang="es-CO" sz="2600" dirty="0"/>
              <a:t>, se establecen las siguientes restricciones.</a:t>
            </a:r>
          </a:p>
          <a:p>
            <a:pPr algn="just">
              <a:buFontTx/>
              <a:buNone/>
            </a:pPr>
            <a:endParaRPr lang="es-CO" altLang="es-CO" sz="1600" dirty="0"/>
          </a:p>
          <a:p>
            <a:pPr algn="just">
              <a:buFontTx/>
              <a:buNone/>
            </a:pPr>
            <a:r>
              <a:rPr lang="es-CO" altLang="es-CO" sz="2600" dirty="0"/>
              <a:t>	</a:t>
            </a:r>
            <a:r>
              <a:rPr lang="es-CO" altLang="es-CO" sz="2600" dirty="0">
                <a:solidFill>
                  <a:srgbClr val="00B050"/>
                </a:solidFill>
              </a:rPr>
              <a:t>C1</a:t>
            </a:r>
            <a:r>
              <a:rPr lang="es-CO" altLang="es-CO" sz="2600" dirty="0"/>
              <a:t>: Solo serán variados dos parámetros en la fabricación de los prototipos.</a:t>
            </a:r>
          </a:p>
          <a:p>
            <a:pPr algn="just">
              <a:buFontTx/>
              <a:buNone/>
            </a:pPr>
            <a:endParaRPr lang="es-CO" altLang="es-CO" sz="1200" dirty="0"/>
          </a:p>
          <a:p>
            <a:pPr algn="just">
              <a:buFontTx/>
              <a:buNone/>
            </a:pPr>
            <a:r>
              <a:rPr lang="es-CO" altLang="es-CO" sz="2600" dirty="0"/>
              <a:t>	</a:t>
            </a:r>
            <a:r>
              <a:rPr lang="es-CO" altLang="es-CO" sz="2600" dirty="0">
                <a:solidFill>
                  <a:srgbClr val="00B050"/>
                </a:solidFill>
              </a:rPr>
              <a:t>C2</a:t>
            </a:r>
            <a:r>
              <a:rPr lang="es-CO" altLang="es-CO" sz="2600" dirty="0"/>
              <a:t>: Mantener o mejorar las propiedades mecánicas en los modelos fabricados por el proceso FDM.</a:t>
            </a:r>
            <a:endParaRPr lang="es-ES" altLang="es-CO" sz="2600" b="1" dirty="0"/>
          </a:p>
        </p:txBody>
      </p:sp>
    </p:spTree>
    <p:extLst>
      <p:ext uri="{BB962C8B-B14F-4D97-AF65-F5344CB8AC3E}">
        <p14:creationId xmlns:p14="http://schemas.microsoft.com/office/powerpoint/2010/main" val="1640653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802"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3130" name="Imagen de mapa de bits" r:id="rId3" imgW="9438095" imgH="6114286" progId="PBrush">
                  <p:embed/>
                </p:oleObj>
              </mc:Choice>
              <mc:Fallback>
                <p:oleObj name="Imagen de mapa de bits" r:id="rId3" imgW="9438095" imgH="6114286" progId="PBrush">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2804" name="Object 4"/>
          <p:cNvGraphicFramePr>
            <a:graphicFrameLocks noChangeAspect="1"/>
          </p:cNvGraphicFramePr>
          <p:nvPr/>
        </p:nvGraphicFramePr>
        <p:xfrm>
          <a:off x="3851275" y="1196975"/>
          <a:ext cx="5153025" cy="409575"/>
        </p:xfrm>
        <a:graphic>
          <a:graphicData uri="http://schemas.openxmlformats.org/presentationml/2006/ole">
            <mc:AlternateContent xmlns:mc="http://schemas.openxmlformats.org/markup-compatibility/2006">
              <mc:Choice xmlns:v="urn:schemas-microsoft-com:vml" Requires="v">
                <p:oleObj spid="_x0000_s3131" name="Imagen de mapa de bits" r:id="rId5" imgW="5152381" imgH="409632" progId="PBrush">
                  <p:embed/>
                </p:oleObj>
              </mc:Choice>
              <mc:Fallback>
                <p:oleObj name="Imagen de mapa de bits" r:id="rId5" imgW="5152381" imgH="409632" progId="PBrush">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1196975"/>
                        <a:ext cx="5153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2805" name="Rectangle 5"/>
          <p:cNvSpPr>
            <a:spLocks noGrp="1" noChangeArrowheads="1"/>
          </p:cNvSpPr>
          <p:nvPr>
            <p:ph type="body" idx="1"/>
          </p:nvPr>
        </p:nvSpPr>
        <p:spPr>
          <a:xfrm>
            <a:off x="468313" y="1989138"/>
            <a:ext cx="8207375" cy="4392612"/>
          </a:xfrm>
        </p:spPr>
        <p:txBody>
          <a:bodyPr/>
          <a:lstStyle/>
          <a:p>
            <a:pPr algn="just">
              <a:lnSpc>
                <a:spcPct val="90000"/>
              </a:lnSpc>
              <a:buFontTx/>
              <a:buNone/>
            </a:pPr>
            <a:r>
              <a:rPr lang="es-CO" altLang="es-CO" sz="2800" b="1" dirty="0">
                <a:solidFill>
                  <a:srgbClr val="FF0000"/>
                </a:solidFill>
              </a:rPr>
              <a:t>Restricciones para los </a:t>
            </a:r>
            <a:r>
              <a:rPr lang="es-CO" altLang="es-CO" sz="2800" b="1" dirty="0" err="1">
                <a:solidFill>
                  <a:srgbClr val="FF0000"/>
                </a:solidFill>
              </a:rPr>
              <a:t>FRs</a:t>
            </a:r>
            <a:r>
              <a:rPr lang="es-ES" altLang="es-CO" sz="3000" b="1" dirty="0">
                <a:solidFill>
                  <a:srgbClr val="FF0000"/>
                </a:solidFill>
              </a:rPr>
              <a:t> </a:t>
            </a:r>
          </a:p>
          <a:p>
            <a:pPr algn="just">
              <a:lnSpc>
                <a:spcPct val="90000"/>
              </a:lnSpc>
              <a:buFontTx/>
              <a:buNone/>
            </a:pPr>
            <a:endParaRPr lang="es-ES" altLang="es-CO" sz="1400" b="1" dirty="0"/>
          </a:p>
          <a:p>
            <a:pPr algn="just">
              <a:lnSpc>
                <a:spcPct val="90000"/>
              </a:lnSpc>
              <a:buFontTx/>
              <a:buNone/>
            </a:pPr>
            <a:r>
              <a:rPr lang="es-CO" altLang="es-CO" sz="3000" b="1" dirty="0"/>
              <a:t>	</a:t>
            </a:r>
            <a:r>
              <a:rPr lang="es-CO" altLang="es-CO" sz="2600" dirty="0"/>
              <a:t>A partir de las definiciones de los requerimientos funcionales, se establecen algunas restricciones.</a:t>
            </a:r>
          </a:p>
          <a:p>
            <a:pPr algn="just">
              <a:lnSpc>
                <a:spcPct val="90000"/>
              </a:lnSpc>
              <a:buFontTx/>
              <a:buNone/>
            </a:pPr>
            <a:endParaRPr lang="es-CO" altLang="es-CO" sz="1600" dirty="0"/>
          </a:p>
          <a:p>
            <a:pPr algn="just">
              <a:lnSpc>
                <a:spcPct val="90000"/>
              </a:lnSpc>
              <a:buFontTx/>
              <a:buNone/>
            </a:pPr>
            <a:r>
              <a:rPr lang="es-CO" altLang="es-CO" sz="2600" dirty="0"/>
              <a:t>	</a:t>
            </a:r>
            <a:r>
              <a:rPr lang="es-CO" altLang="es-CO" sz="2600" dirty="0">
                <a:solidFill>
                  <a:srgbClr val="00B050"/>
                </a:solidFill>
              </a:rPr>
              <a:t>C1</a:t>
            </a:r>
            <a:r>
              <a:rPr lang="es-CO" altLang="es-CO" sz="2600" dirty="0"/>
              <a:t>: El tamaño de los prototipos es limitado.</a:t>
            </a:r>
          </a:p>
          <a:p>
            <a:pPr algn="just">
              <a:lnSpc>
                <a:spcPct val="90000"/>
              </a:lnSpc>
              <a:buFontTx/>
              <a:buNone/>
            </a:pPr>
            <a:r>
              <a:rPr lang="es-CO" altLang="es-CO" sz="2600" dirty="0"/>
              <a:t>	</a:t>
            </a:r>
            <a:r>
              <a:rPr lang="es-CO" altLang="es-CO" sz="2600" dirty="0">
                <a:solidFill>
                  <a:srgbClr val="00B050"/>
                </a:solidFill>
              </a:rPr>
              <a:t>C2</a:t>
            </a:r>
            <a:r>
              <a:rPr lang="es-CO" altLang="es-CO" sz="2600" dirty="0"/>
              <a:t>:	Fabricación de prototipos de cualquier forma 	geométrica.</a:t>
            </a:r>
          </a:p>
          <a:p>
            <a:pPr algn="just">
              <a:lnSpc>
                <a:spcPct val="90000"/>
              </a:lnSpc>
              <a:buFontTx/>
              <a:buNone/>
            </a:pPr>
            <a:r>
              <a:rPr lang="es-CO" altLang="es-CO" sz="2600" dirty="0"/>
              <a:t>	</a:t>
            </a:r>
            <a:r>
              <a:rPr lang="es-CO" altLang="es-CO" sz="2600" dirty="0">
                <a:solidFill>
                  <a:srgbClr val="00B050"/>
                </a:solidFill>
              </a:rPr>
              <a:t>C3</a:t>
            </a:r>
            <a:r>
              <a:rPr lang="es-CO" altLang="es-CO" sz="2600" dirty="0"/>
              <a:t>:	El tamaño de la capacidad del volumen de 	fabricación de la máquina es limitada para 	cierto tamaño de prototipos.</a:t>
            </a:r>
            <a:endParaRPr lang="es-ES" altLang="es-CO" sz="2800" b="1" dirty="0"/>
          </a:p>
        </p:txBody>
      </p:sp>
    </p:spTree>
    <p:extLst>
      <p:ext uri="{BB962C8B-B14F-4D97-AF65-F5344CB8AC3E}">
        <p14:creationId xmlns:p14="http://schemas.microsoft.com/office/powerpoint/2010/main" val="3062622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874"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5166" name="Imagen de mapa de bits" r:id="rId3" imgW="9438095" imgH="6114286" progId="PBrush">
                  <p:embed/>
                </p:oleObj>
              </mc:Choice>
              <mc:Fallback>
                <p:oleObj name="Imagen de mapa de bits" r:id="rId3" imgW="9438095" imgH="6114286" progId="PBrush">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5876" name="Object 4"/>
          <p:cNvGraphicFramePr>
            <a:graphicFrameLocks noChangeAspect="1"/>
          </p:cNvGraphicFramePr>
          <p:nvPr/>
        </p:nvGraphicFramePr>
        <p:xfrm>
          <a:off x="3851275" y="1196975"/>
          <a:ext cx="5153025" cy="409575"/>
        </p:xfrm>
        <a:graphic>
          <a:graphicData uri="http://schemas.openxmlformats.org/presentationml/2006/ole">
            <mc:AlternateContent xmlns:mc="http://schemas.openxmlformats.org/markup-compatibility/2006">
              <mc:Choice xmlns:v="urn:schemas-microsoft-com:vml" Requires="v">
                <p:oleObj spid="_x0000_s5167" name="Imagen de mapa de bits" r:id="rId5" imgW="5152381" imgH="409632" progId="PBrush">
                  <p:embed/>
                </p:oleObj>
              </mc:Choice>
              <mc:Fallback>
                <p:oleObj name="Imagen de mapa de bits" r:id="rId5" imgW="5152381" imgH="409632" progId="PBrush">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1196975"/>
                        <a:ext cx="5153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5877" name="Rectangle 5"/>
          <p:cNvSpPr>
            <a:spLocks noGrp="1" noChangeArrowheads="1"/>
          </p:cNvSpPr>
          <p:nvPr>
            <p:ph type="body" idx="1"/>
          </p:nvPr>
        </p:nvSpPr>
        <p:spPr>
          <a:xfrm>
            <a:off x="468313" y="2060575"/>
            <a:ext cx="8207375" cy="3816350"/>
          </a:xfrm>
        </p:spPr>
        <p:txBody>
          <a:bodyPr/>
          <a:lstStyle/>
          <a:p>
            <a:pPr algn="ctr">
              <a:buFontTx/>
              <a:buNone/>
            </a:pPr>
            <a:r>
              <a:rPr lang="es-CO" altLang="es-CO" sz="2400" b="1" dirty="0" smtClean="0">
                <a:solidFill>
                  <a:srgbClr val="FF0000"/>
                </a:solidFill>
              </a:rPr>
              <a:t>MATRIZ DE DISEÑO (RELACIÓN ENTRE FRS Y DPS)</a:t>
            </a:r>
          </a:p>
          <a:p>
            <a:pPr algn="just">
              <a:buFontTx/>
              <a:buNone/>
            </a:pPr>
            <a:endParaRPr lang="es-ES" altLang="es-CO" sz="2000" b="1" dirty="0"/>
          </a:p>
          <a:p>
            <a:pPr algn="ctr">
              <a:buFontTx/>
              <a:buNone/>
            </a:pPr>
            <a:r>
              <a:rPr lang="es-CO" altLang="es-CO" sz="2600" dirty="0">
                <a:solidFill>
                  <a:srgbClr val="7030A0"/>
                </a:solidFill>
              </a:rPr>
              <a:t>[FR] = [A] * [DP]</a:t>
            </a:r>
            <a:r>
              <a:rPr lang="es-ES" altLang="es-CO" sz="2600" b="1" dirty="0">
                <a:solidFill>
                  <a:srgbClr val="7030A0"/>
                </a:solidFill>
              </a:rPr>
              <a:t> </a:t>
            </a:r>
          </a:p>
          <a:p>
            <a:pPr algn="just">
              <a:buFontTx/>
              <a:buNone/>
            </a:pPr>
            <a:endParaRPr lang="es-ES" altLang="es-CO" sz="2600" b="1" dirty="0"/>
          </a:p>
          <a:p>
            <a:pPr algn="just">
              <a:buFontTx/>
              <a:buNone/>
            </a:pPr>
            <a:endParaRPr lang="es-ES" altLang="es-CO" sz="2600" b="1" dirty="0"/>
          </a:p>
          <a:p>
            <a:pPr algn="just">
              <a:buFontTx/>
              <a:buNone/>
            </a:pPr>
            <a:endParaRPr lang="es-ES" altLang="es-CO" sz="2600" b="1" dirty="0"/>
          </a:p>
          <a:p>
            <a:pPr algn="ctr">
              <a:buFontTx/>
              <a:buNone/>
            </a:pPr>
            <a:endParaRPr lang="es-ES" altLang="es-CO" sz="2000" dirty="0"/>
          </a:p>
          <a:p>
            <a:pPr algn="ctr">
              <a:buFontTx/>
              <a:buNone/>
            </a:pPr>
            <a:r>
              <a:rPr lang="es-ES" altLang="es-CO" sz="2600" dirty="0">
                <a:solidFill>
                  <a:srgbClr val="00B0F0"/>
                </a:solidFill>
              </a:rPr>
              <a:t>FR1 = f(DP1, DP2)</a:t>
            </a:r>
            <a:endParaRPr lang="es-ES" altLang="es-CO" sz="2600" b="1" dirty="0">
              <a:solidFill>
                <a:srgbClr val="00B0F0"/>
              </a:solidFill>
            </a:endParaRPr>
          </a:p>
        </p:txBody>
      </p:sp>
      <p:pic>
        <p:nvPicPr>
          <p:cNvPr id="335879" name="Picture 7"/>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8313" y="4005263"/>
            <a:ext cx="8064500" cy="72072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978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898"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6186" name="Imagen de mapa de bits" r:id="rId3" imgW="9438095" imgH="6114286" progId="PBrush">
                  <p:embed/>
                </p:oleObj>
              </mc:Choice>
              <mc:Fallback>
                <p:oleObj name="Imagen de mapa de bits" r:id="rId3" imgW="9438095" imgH="6114286" progId="PBrush">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6900" name="Object 4"/>
          <p:cNvGraphicFramePr>
            <a:graphicFrameLocks noChangeAspect="1"/>
          </p:cNvGraphicFramePr>
          <p:nvPr/>
        </p:nvGraphicFramePr>
        <p:xfrm>
          <a:off x="3851275" y="1196975"/>
          <a:ext cx="5153025" cy="409575"/>
        </p:xfrm>
        <a:graphic>
          <a:graphicData uri="http://schemas.openxmlformats.org/presentationml/2006/ole">
            <mc:AlternateContent xmlns:mc="http://schemas.openxmlformats.org/markup-compatibility/2006">
              <mc:Choice xmlns:v="urn:schemas-microsoft-com:vml" Requires="v">
                <p:oleObj spid="_x0000_s6187" name="Imagen de mapa de bits" r:id="rId5" imgW="5152381" imgH="409632" progId="PBrush">
                  <p:embed/>
                </p:oleObj>
              </mc:Choice>
              <mc:Fallback>
                <p:oleObj name="Imagen de mapa de bits" r:id="rId5" imgW="5152381" imgH="409632" progId="PBrush">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1196975"/>
                        <a:ext cx="5153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6901" name="Rectangle 5"/>
          <p:cNvSpPr>
            <a:spLocks noGrp="1" noChangeArrowheads="1"/>
          </p:cNvSpPr>
          <p:nvPr>
            <p:ph type="body" idx="1"/>
          </p:nvPr>
        </p:nvSpPr>
        <p:spPr>
          <a:xfrm>
            <a:off x="468313" y="2060575"/>
            <a:ext cx="8207375" cy="504825"/>
          </a:xfrm>
        </p:spPr>
        <p:txBody>
          <a:bodyPr>
            <a:normAutofit/>
          </a:bodyPr>
          <a:lstStyle/>
          <a:p>
            <a:pPr algn="ctr">
              <a:lnSpc>
                <a:spcPct val="90000"/>
              </a:lnSpc>
              <a:buFontTx/>
              <a:buNone/>
            </a:pPr>
            <a:r>
              <a:rPr lang="es-ES" altLang="es-CO" sz="2400" b="1" dirty="0" smtClean="0">
                <a:solidFill>
                  <a:srgbClr val="FF0000"/>
                </a:solidFill>
              </a:rPr>
              <a:t>PARÁMETROS DEL PROCESO DE DISEÑO (PVS)</a:t>
            </a:r>
            <a:endParaRPr lang="es-ES" altLang="es-CO" sz="2400" b="1" dirty="0">
              <a:solidFill>
                <a:srgbClr val="FF0000"/>
              </a:solidFill>
            </a:endParaRPr>
          </a:p>
        </p:txBody>
      </p:sp>
      <p:pic>
        <p:nvPicPr>
          <p:cNvPr id="336904" name="Picture 8"/>
          <p:cNvPicPr>
            <a:picLocks noChangeAspect="1" noChangeArrowheads="1"/>
          </p:cNvPicPr>
          <p:nvPr/>
        </p:nvPicPr>
        <p:blipFill>
          <a:blip r:embed="rId7" cstate="print">
            <a:extLst>
              <a:ext uri="{BEBA8EAE-BF5A-486C-A8C5-ECC9F3942E4B}">
                <a14:imgProps xmlns:a14="http://schemas.microsoft.com/office/drawing/2010/main">
                  <a14:imgLayer r:embed="rId8">
                    <a14:imgEffect>
                      <a14:colorTemperature colorTemp="112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539750" y="2924175"/>
            <a:ext cx="8280400" cy="251936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2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3298"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206" name="Imagen de mapa de bits" r:id="rId3" imgW="9438095" imgH="6114286" progId="PBrush">
                  <p:embed/>
                </p:oleObj>
              </mc:Choice>
              <mc:Fallback>
                <p:oleObj name="Imagen de mapa de bits" r:id="rId3" imgW="9438095" imgH="6114286" progId="PBrush">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01" name="Rectangle 5"/>
          <p:cNvSpPr>
            <a:spLocks noGrp="1" noChangeArrowheads="1"/>
          </p:cNvSpPr>
          <p:nvPr>
            <p:ph type="body" idx="1"/>
          </p:nvPr>
        </p:nvSpPr>
        <p:spPr>
          <a:xfrm>
            <a:off x="395288" y="1989138"/>
            <a:ext cx="8208962" cy="4464050"/>
          </a:xfrm>
        </p:spPr>
        <p:style>
          <a:lnRef idx="2">
            <a:schemeClr val="accent1"/>
          </a:lnRef>
          <a:fillRef idx="1">
            <a:schemeClr val="lt1"/>
          </a:fillRef>
          <a:effectRef idx="0">
            <a:schemeClr val="accent1"/>
          </a:effectRef>
          <a:fontRef idx="minor">
            <a:schemeClr val="dk1"/>
          </a:fontRef>
        </p:style>
        <p:txBody>
          <a:bodyPr/>
          <a:lstStyle/>
          <a:p>
            <a:pPr algn="ctr">
              <a:lnSpc>
                <a:spcPct val="80000"/>
              </a:lnSpc>
              <a:buFontTx/>
              <a:buNone/>
            </a:pPr>
            <a:r>
              <a:rPr lang="es-CO" altLang="es-CO" sz="2400" b="1" dirty="0" smtClean="0">
                <a:solidFill>
                  <a:srgbClr val="FF0000"/>
                </a:solidFill>
              </a:rPr>
              <a:t>MATRIZ DE DISEÑO (RELACIÓN ENTRE DPS Y PVS)</a:t>
            </a:r>
          </a:p>
          <a:p>
            <a:pPr algn="just">
              <a:lnSpc>
                <a:spcPct val="80000"/>
              </a:lnSpc>
              <a:buFontTx/>
              <a:buNone/>
            </a:pPr>
            <a:endParaRPr lang="es-ES" altLang="es-CO" sz="2000" b="1" dirty="0"/>
          </a:p>
          <a:p>
            <a:pPr algn="just">
              <a:lnSpc>
                <a:spcPct val="80000"/>
              </a:lnSpc>
              <a:buFontTx/>
              <a:buNone/>
            </a:pPr>
            <a:r>
              <a:rPr lang="es-CO" altLang="es-CO" sz="2000" b="1" dirty="0"/>
              <a:t>			             </a:t>
            </a:r>
          </a:p>
          <a:p>
            <a:pPr algn="ctr">
              <a:lnSpc>
                <a:spcPct val="80000"/>
              </a:lnSpc>
              <a:buFontTx/>
              <a:buNone/>
            </a:pPr>
            <a:r>
              <a:rPr lang="es-CO" altLang="es-CO" sz="2600" dirty="0">
                <a:solidFill>
                  <a:srgbClr val="00B0F0"/>
                </a:solidFill>
              </a:rPr>
              <a:t>[DP] = [B] * [PV]</a:t>
            </a:r>
            <a:r>
              <a:rPr lang="es-ES" altLang="es-CO" sz="2600" b="1" dirty="0">
                <a:solidFill>
                  <a:srgbClr val="00B0F0"/>
                </a:solidFill>
              </a:rPr>
              <a:t> </a:t>
            </a:r>
          </a:p>
          <a:p>
            <a:pPr algn="just">
              <a:lnSpc>
                <a:spcPct val="80000"/>
              </a:lnSpc>
              <a:buFontTx/>
              <a:buNone/>
            </a:pPr>
            <a:endParaRPr lang="es-ES" altLang="es-CO" sz="2600" dirty="0"/>
          </a:p>
          <a:p>
            <a:pPr algn="just">
              <a:lnSpc>
                <a:spcPct val="80000"/>
              </a:lnSpc>
              <a:buFontTx/>
              <a:buNone/>
            </a:pPr>
            <a:endParaRPr lang="es-ES" altLang="es-CO" sz="1800" dirty="0"/>
          </a:p>
          <a:p>
            <a:pPr algn="just">
              <a:lnSpc>
                <a:spcPct val="80000"/>
              </a:lnSpc>
              <a:buFontTx/>
              <a:buNone/>
            </a:pPr>
            <a:endParaRPr lang="es-ES" altLang="es-CO" sz="1800" dirty="0"/>
          </a:p>
          <a:p>
            <a:pPr algn="just">
              <a:lnSpc>
                <a:spcPct val="90000"/>
              </a:lnSpc>
              <a:buFontTx/>
              <a:buNone/>
            </a:pPr>
            <a:r>
              <a:rPr lang="es-ES" altLang="es-CO" sz="1800" dirty="0"/>
              <a:t>	</a:t>
            </a:r>
          </a:p>
          <a:p>
            <a:pPr algn="just">
              <a:lnSpc>
                <a:spcPct val="90000"/>
              </a:lnSpc>
              <a:buFontTx/>
              <a:buNone/>
            </a:pPr>
            <a:endParaRPr lang="es-ES" altLang="es-CO" sz="1800" dirty="0"/>
          </a:p>
          <a:p>
            <a:pPr algn="just">
              <a:buFontTx/>
              <a:buNone/>
            </a:pPr>
            <a:r>
              <a:rPr lang="es-ES" altLang="es-CO" sz="1800" dirty="0"/>
              <a:t>	</a:t>
            </a:r>
          </a:p>
          <a:p>
            <a:pPr algn="just">
              <a:buFontTx/>
              <a:buNone/>
            </a:pPr>
            <a:r>
              <a:rPr lang="es-ES" altLang="es-CO" sz="2600" dirty="0"/>
              <a:t>	</a:t>
            </a:r>
            <a:r>
              <a:rPr lang="es-ES" altLang="es-CO" sz="2600" dirty="0">
                <a:solidFill>
                  <a:srgbClr val="7030A0"/>
                </a:solidFill>
              </a:rPr>
              <a:t>La matriz es no-acoplada, Por lo tanto, el axioma 1, de independencia, es satisfecho</a:t>
            </a:r>
            <a:r>
              <a:rPr lang="es-ES" altLang="es-CO" sz="2600" dirty="0"/>
              <a:t>. </a:t>
            </a:r>
          </a:p>
        </p:txBody>
      </p:sp>
      <p:graphicFrame>
        <p:nvGraphicFramePr>
          <p:cNvPr id="183303" name="Object 7"/>
          <p:cNvGraphicFramePr>
            <a:graphicFrameLocks noChangeAspect="1"/>
          </p:cNvGraphicFramePr>
          <p:nvPr>
            <p:extLst>
              <p:ext uri="{D42A27DB-BD31-4B8C-83A1-F6EECF244321}">
                <p14:modId xmlns:p14="http://schemas.microsoft.com/office/powerpoint/2010/main" val="1353610496"/>
              </p:ext>
            </p:extLst>
          </p:nvPr>
        </p:nvGraphicFramePr>
        <p:xfrm>
          <a:off x="437670" y="3728244"/>
          <a:ext cx="8137525" cy="1008062"/>
        </p:xfrm>
        <a:graphic>
          <a:graphicData uri="http://schemas.openxmlformats.org/presentationml/2006/ole">
            <mc:AlternateContent xmlns:mc="http://schemas.openxmlformats.org/markup-compatibility/2006">
              <mc:Choice xmlns:v="urn:schemas-microsoft-com:vml" Requires="v">
                <p:oleObj spid="_x0000_s7207" name="Imagen de mapa de bits" r:id="rId5" imgW="6942857" imgH="800212" progId="PBrush">
                  <p:embed/>
                </p:oleObj>
              </mc:Choice>
              <mc:Fallback>
                <p:oleObj name="Imagen de mapa de bits" r:id="rId5" imgW="6942857" imgH="800212" progId="PBrush">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670" y="3728244"/>
                        <a:ext cx="8137525" cy="10080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330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51275" y="1196975"/>
            <a:ext cx="515302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368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346"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8220" name="Imagen de mapa de bits" r:id="rId3" imgW="9438095" imgH="6114286" progId="PBrush">
                  <p:embed/>
                </p:oleObj>
              </mc:Choice>
              <mc:Fallback>
                <p:oleObj name="Imagen de mapa de bits" r:id="rId3" imgW="9438095" imgH="6114286" progId="PBrush">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49" name="Rectangle 5"/>
          <p:cNvSpPr>
            <a:spLocks noGrp="1" noChangeArrowheads="1"/>
          </p:cNvSpPr>
          <p:nvPr>
            <p:ph type="body" idx="1"/>
          </p:nvPr>
        </p:nvSpPr>
        <p:spPr>
          <a:xfrm>
            <a:off x="395288" y="1844675"/>
            <a:ext cx="8208962" cy="4752975"/>
          </a:xfrm>
        </p:spPr>
        <p:txBody>
          <a:bodyPr>
            <a:normAutofit/>
          </a:bodyPr>
          <a:lstStyle/>
          <a:p>
            <a:pPr algn="ctr">
              <a:buFontTx/>
              <a:buNone/>
            </a:pPr>
            <a:r>
              <a:rPr lang="es-ES" altLang="es-CO" sz="2400" b="1" dirty="0" smtClean="0">
                <a:solidFill>
                  <a:srgbClr val="FF0000"/>
                </a:solidFill>
              </a:rPr>
              <a:t>HISTOGRAMA DE FRECUENCIA PARA LA RUGOSIDAD</a:t>
            </a:r>
            <a:endParaRPr lang="es-ES" altLang="es-CO" sz="2400" dirty="0">
              <a:solidFill>
                <a:srgbClr val="FF0000"/>
              </a:solidFill>
            </a:endParaRPr>
          </a:p>
        </p:txBody>
      </p:sp>
      <p:pic>
        <p:nvPicPr>
          <p:cNvPr id="18535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1275" y="1196975"/>
            <a:ext cx="5153025" cy="4095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5353" name="Object 9"/>
          <p:cNvGraphicFramePr>
            <a:graphicFrameLocks noChangeAspect="1"/>
          </p:cNvGraphicFramePr>
          <p:nvPr>
            <p:extLst>
              <p:ext uri="{D42A27DB-BD31-4B8C-83A1-F6EECF244321}">
                <p14:modId xmlns:p14="http://schemas.microsoft.com/office/powerpoint/2010/main" val="347516753"/>
              </p:ext>
            </p:extLst>
          </p:nvPr>
        </p:nvGraphicFramePr>
        <p:xfrm>
          <a:off x="1042988" y="2492375"/>
          <a:ext cx="7058025" cy="4238625"/>
        </p:xfrm>
        <a:graphic>
          <a:graphicData uri="http://schemas.openxmlformats.org/presentationml/2006/ole">
            <mc:AlternateContent xmlns:mc="http://schemas.openxmlformats.org/markup-compatibility/2006">
              <mc:Choice xmlns:v="urn:schemas-microsoft-com:vml" Requires="v">
                <p:oleObj spid="_x0000_s8221" name="Imagen de mapa de bits" r:id="rId6" imgW="5858693" imgH="4238095" progId="PBrush">
                  <p:embed/>
                </p:oleObj>
              </mc:Choice>
              <mc:Fallback>
                <p:oleObj name="Imagen de mapa de bits" r:id="rId6" imgW="5858693" imgH="4238095" progId="PBrush">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492375"/>
                        <a:ext cx="7058025" cy="42386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4" name="Rectangle 10"/>
          <p:cNvSpPr>
            <a:spLocks noChangeArrowheads="1"/>
          </p:cNvSpPr>
          <p:nvPr/>
        </p:nvSpPr>
        <p:spPr bwMode="auto">
          <a:xfrm>
            <a:off x="0" y="6491288"/>
            <a:ext cx="1938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s-ES" altLang="es-CO" sz="1200"/>
              <a:t>Fuente: Software Minitab</a:t>
            </a:r>
            <a:r>
              <a:rPr lang="es-ES" altLang="es-CO"/>
              <a:t> </a:t>
            </a:r>
          </a:p>
        </p:txBody>
      </p:sp>
    </p:spTree>
    <p:extLst>
      <p:ext uri="{BB962C8B-B14F-4D97-AF65-F5344CB8AC3E}">
        <p14:creationId xmlns:p14="http://schemas.microsoft.com/office/powerpoint/2010/main" val="3883816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70"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69" name="Imagen de mapa de bits" r:id="rId3" imgW="9438095" imgH="6114286" progId="PBrush">
                  <p:embed/>
                </p:oleObj>
              </mc:Choice>
              <mc:Fallback>
                <p:oleObj name="Imagen de mapa de bits" r:id="rId3" imgW="9438095" imgH="6114286" progId="PBrush">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73" name="Rectangle 5"/>
          <p:cNvSpPr>
            <a:spLocks noGrp="1" noChangeArrowheads="1"/>
          </p:cNvSpPr>
          <p:nvPr>
            <p:ph type="body" idx="1"/>
          </p:nvPr>
        </p:nvSpPr>
        <p:spPr>
          <a:xfrm>
            <a:off x="395288" y="1844675"/>
            <a:ext cx="8208962" cy="3168650"/>
          </a:xfrm>
        </p:spPr>
        <p:txBody>
          <a:bodyPr>
            <a:normAutofit lnSpcReduction="10000"/>
          </a:bodyPr>
          <a:lstStyle/>
          <a:p>
            <a:pPr algn="ctr">
              <a:buFont typeface="Wingdings" panose="05000000000000000000" pitchFamily="2" charset="2"/>
              <a:buChar char="Ø"/>
            </a:pPr>
            <a:r>
              <a:rPr lang="es-ES" altLang="es-CO" sz="2400" b="1" dirty="0" smtClean="0">
                <a:solidFill>
                  <a:srgbClr val="FF0000"/>
                </a:solidFill>
              </a:rPr>
              <a:t>DEL HISTOGRAMA DE FRECUENCIA PARA LA RUGOSIDAD</a:t>
            </a:r>
          </a:p>
          <a:p>
            <a:pPr>
              <a:buFontTx/>
              <a:buNone/>
            </a:pPr>
            <a:endParaRPr lang="es-ES" altLang="es-CO" sz="1200" b="1" dirty="0"/>
          </a:p>
          <a:p>
            <a:pPr algn="just"/>
            <a:r>
              <a:rPr lang="es-ES" altLang="es-CO" sz="2400" dirty="0"/>
              <a:t>La probabilidad (P), de que se den los resultados mínimos de rugosidad es: </a:t>
            </a:r>
          </a:p>
          <a:p>
            <a:pPr algn="just">
              <a:buFontTx/>
              <a:buNone/>
            </a:pPr>
            <a:endParaRPr lang="es-CO" altLang="es-CO" sz="1800" dirty="0"/>
          </a:p>
          <a:p>
            <a:pPr algn="just">
              <a:buFontTx/>
              <a:buNone/>
            </a:pPr>
            <a:endParaRPr lang="es-CO" altLang="es-CO" sz="1800" dirty="0"/>
          </a:p>
          <a:p>
            <a:pPr algn="just">
              <a:buFontTx/>
              <a:buNone/>
            </a:pPr>
            <a:endParaRPr lang="es-CO" altLang="es-CO" sz="1800" dirty="0"/>
          </a:p>
          <a:p>
            <a:pPr algn="just">
              <a:buFontTx/>
              <a:buNone/>
            </a:pPr>
            <a:endParaRPr lang="es-CO" altLang="es-CO" sz="1800" dirty="0"/>
          </a:p>
          <a:p>
            <a:pPr algn="just"/>
            <a:r>
              <a:rPr lang="es-CO" altLang="es-CO" sz="2400" dirty="0"/>
              <a:t>Por lo tanto, el contenido de información es:</a:t>
            </a:r>
            <a:endParaRPr lang="es-ES" altLang="es-CO" sz="2400" dirty="0"/>
          </a:p>
        </p:txBody>
      </p:sp>
      <p:sp>
        <p:nvSpPr>
          <p:cNvPr id="18637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186378"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graphicFrame>
        <p:nvGraphicFramePr>
          <p:cNvPr id="186377" name="Object 9"/>
          <p:cNvGraphicFramePr>
            <a:graphicFrameLocks noChangeAspect="1"/>
          </p:cNvGraphicFramePr>
          <p:nvPr>
            <p:extLst>
              <p:ext uri="{D42A27DB-BD31-4B8C-83A1-F6EECF244321}">
                <p14:modId xmlns:p14="http://schemas.microsoft.com/office/powerpoint/2010/main" val="3952550414"/>
              </p:ext>
            </p:extLst>
          </p:nvPr>
        </p:nvGraphicFramePr>
        <p:xfrm>
          <a:off x="1834722" y="3451224"/>
          <a:ext cx="5040313" cy="792163"/>
        </p:xfrm>
        <a:graphic>
          <a:graphicData uri="http://schemas.openxmlformats.org/presentationml/2006/ole">
            <mc:AlternateContent xmlns:mc="http://schemas.openxmlformats.org/markup-compatibility/2006">
              <mc:Choice xmlns:v="urn:schemas-microsoft-com:vml" Requires="v">
                <p:oleObj spid="_x0000_s10270" name="Ecuación" r:id="rId5" imgW="2819400" imgH="431800" progId="Equation.3">
                  <p:embed/>
                </p:oleObj>
              </mc:Choice>
              <mc:Fallback>
                <p:oleObj name="Ecuación" r:id="rId5" imgW="2819400" imgH="431800"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722" y="3451224"/>
                        <a:ext cx="5040313" cy="792163"/>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80"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graphicFrame>
        <p:nvGraphicFramePr>
          <p:cNvPr id="186379" name="Object 11"/>
          <p:cNvGraphicFramePr>
            <a:graphicFrameLocks noChangeAspect="1"/>
          </p:cNvGraphicFramePr>
          <p:nvPr>
            <p:extLst>
              <p:ext uri="{D42A27DB-BD31-4B8C-83A1-F6EECF244321}">
                <p14:modId xmlns:p14="http://schemas.microsoft.com/office/powerpoint/2010/main" val="2274214013"/>
              </p:ext>
            </p:extLst>
          </p:nvPr>
        </p:nvGraphicFramePr>
        <p:xfrm>
          <a:off x="2268538" y="5445125"/>
          <a:ext cx="5184775" cy="792163"/>
        </p:xfrm>
        <a:graphic>
          <a:graphicData uri="http://schemas.openxmlformats.org/presentationml/2006/ole">
            <mc:AlternateContent xmlns:mc="http://schemas.openxmlformats.org/markup-compatibility/2006">
              <mc:Choice xmlns:v="urn:schemas-microsoft-com:vml" Requires="v">
                <p:oleObj spid="_x0000_s10271" name="Ecuación" r:id="rId7" imgW="2400300" imgH="431800" progId="Equation.3">
                  <p:embed/>
                </p:oleObj>
              </mc:Choice>
              <mc:Fallback>
                <p:oleObj name="Ecuación" r:id="rId7" imgW="2400300" imgH="431800"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445125"/>
                        <a:ext cx="5184775" cy="7921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6381"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51275" y="1196975"/>
            <a:ext cx="515302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500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259632" y="260648"/>
            <a:ext cx="7030500" cy="93610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CO" sz="2400" dirty="0" smtClean="0">
                <a:solidFill>
                  <a:srgbClr val="FF0000"/>
                </a:solidFill>
              </a:rPr>
              <a:t>GENERALIDAD FUNCIONAL DEL ELECTROPULIDO</a:t>
            </a:r>
            <a:endParaRPr sz="2400" dirty="0">
              <a:solidFill>
                <a:srgbClr val="FF0000"/>
              </a:solidFill>
            </a:endParaRPr>
          </a:p>
        </p:txBody>
      </p:sp>
      <p:pic>
        <p:nvPicPr>
          <p:cNvPr id="283" name="Shape 283"/>
          <p:cNvPicPr preferRelativeResize="0"/>
          <p:nvPr/>
        </p:nvPicPr>
        <p:blipFill>
          <a:blip r:embed="rId3" cstate="print">
            <a:alphaModFix/>
          </a:blip>
          <a:stretch>
            <a:fillRect/>
          </a:stretch>
        </p:blipFill>
        <p:spPr>
          <a:xfrm>
            <a:off x="179512" y="1916832"/>
            <a:ext cx="3851919" cy="2592287"/>
          </a:xfrm>
          <a:prstGeom prst="rect">
            <a:avLst/>
          </a:prstGeom>
          <a:noFill/>
          <a:ln>
            <a:noFill/>
          </a:ln>
        </p:spPr>
      </p:pic>
      <p:sp>
        <p:nvSpPr>
          <p:cNvPr id="284" name="Shape 284"/>
          <p:cNvSpPr txBox="1">
            <a:spLocks noGrp="1"/>
          </p:cNvSpPr>
          <p:nvPr>
            <p:ph type="body" idx="4294967295"/>
          </p:nvPr>
        </p:nvSpPr>
        <p:spPr>
          <a:xfrm>
            <a:off x="5580112" y="2132856"/>
            <a:ext cx="3406512" cy="240498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z="1200" b="1" dirty="0">
                <a:solidFill>
                  <a:srgbClr val="00B050"/>
                </a:solidFill>
              </a:rPr>
              <a:t>1.Fuente de alimentación DC</a:t>
            </a:r>
            <a:endParaRPr sz="1200" b="1" dirty="0">
              <a:solidFill>
                <a:srgbClr val="00B050"/>
              </a:solidFill>
            </a:endParaRPr>
          </a:p>
          <a:p>
            <a:pPr marL="0" lvl="0" indent="0" rtl="0">
              <a:spcBef>
                <a:spcPts val="1600"/>
              </a:spcBef>
              <a:spcAft>
                <a:spcPts val="0"/>
              </a:spcAft>
              <a:buNone/>
            </a:pPr>
            <a:r>
              <a:rPr lang="es" sz="1200" b="1" dirty="0">
                <a:solidFill>
                  <a:srgbClr val="00B050"/>
                </a:solidFill>
              </a:rPr>
              <a:t>2. Depósito de plástico o recubierto de plomo para baño químico</a:t>
            </a:r>
            <a:endParaRPr sz="1200" b="1" dirty="0">
              <a:solidFill>
                <a:srgbClr val="00B050"/>
              </a:solidFill>
            </a:endParaRPr>
          </a:p>
          <a:p>
            <a:pPr marL="0" lvl="0" indent="0" rtl="0">
              <a:spcBef>
                <a:spcPts val="1600"/>
              </a:spcBef>
              <a:spcAft>
                <a:spcPts val="0"/>
              </a:spcAft>
              <a:buNone/>
            </a:pPr>
            <a:r>
              <a:rPr lang="es" sz="1200" b="1" dirty="0">
                <a:solidFill>
                  <a:srgbClr val="00B050"/>
                </a:solidFill>
              </a:rPr>
              <a:t>3. Placas catódicas de plomo, cobre, platino o acero inox.</a:t>
            </a:r>
            <a:endParaRPr sz="1200" b="1" dirty="0">
              <a:solidFill>
                <a:srgbClr val="00B050"/>
              </a:solidFill>
            </a:endParaRPr>
          </a:p>
          <a:p>
            <a:pPr marL="0" lvl="0" indent="0" rtl="0">
              <a:spcBef>
                <a:spcPts val="1600"/>
              </a:spcBef>
              <a:spcAft>
                <a:spcPts val="0"/>
              </a:spcAft>
              <a:buNone/>
            </a:pPr>
            <a:r>
              <a:rPr lang="es" sz="1200" b="1" dirty="0">
                <a:solidFill>
                  <a:srgbClr val="00B050"/>
                </a:solidFill>
              </a:rPr>
              <a:t>4. Ánodo: Pieza de trabajo</a:t>
            </a:r>
            <a:endParaRPr sz="1200" b="1" dirty="0">
              <a:solidFill>
                <a:srgbClr val="00B050"/>
              </a:solidFill>
            </a:endParaRPr>
          </a:p>
          <a:p>
            <a:pPr marL="0" lvl="0" indent="0" rtl="0">
              <a:spcBef>
                <a:spcPts val="1600"/>
              </a:spcBef>
              <a:spcAft>
                <a:spcPts val="0"/>
              </a:spcAft>
              <a:buNone/>
            </a:pPr>
            <a:r>
              <a:rPr lang="es" sz="1200" b="1" dirty="0">
                <a:solidFill>
                  <a:srgbClr val="00B050"/>
                </a:solidFill>
              </a:rPr>
              <a:t>5. Electrólito/ Solución ácida: Ácido sulfúrico, ácido ortofosfórico, ácido fluorhídrico.</a:t>
            </a:r>
            <a:endParaRPr sz="1200" b="1" dirty="0">
              <a:solidFill>
                <a:srgbClr val="00B050"/>
              </a:solidFill>
            </a:endParaRPr>
          </a:p>
          <a:p>
            <a:pPr marL="0" lvl="0" indent="0" rtl="0">
              <a:spcBef>
                <a:spcPts val="1600"/>
              </a:spcBef>
              <a:spcAft>
                <a:spcPts val="1600"/>
              </a:spcAft>
              <a:buNone/>
            </a:pPr>
            <a:endParaRPr sz="1400" b="1" dirty="0">
              <a:solidFill>
                <a:schemeClr val="accent1"/>
              </a:solidFill>
            </a:endParaRPr>
          </a:p>
        </p:txBody>
      </p:sp>
      <p:sp>
        <p:nvSpPr>
          <p:cNvPr id="6" name="5 Rectángulo"/>
          <p:cNvSpPr/>
          <p:nvPr/>
        </p:nvSpPr>
        <p:spPr>
          <a:xfrm>
            <a:off x="539552" y="4797152"/>
            <a:ext cx="4572000" cy="1384995"/>
          </a:xfrm>
          <a:prstGeom prst="rect">
            <a:avLst/>
          </a:prstGeom>
        </p:spPr>
        <p:txBody>
          <a:bodyPr wrap="square">
            <a:spAutoFit/>
          </a:bodyPr>
          <a:lstStyle/>
          <a:p>
            <a:pPr algn="ctr"/>
            <a:r>
              <a:rPr lang="es" sz="1400" dirty="0" smtClean="0"/>
              <a:t>La pieza metálica queda cargada positivamente (ánodo) y sumergida en el baño químico. Cuando se aplica la corriente, el electrolito actúa como un conductor para permitir que los iones del metal se retiren de la pieza. Mientras que los iones se liberan hacia el cátodo, la mayoría de los metales disueltos permanecen en la solución. </a:t>
            </a:r>
            <a:endParaRPr lang="es-CO" dirty="0"/>
          </a:p>
        </p:txBody>
      </p:sp>
      <p:pic>
        <p:nvPicPr>
          <p:cNvPr id="7" name="Shape 292"/>
          <p:cNvPicPr preferRelativeResize="0"/>
          <p:nvPr/>
        </p:nvPicPr>
        <p:blipFill>
          <a:blip r:embed="rId4" cstate="print">
            <a:alphaModFix/>
          </a:blip>
          <a:stretch>
            <a:fillRect/>
          </a:stretch>
        </p:blipFill>
        <p:spPr>
          <a:xfrm>
            <a:off x="7380312" y="4797152"/>
            <a:ext cx="1080120" cy="576064"/>
          </a:xfrm>
          <a:prstGeom prst="rect">
            <a:avLst/>
          </a:prstGeom>
          <a:noFill/>
          <a:ln>
            <a:noFill/>
          </a:ln>
        </p:spPr>
      </p:pic>
      <p:pic>
        <p:nvPicPr>
          <p:cNvPr id="8" name="Shape 293"/>
          <p:cNvPicPr preferRelativeResize="0"/>
          <p:nvPr/>
        </p:nvPicPr>
        <p:blipFill>
          <a:blip r:embed="rId5" cstate="print">
            <a:alphaModFix/>
          </a:blip>
          <a:stretch>
            <a:fillRect/>
          </a:stretch>
        </p:blipFill>
        <p:spPr>
          <a:xfrm>
            <a:off x="5940152" y="5589240"/>
            <a:ext cx="1008112" cy="648072"/>
          </a:xfrm>
          <a:prstGeom prst="rect">
            <a:avLst/>
          </a:prstGeom>
          <a:noFill/>
          <a:ln>
            <a:noFill/>
          </a:ln>
        </p:spPr>
      </p:pic>
      <p:sp>
        <p:nvSpPr>
          <p:cNvPr id="9" name="8 Rectángulo"/>
          <p:cNvSpPr/>
          <p:nvPr/>
        </p:nvSpPr>
        <p:spPr>
          <a:xfrm>
            <a:off x="3347864" y="1124744"/>
            <a:ext cx="4572000" cy="738664"/>
          </a:xfrm>
          <a:prstGeom prst="rect">
            <a:avLst/>
          </a:prstGeom>
        </p:spPr>
        <p:txBody>
          <a:bodyPr>
            <a:spAutoFit/>
          </a:bodyPr>
          <a:lstStyle/>
          <a:p>
            <a:pPr lvl="0" algn="ctr"/>
            <a:r>
              <a:rPr lang="es-CO" sz="1400" dirty="0" smtClean="0">
                <a:solidFill>
                  <a:srgbClr val="7030A0"/>
                </a:solidFill>
              </a:rPr>
              <a:t>Eliminar metal de una pieza mediante la aplicación de una corriente eléctrica con la pieza sumergida en un electrolito (solución ácida).</a:t>
            </a:r>
            <a:endParaRPr lang="es-CO" sz="1400" dirty="0">
              <a:solidFill>
                <a:srgbClr val="7030A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Tree>
    <p:extLst>
      <p:ext uri="{BB962C8B-B14F-4D97-AF65-F5344CB8AC3E}">
        <p14:creationId xmlns:p14="http://schemas.microsoft.com/office/powerpoint/2010/main" val="3051018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4"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9244" name="Imagen de mapa de bits" r:id="rId3" imgW="9438095" imgH="6114286" progId="PBrush">
                  <p:embed/>
                </p:oleObj>
              </mc:Choice>
              <mc:Fallback>
                <p:oleObj name="Imagen de mapa de bits" r:id="rId3" imgW="9438095" imgH="6114286" progId="PBrush">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7397" name="Rectangle 5"/>
          <p:cNvSpPr>
            <a:spLocks noGrp="1" noChangeArrowheads="1"/>
          </p:cNvSpPr>
          <p:nvPr>
            <p:ph type="body" idx="1"/>
          </p:nvPr>
        </p:nvSpPr>
        <p:spPr>
          <a:xfrm>
            <a:off x="395288" y="1916113"/>
            <a:ext cx="8424862" cy="4681537"/>
          </a:xfrm>
        </p:spPr>
        <p:txBody>
          <a:bodyPr/>
          <a:lstStyle/>
          <a:p>
            <a:pPr algn="ctr">
              <a:buFontTx/>
              <a:buNone/>
            </a:pPr>
            <a:r>
              <a:rPr lang="es-ES" altLang="es-CO" sz="2700" b="1"/>
              <a:t>Histograma de Frecuencia para la Resistencia</a:t>
            </a:r>
            <a:endParaRPr lang="es-ES" altLang="es-CO" sz="2700"/>
          </a:p>
        </p:txBody>
      </p:sp>
      <p:pic>
        <p:nvPicPr>
          <p:cNvPr id="187401"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1275" y="1196975"/>
            <a:ext cx="5153025" cy="4095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7402" name="Object 10"/>
          <p:cNvGraphicFramePr>
            <a:graphicFrameLocks noChangeAspect="1"/>
          </p:cNvGraphicFramePr>
          <p:nvPr/>
        </p:nvGraphicFramePr>
        <p:xfrm>
          <a:off x="1116013" y="2708275"/>
          <a:ext cx="6696075" cy="3921125"/>
        </p:xfrm>
        <a:graphic>
          <a:graphicData uri="http://schemas.openxmlformats.org/presentationml/2006/ole">
            <mc:AlternateContent xmlns:mc="http://schemas.openxmlformats.org/markup-compatibility/2006">
              <mc:Choice xmlns:v="urn:schemas-microsoft-com:vml" Requires="v">
                <p:oleObj spid="_x0000_s9245" name="Imagen de mapa de bits" r:id="rId6" imgW="5896798" imgH="4352381" progId="PBrush">
                  <p:embed/>
                </p:oleObj>
              </mc:Choice>
              <mc:Fallback>
                <p:oleObj name="Imagen de mapa de bits" r:id="rId6" imgW="5896798" imgH="4352381" progId="PBrush">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2708275"/>
                        <a:ext cx="6696075"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7403" name="Rectangle 11"/>
          <p:cNvSpPr>
            <a:spLocks noChangeArrowheads="1"/>
          </p:cNvSpPr>
          <p:nvPr/>
        </p:nvSpPr>
        <p:spPr bwMode="auto">
          <a:xfrm>
            <a:off x="0" y="6491288"/>
            <a:ext cx="1938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s-ES" altLang="es-CO" sz="1200"/>
              <a:t>Fuente: Software Minitab</a:t>
            </a:r>
            <a:r>
              <a:rPr lang="es-ES" altLang="es-CO"/>
              <a:t> </a:t>
            </a:r>
          </a:p>
        </p:txBody>
      </p:sp>
    </p:spTree>
    <p:extLst>
      <p:ext uri="{BB962C8B-B14F-4D97-AF65-F5344CB8AC3E}">
        <p14:creationId xmlns:p14="http://schemas.microsoft.com/office/powerpoint/2010/main" val="3877649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Tree>
    <p:extLst>
      <p:ext uri="{BB962C8B-B14F-4D97-AF65-F5344CB8AC3E}">
        <p14:creationId xmlns:p14="http://schemas.microsoft.com/office/powerpoint/2010/main" val="3644515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Tree>
    <p:extLst>
      <p:ext uri="{BB962C8B-B14F-4D97-AF65-F5344CB8AC3E}">
        <p14:creationId xmlns:p14="http://schemas.microsoft.com/office/powerpoint/2010/main" val="410741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2400" smtClean="0">
                <a:solidFill>
                  <a:srgbClr val="FF0000"/>
                </a:solidFill>
              </a:rPr>
              <a:t>MODELO  PROCESO EQP</a:t>
            </a:r>
            <a:endParaRPr lang="es-CO" sz="2400">
              <a:solidFill>
                <a:srgbClr val="FF0000"/>
              </a:solidFill>
            </a:endParaRPr>
          </a:p>
        </p:txBody>
      </p:sp>
    </p:spTree>
    <p:extLst>
      <p:ext uri="{BB962C8B-B14F-4D97-AF65-F5344CB8AC3E}">
        <p14:creationId xmlns:p14="http://schemas.microsoft.com/office/powerpoint/2010/main" val="306987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1043608" y="1844824"/>
            <a:ext cx="3279900" cy="4248472"/>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s" sz="1800" dirty="0">
                <a:solidFill>
                  <a:srgbClr val="7030A0"/>
                </a:solidFill>
              </a:rPr>
              <a:t>En este proceso se forma una capa viscosa de productos de la disolución, la cual se va difundiendo. El espesor de esta capa no es constante, siendo mayor en los valles; y como su resistencia eléctrica es superior a la de la solución de electropulido, conduce a una disolución preferencial de los picos, y a una nivelación de la superficie</a:t>
            </a:r>
            <a:r>
              <a:rPr lang="es" dirty="0">
                <a:solidFill>
                  <a:srgbClr val="7030A0"/>
                </a:solidFill>
              </a:rPr>
              <a:t>.</a:t>
            </a:r>
            <a:endParaRPr dirty="0">
              <a:solidFill>
                <a:srgbClr val="7030A0"/>
              </a:solidFill>
            </a:endParaRPr>
          </a:p>
        </p:txBody>
      </p:sp>
      <p:pic>
        <p:nvPicPr>
          <p:cNvPr id="325" name="Shape 325"/>
          <p:cNvPicPr preferRelativeResize="0"/>
          <p:nvPr/>
        </p:nvPicPr>
        <p:blipFill>
          <a:blip r:embed="rId3" cstate="print">
            <a:alphaModFix/>
          </a:blip>
          <a:stretch>
            <a:fillRect/>
          </a:stretch>
        </p:blipFill>
        <p:spPr>
          <a:xfrm>
            <a:off x="4631126" y="1711134"/>
            <a:ext cx="4325825" cy="34357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CO" sz="2400" dirty="0" smtClean="0">
                <a:solidFill>
                  <a:srgbClr val="FF0000"/>
                </a:solidFill>
              </a:rPr>
              <a:t>MAQUINA E-C-M  PULIDO</a:t>
            </a:r>
            <a:br>
              <a:rPr lang="es-CO" sz="2400" dirty="0" smtClean="0">
                <a:solidFill>
                  <a:srgbClr val="FF0000"/>
                </a:solidFill>
              </a:rPr>
            </a:br>
            <a:r>
              <a:rPr lang="es-CO" sz="1800" dirty="0" smtClean="0">
                <a:solidFill>
                  <a:srgbClr val="00B0F0"/>
                </a:solidFill>
              </a:rPr>
              <a:t>APLICACIÓN EN PB-CIRCUITOS IMPRESOS</a:t>
            </a:r>
            <a:endParaRPr lang="es-CO" sz="2400" dirty="0">
              <a:solidFill>
                <a:srgbClr val="FF0000"/>
              </a:solidFill>
            </a:endParaRPr>
          </a:p>
        </p:txBody>
      </p:sp>
      <p:pic>
        <p:nvPicPr>
          <p:cNvPr id="1026" name="Picture 2"/>
          <p:cNvPicPr>
            <a:picLocks noChangeAspect="1" noChangeArrowheads="1"/>
          </p:cNvPicPr>
          <p:nvPr/>
        </p:nvPicPr>
        <p:blipFill>
          <a:blip r:embed="rId2" cstate="print">
            <a:duotone>
              <a:prstClr val="black"/>
              <a:srgbClr val="D9C3A5">
                <a:tint val="50000"/>
                <a:satMod val="180000"/>
              </a:srgbClr>
            </a:duotone>
            <a:lum bright="10000" contrast="-20000"/>
          </a:blip>
          <a:srcRect/>
          <a:stretch>
            <a:fillRect/>
          </a:stretch>
        </p:blipFill>
        <p:spPr bwMode="auto">
          <a:xfrm>
            <a:off x="755576" y="1916832"/>
            <a:ext cx="7776864" cy="4536504"/>
          </a:xfrm>
          <a:prstGeom prst="rect">
            <a:avLst/>
          </a:prstGeom>
          <a:noFill/>
          <a:ln w="9525">
            <a:solidFill>
              <a:srgbClr val="FF0000"/>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solidFill>
                  <a:srgbClr val="FF0000"/>
                </a:solidFill>
              </a:rPr>
              <a:t>ESTRUCTURA JERARQUIZADA AD</a:t>
            </a:r>
            <a:br>
              <a:rPr lang="es-CO" sz="2400" dirty="0" smtClean="0">
                <a:solidFill>
                  <a:srgbClr val="FF0000"/>
                </a:solidFill>
              </a:rPr>
            </a:br>
            <a:r>
              <a:rPr lang="es-CO" sz="1800" dirty="0" smtClean="0">
                <a:solidFill>
                  <a:srgbClr val="00B0F0"/>
                </a:solidFill>
              </a:rPr>
              <a:t>DEL NIVEL FUNCIONAL BASICO DE M-P A SU DESCOMPOSICION  PRIMARIA</a:t>
            </a:r>
            <a:br>
              <a:rPr lang="es-CO" sz="1800" dirty="0" smtClean="0">
                <a:solidFill>
                  <a:srgbClr val="00B0F0"/>
                </a:solidFill>
              </a:rPr>
            </a:br>
            <a:r>
              <a:rPr lang="es-CO" sz="1400" dirty="0" smtClean="0">
                <a:solidFill>
                  <a:srgbClr val="00B050"/>
                </a:solidFill>
              </a:rPr>
              <a:t>DEL DOMINIO DE FR AL CAMPO ESPECÍFICO DP</a:t>
            </a:r>
            <a:endParaRPr lang="es-CO" sz="2400" dirty="0">
              <a:solidFill>
                <a:srgbClr val="FF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1979712" y="1700808"/>
            <a:ext cx="5400600" cy="1512168"/>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195736" y="4005064"/>
            <a:ext cx="5184576" cy="2054349"/>
          </a:xfrm>
          <a:prstGeom prst="rect">
            <a:avLst/>
          </a:prstGeom>
          <a:noFill/>
          <a:ln w="9525">
            <a:noFill/>
            <a:miter lim="800000"/>
            <a:headEnd/>
            <a:tailEnd/>
          </a:ln>
        </p:spPr>
      </p:pic>
      <p:sp>
        <p:nvSpPr>
          <p:cNvPr id="5" name="4 Flecha abajo"/>
          <p:cNvSpPr/>
          <p:nvPr/>
        </p:nvSpPr>
        <p:spPr>
          <a:xfrm flipH="1">
            <a:off x="4644008" y="3140968"/>
            <a:ext cx="45719" cy="864096"/>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solidFill>
                  <a:srgbClr val="FF0000"/>
                </a:solidFill>
              </a:rPr>
              <a:t>CADENA DEL FLUJO DE INFORMACION INTEGRADA</a:t>
            </a:r>
            <a:br>
              <a:rPr lang="es-CO" sz="2400" dirty="0" smtClean="0">
                <a:solidFill>
                  <a:srgbClr val="FF0000"/>
                </a:solidFill>
              </a:rPr>
            </a:br>
            <a:r>
              <a:rPr lang="es-CO" sz="1800" dirty="0" smtClean="0">
                <a:solidFill>
                  <a:srgbClr val="00B0F0"/>
                </a:solidFill>
              </a:rPr>
              <a:t>ENTRE PROCESO Y MAQUINA</a:t>
            </a:r>
            <a:endParaRPr lang="es-CO" sz="2400" dirty="0">
              <a:solidFill>
                <a:srgbClr val="FF0000"/>
              </a:solidFill>
            </a:endParaRPr>
          </a:p>
        </p:txBody>
      </p:sp>
      <p:pic>
        <p:nvPicPr>
          <p:cNvPr id="3074" name="Picture 2"/>
          <p:cNvPicPr>
            <a:picLocks noChangeAspect="1" noChangeArrowheads="1"/>
          </p:cNvPicPr>
          <p:nvPr/>
        </p:nvPicPr>
        <p:blipFill>
          <a:blip r:embed="rId2" cstate="print">
            <a:duotone>
              <a:prstClr val="black"/>
              <a:schemeClr val="accent3">
                <a:tint val="45000"/>
                <a:satMod val="400000"/>
              </a:schemeClr>
            </a:duotone>
            <a:lum bright="10000" contrast="-20000"/>
          </a:blip>
          <a:srcRect/>
          <a:stretch>
            <a:fillRect/>
          </a:stretch>
        </p:blipFill>
        <p:spPr bwMode="auto">
          <a:xfrm>
            <a:off x="1115616" y="1905000"/>
            <a:ext cx="6840760" cy="3972272"/>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solidFill>
                  <a:srgbClr val="FF0000"/>
                </a:solidFill>
              </a:rPr>
              <a:t>SISTEMA GENERAL FUNCIONAL DEL CONTROL</a:t>
            </a:r>
            <a:br>
              <a:rPr lang="es-CO" sz="2400" dirty="0" smtClean="0">
                <a:solidFill>
                  <a:srgbClr val="FF0000"/>
                </a:solidFill>
              </a:rPr>
            </a:br>
            <a:r>
              <a:rPr lang="es-CO" sz="1800" dirty="0" smtClean="0">
                <a:solidFill>
                  <a:srgbClr val="00B0F0"/>
                </a:solidFill>
              </a:rPr>
              <a:t>A NIVEL DE MAQUINA</a:t>
            </a:r>
            <a:endParaRPr lang="es-CO" sz="2400" dirty="0">
              <a:solidFill>
                <a:srgbClr val="FF0000"/>
              </a:solidFill>
            </a:endParaRPr>
          </a:p>
        </p:txBody>
      </p:sp>
      <p:pic>
        <p:nvPicPr>
          <p:cNvPr id="4098" name="Picture 2"/>
          <p:cNvPicPr>
            <a:picLocks noChangeAspect="1" noChangeArrowheads="1"/>
          </p:cNvPicPr>
          <p:nvPr/>
        </p:nvPicPr>
        <p:blipFill>
          <a:blip r:embed="rId2" cstate="print">
            <a:duotone>
              <a:prstClr val="black"/>
              <a:srgbClr val="D9C3A5">
                <a:tint val="50000"/>
                <a:satMod val="180000"/>
              </a:srgbClr>
            </a:duotone>
            <a:lum contrast="20000"/>
          </a:blip>
          <a:srcRect/>
          <a:stretch>
            <a:fillRect/>
          </a:stretch>
        </p:blipFill>
        <p:spPr bwMode="auto">
          <a:xfrm>
            <a:off x="1547664" y="1700808"/>
            <a:ext cx="6120680" cy="4320480"/>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solidFill>
                  <a:srgbClr val="FF0000"/>
                </a:solidFill>
              </a:rPr>
              <a:t>NIVEL APLICADO Y DE DETALLE </a:t>
            </a:r>
            <a:r>
              <a:rPr lang="es-CO" sz="2400" dirty="0" err="1" smtClean="0">
                <a:solidFill>
                  <a:srgbClr val="FF0000"/>
                </a:solidFill>
              </a:rPr>
              <a:t>FRs-DPs</a:t>
            </a:r>
            <a:r>
              <a:rPr lang="es-CO" sz="2400" dirty="0" smtClean="0">
                <a:solidFill>
                  <a:srgbClr val="FF0000"/>
                </a:solidFill>
              </a:rPr>
              <a:t/>
            </a:r>
            <a:br>
              <a:rPr lang="es-CO" sz="2400" dirty="0" smtClean="0">
                <a:solidFill>
                  <a:srgbClr val="FF0000"/>
                </a:solidFill>
              </a:rPr>
            </a:br>
            <a:r>
              <a:rPr lang="es-CO" sz="1800" dirty="0" smtClean="0">
                <a:solidFill>
                  <a:srgbClr val="00B0F0"/>
                </a:solidFill>
              </a:rPr>
              <a:t>HACIA DOMINIO INTERAACION CON EL USUARIO</a:t>
            </a:r>
            <a:endParaRPr lang="es-CO" sz="2400" dirty="0">
              <a:solidFill>
                <a:srgbClr val="FF0000"/>
              </a:solidFill>
            </a:endParaRPr>
          </a:p>
        </p:txBody>
      </p:sp>
      <p:pic>
        <p:nvPicPr>
          <p:cNvPr id="6146" name="Picture 2"/>
          <p:cNvPicPr>
            <a:picLocks noChangeAspect="1" noChangeArrowheads="1"/>
          </p:cNvPicPr>
          <p:nvPr/>
        </p:nvPicPr>
        <p:blipFill>
          <a:blip r:embed="rId2" cstate="print"/>
          <a:srcRect/>
          <a:stretch>
            <a:fillRect/>
          </a:stretch>
        </p:blipFill>
        <p:spPr bwMode="auto">
          <a:xfrm>
            <a:off x="2051720" y="1556792"/>
            <a:ext cx="5256584" cy="5301208"/>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i="1" dirty="0" smtClean="0">
                <a:solidFill>
                  <a:srgbClr val="FF0000"/>
                </a:solidFill>
              </a:rPr>
              <a:t>HACIA EL DETALLE DE LOS FR</a:t>
            </a:r>
            <a:br>
              <a:rPr lang="es-CO" sz="2400" i="1" dirty="0" smtClean="0">
                <a:solidFill>
                  <a:srgbClr val="FF0000"/>
                </a:solidFill>
              </a:rPr>
            </a:br>
            <a:r>
              <a:rPr lang="es-CO" sz="1800" i="1" dirty="0" smtClean="0">
                <a:solidFill>
                  <a:srgbClr val="00B0F0"/>
                </a:solidFill>
              </a:rPr>
              <a:t>CASO ESTRUCTURA HMI</a:t>
            </a:r>
            <a:endParaRPr lang="es-CO" sz="2400" i="1" dirty="0">
              <a:solidFill>
                <a:srgbClr val="FF0000"/>
              </a:solidFill>
            </a:endParaRPr>
          </a:p>
        </p:txBody>
      </p:sp>
      <p:pic>
        <p:nvPicPr>
          <p:cNvPr id="5122" name="Picture 2"/>
          <p:cNvPicPr>
            <a:picLocks noChangeAspect="1" noChangeArrowheads="1"/>
          </p:cNvPicPr>
          <p:nvPr/>
        </p:nvPicPr>
        <p:blipFill>
          <a:blip r:embed="rId2" cstate="print">
            <a:grayscl/>
            <a:lum bright="-10000" contrast="-20000"/>
          </a:blip>
          <a:srcRect/>
          <a:stretch>
            <a:fillRect/>
          </a:stretch>
        </p:blipFill>
        <p:spPr bwMode="auto">
          <a:xfrm>
            <a:off x="1475656" y="1681163"/>
            <a:ext cx="6480720" cy="4700165"/>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365</Words>
  <Application>Microsoft Office PowerPoint</Application>
  <PresentationFormat>Presentación en pantalla (4:3)</PresentationFormat>
  <Paragraphs>66</Paragraphs>
  <Slides>24</Slides>
  <Notes>2</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24</vt:i4>
      </vt:variant>
    </vt:vector>
  </HeadingPairs>
  <TitlesOfParts>
    <vt:vector size="30" baseType="lpstr">
      <vt:lpstr>Arial</vt:lpstr>
      <vt:lpstr>Calibri</vt:lpstr>
      <vt:lpstr>Wingdings</vt:lpstr>
      <vt:lpstr>Tema de Office</vt:lpstr>
      <vt:lpstr>Imagen de mapa de bits</vt:lpstr>
      <vt:lpstr>Ecuación</vt:lpstr>
      <vt:lpstr>DISEÑO AXIOMATICO APLICADO MAQUINA-PROCESO ELECTRO/QUIMICO/MECANICO      Por:  Profesor Ernesto Córdoba  Nieto Universidad Nacional de Colombia Ciudad Universitaria Septiembre del 2018</vt:lpstr>
      <vt:lpstr>GENERALIDAD FUNCIONAL DEL ELECTROPULIDO</vt:lpstr>
      <vt:lpstr>Presentación de PowerPoint</vt:lpstr>
      <vt:lpstr>MAQUINA E-C-M  PULIDO APLICACIÓN EN PB-CIRCUITOS IMPRESOS</vt:lpstr>
      <vt:lpstr>ESTRUCTURA JERARQUIZADA AD DEL NIVEL FUNCIONAL BASICO DE M-P A SU DESCOMPOSICION  PRIMARIA DEL DOMINIO DE FR AL CAMPO ESPECÍFICO DP</vt:lpstr>
      <vt:lpstr>CADENA DEL FLUJO DE INFORMACION INTEGRADA ENTRE PROCESO Y MAQUINA</vt:lpstr>
      <vt:lpstr>SISTEMA GENERAL FUNCIONAL DEL CONTROL A NIVEL DE MAQUINA</vt:lpstr>
      <vt:lpstr>NIVEL APLICADO Y DE DETALLE FRs-DPs HACIA DOMINIO INTERAACION CON EL USUARIO</vt:lpstr>
      <vt:lpstr>HACIA EL DETALLE DE LOS FR CASO ESTRUCTURA HMI</vt:lpstr>
      <vt:lpstr>DESCOMPOSICION BASE DEL CICLO DE PROCESO PASO A PASO LOGICO</vt:lpstr>
      <vt:lpstr>DESCOMPOSICION EN DETALLE CICLO DE CARGUE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PROCESO EQP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Ernesto Cordoba</dc:creator>
  <cp:lastModifiedBy>Familia Cordoba</cp:lastModifiedBy>
  <cp:revision>43</cp:revision>
  <dcterms:created xsi:type="dcterms:W3CDTF">2018-09-21T18:35:15Z</dcterms:created>
  <dcterms:modified xsi:type="dcterms:W3CDTF">2021-03-10T22:43:45Z</dcterms:modified>
</cp:coreProperties>
</file>