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61" r:id="rId3"/>
    <p:sldId id="257" r:id="rId4"/>
    <p:sldId id="256" r:id="rId5"/>
    <p:sldId id="258" r:id="rId6"/>
    <p:sldId id="25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2CD48-70DA-4DC6-9172-CD6AF6295110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B128-A5BF-4A4E-A2C9-FC6149CB3A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89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OTIC y demás colaboradores (llavero)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366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hyperlink" Target="mailto:dimaun018_fibog@unal.edu.co" TargetMode="Externa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6CAA8E-52EE-4A8A-A557-DFBA5825C718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Google Shape;11;p2"/>
          <p:cNvSpPr/>
          <p:nvPr/>
        </p:nvSpPr>
        <p:spPr>
          <a:xfrm>
            <a:off x="5556033" y="0"/>
            <a:ext cx="6636000" cy="47536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rgbClr val="FFCB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0" y="4753600"/>
            <a:ext cx="5556000" cy="21044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rgbClr val="FFCB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997900" y="408767"/>
            <a:ext cx="5778400" cy="2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998000" y="3233900"/>
            <a:ext cx="5778400" cy="10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l="4829" t="21840" r="6234" b="16655"/>
          <a:stretch/>
        </p:blipFill>
        <p:spPr>
          <a:xfrm>
            <a:off x="794867" y="1519693"/>
            <a:ext cx="3966267" cy="171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l="10604" r="13047" b="25322"/>
          <a:stretch/>
        </p:blipFill>
        <p:spPr>
          <a:xfrm>
            <a:off x="5997890" y="5059257"/>
            <a:ext cx="1198909" cy="127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l="7475" t="7034" r="5196" b="7589"/>
          <a:stretch/>
        </p:blipFill>
        <p:spPr>
          <a:xfrm>
            <a:off x="1978879" y="4742219"/>
            <a:ext cx="1353500" cy="132778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304800" y="4742232"/>
            <a:ext cx="4701600" cy="19124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222567" y="5014800"/>
            <a:ext cx="4701600" cy="1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O" sz="2000" i="1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Grupo de investigación en nuevas tecnologías de diseño, manufactura y automatización</a:t>
            </a:r>
            <a:endParaRPr sz="2000" i="1">
              <a:solidFill>
                <a:srgbClr val="3636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O" sz="2000" i="1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DIMA UN</a:t>
            </a:r>
            <a:endParaRPr sz="2000" i="1">
              <a:solidFill>
                <a:srgbClr val="3636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4">
            <a:alphaModFix/>
          </a:blip>
          <a:srcRect l="7475" t="7034" r="5196" b="7589"/>
          <a:stretch/>
        </p:blipFill>
        <p:spPr>
          <a:xfrm>
            <a:off x="672476" y="5089898"/>
            <a:ext cx="1334712" cy="1217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/>
        </p:nvSpPr>
        <p:spPr>
          <a:xfrm>
            <a:off x="1978867" y="5192600"/>
            <a:ext cx="2926800" cy="1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O" sz="2000" i="1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Laboratorio Fábrica Experimental</a:t>
            </a:r>
            <a:endParaRPr sz="2000" i="1">
              <a:solidFill>
                <a:srgbClr val="3636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O" sz="2000" i="1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LABFABEX UN</a:t>
            </a:r>
            <a:endParaRPr sz="2000" i="1">
              <a:solidFill>
                <a:srgbClr val="3636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2595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125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6CAA8E-52EE-4A8A-A557-DFBA5825C718}" type="slidenum">
              <a:rPr lang="es-CO" smtClean="0"/>
              <a:t>‹Nº›</a:t>
            </a:fld>
            <a:endParaRPr lang="es-CO"/>
          </a:p>
        </p:txBody>
      </p:sp>
      <p:sp>
        <p:nvSpPr>
          <p:cNvPr id="25" name="Google Shape;25;p3"/>
          <p:cNvSpPr/>
          <p:nvPr/>
        </p:nvSpPr>
        <p:spPr>
          <a:xfrm>
            <a:off x="0" y="1234900"/>
            <a:ext cx="12192000" cy="1428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rgbClr val="FFCB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/>
          </p:nvPr>
        </p:nvSpPr>
        <p:spPr>
          <a:xfrm>
            <a:off x="415600" y="1617667"/>
            <a:ext cx="11360800" cy="4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008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67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67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6CAA8E-52EE-4A8A-A557-DFBA5825C718}" type="slidenum">
              <a:rPr lang="es-CO" smtClean="0"/>
              <a:t>‹Nº›</a:t>
            </a:fld>
            <a:endParaRPr lang="es-CO"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15600" y="1125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0" y="1234900"/>
            <a:ext cx="12192000" cy="1428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rgbClr val="FFCB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727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5670633"/>
            <a:ext cx="12192000" cy="11872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rgbClr val="FFCB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850800" y="802367"/>
            <a:ext cx="8490400" cy="4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6CAA8E-52EE-4A8A-A557-DFBA5825C718}" type="slidenum">
              <a:rPr lang="es-CO" smtClean="0"/>
              <a:t>‹Nº›</a:t>
            </a:fld>
            <a:endParaRPr lang="es-CO"/>
          </a:p>
        </p:txBody>
      </p:sp>
      <p:sp>
        <p:nvSpPr>
          <p:cNvPr id="37" name="Google Shape;37;p5"/>
          <p:cNvSpPr txBox="1"/>
          <p:nvPr/>
        </p:nvSpPr>
        <p:spPr>
          <a:xfrm>
            <a:off x="173233" y="5875884"/>
            <a:ext cx="6813600" cy="6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33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Departamento de ingeniería mecánica y mecatrónica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33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Edificio 407 - Salón 104 - </a:t>
            </a:r>
            <a:r>
              <a:rPr lang="es-CO" sz="1733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Sede Bogotá</a:t>
            </a:r>
            <a:endParaRPr sz="1733" i="1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3980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6CAA8E-52EE-4A8A-A557-DFBA5825C7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4295157"/>
            <a:ext cx="12192000" cy="13076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rgbClr val="FFCB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6CAA8E-52EE-4A8A-A557-DFBA5825C718}" type="slidenum">
              <a:rPr lang="es-CO" smtClean="0"/>
              <a:t>‹Nº›</a:t>
            </a:fld>
            <a:endParaRPr lang="es-CO"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30868" y="1462334"/>
            <a:ext cx="1846864" cy="2160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875" y="1536005"/>
            <a:ext cx="1846864" cy="201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 rotWithShape="1">
          <a:blip r:embed="rId4">
            <a:alphaModFix/>
          </a:blip>
          <a:srcRect l="7475" t="7034" r="5196" b="7589"/>
          <a:stretch/>
        </p:blipFill>
        <p:spPr>
          <a:xfrm>
            <a:off x="7534025" y="1576198"/>
            <a:ext cx="1334712" cy="121723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7141539" y="2862955"/>
            <a:ext cx="2119600" cy="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3200" b="0" i="0" u="none" strike="noStrike" cap="none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rPr>
              <a:t>LabFabEx</a:t>
            </a:r>
            <a:endParaRPr sz="3200" b="0" i="0" u="none" strike="noStrike" cap="none">
              <a:solidFill>
                <a:srgbClr val="000000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545000" y="4247533"/>
            <a:ext cx="11138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Construyendo nación con identidad y soberanía sostenible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sz="2133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labfabex_fibog</a:t>
            </a:r>
            <a:r>
              <a:rPr lang="es-CO" sz="2133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@unal.edu.co</a:t>
            </a:r>
            <a:endParaRPr sz="2133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sz="2133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3165000 - Extensión: 11219</a:t>
            </a:r>
            <a:endParaRPr sz="2133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92042" y="5834970"/>
            <a:ext cx="732801" cy="73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7">
            <a:alphaModFix/>
          </a:blip>
          <a:srcRect t="19429" b="18731"/>
          <a:stretch/>
        </p:blipFill>
        <p:spPr>
          <a:xfrm>
            <a:off x="4524843" y="5834971"/>
            <a:ext cx="1184981" cy="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09824" y="5834970"/>
            <a:ext cx="901768" cy="732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6952901" y="5913967"/>
            <a:ext cx="1624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33">
                <a:solidFill>
                  <a:srgbClr val="434343"/>
                </a:solidFill>
              </a:rPr>
              <a:t>@labfabex</a:t>
            </a:r>
            <a:endParaRPr sz="2400"/>
          </a:p>
        </p:txBody>
      </p:sp>
      <p:cxnSp>
        <p:nvCxnSpPr>
          <p:cNvPr id="56" name="Google Shape;56;p7"/>
          <p:cNvCxnSpPr/>
          <p:nvPr/>
        </p:nvCxnSpPr>
        <p:spPr>
          <a:xfrm>
            <a:off x="6952900" y="5832333"/>
            <a:ext cx="16000" cy="8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623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2BC0-3325-4316-9256-BF94626AF290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AA8E-52EE-4A8A-A557-DFBA5825C7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859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6CAA8E-52EE-4A8A-A557-DFBA5825C7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13806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107775" y="648866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ts val="1400"/>
            </a:pPr>
            <a:endParaRPr lang="es-CO" sz="1000" dirty="0">
              <a:solidFill>
                <a:srgbClr val="00B050"/>
              </a:solidFill>
            </a:endParaRPr>
          </a:p>
          <a:p>
            <a:pPr>
              <a:buClr>
                <a:srgbClr val="000000"/>
              </a:buClr>
              <a:buSzPts val="1400"/>
            </a:pPr>
            <a:r>
              <a:rPr lang="es-CO" sz="800" dirty="0">
                <a:solidFill>
                  <a:schemeClr val="tx2">
                    <a:lumMod val="50000"/>
                  </a:schemeClr>
                </a:solidFill>
              </a:rPr>
              <a:t>Noviembre del año 2020- marzo del 2022</a:t>
            </a:r>
            <a:endParaRPr lang="es-CO" sz="800" dirty="0">
              <a:solidFill>
                <a:schemeClr val="tx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198B96-7B7D-485A-9FE9-1DDCBD9F35FD}"/>
              </a:ext>
            </a:extLst>
          </p:cNvPr>
          <p:cNvSpPr txBox="1"/>
          <p:nvPr/>
        </p:nvSpPr>
        <p:spPr>
          <a:xfrm>
            <a:off x="5842931" y="1066710"/>
            <a:ext cx="6098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400" dirty="0">
                <a:solidFill>
                  <a:srgbClr val="FF0000"/>
                </a:solidFill>
              </a:rPr>
              <a:t> </a:t>
            </a:r>
            <a:r>
              <a:rPr lang="es-CO" sz="3200" dirty="0">
                <a:solidFill>
                  <a:srgbClr val="FF0000"/>
                </a:solidFill>
              </a:rPr>
              <a:t>DISEÑO AXIOMATICO</a:t>
            </a:r>
            <a:endParaRPr lang="es-CO" sz="3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0E2F1B-3682-4591-BB9B-F353BCCD153D}"/>
              </a:ext>
            </a:extLst>
          </p:cNvPr>
          <p:cNvSpPr txBox="1"/>
          <p:nvPr/>
        </p:nvSpPr>
        <p:spPr>
          <a:xfrm>
            <a:off x="5995331" y="1219110"/>
            <a:ext cx="609879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solidFill>
                  <a:srgbClr val="FF0000"/>
                </a:solidFill>
              </a:rPr>
              <a:t> </a:t>
            </a:r>
          </a:p>
          <a:p>
            <a:pPr algn="ctr"/>
            <a:endParaRPr lang="es-CO" sz="3200" dirty="0">
              <a:solidFill>
                <a:srgbClr val="FF0000"/>
              </a:solidFill>
            </a:endParaRPr>
          </a:p>
          <a:p>
            <a:pPr algn="ctr"/>
            <a:endParaRPr lang="es-CO" sz="3200" dirty="0">
              <a:solidFill>
                <a:srgbClr val="FF0000"/>
              </a:solidFill>
            </a:endParaRPr>
          </a:p>
          <a:p>
            <a:pPr algn="ctr"/>
            <a:endParaRPr lang="es-CO" sz="3200" dirty="0">
              <a:solidFill>
                <a:srgbClr val="FF0000"/>
              </a:solidFill>
            </a:endParaRPr>
          </a:p>
          <a:p>
            <a:pPr algn="ctr"/>
            <a:endParaRPr lang="es-CO" sz="1800" dirty="0">
              <a:solidFill>
                <a:srgbClr val="FF0000"/>
              </a:solidFill>
            </a:endParaRPr>
          </a:p>
          <a:p>
            <a:pPr algn="ctr"/>
            <a:endParaRPr lang="es-CO" sz="1800" dirty="0">
              <a:solidFill>
                <a:srgbClr val="FF0000"/>
              </a:solidFill>
            </a:endParaRPr>
          </a:p>
          <a:p>
            <a:pPr algn="ctr"/>
            <a:r>
              <a:rPr lang="es-CO" sz="1800" dirty="0">
                <a:solidFill>
                  <a:srgbClr val="FF0000"/>
                </a:solidFill>
              </a:rPr>
              <a:t>COMPLEMENTOS BASICOS</a:t>
            </a:r>
          </a:p>
        </p:txBody>
      </p:sp>
    </p:spTree>
    <p:extLst>
      <p:ext uri="{BB962C8B-B14F-4D97-AF65-F5344CB8AC3E}">
        <p14:creationId xmlns:p14="http://schemas.microsoft.com/office/powerpoint/2010/main" val="22796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646F1-B164-413A-89CD-CF66E623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99" y="0"/>
            <a:ext cx="11360800" cy="1122400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rgbClr val="FF0000"/>
                </a:solidFill>
              </a:rPr>
              <a:t>TOPICOS COMPLEMENTARIOS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3483B7-EFA3-407D-9AD1-4A2922E35918}"/>
              </a:ext>
            </a:extLst>
          </p:cNvPr>
          <p:cNvSpPr txBox="1"/>
          <p:nvPr/>
        </p:nvSpPr>
        <p:spPr>
          <a:xfrm>
            <a:off x="1452693" y="2549180"/>
            <a:ext cx="92866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2">
                    <a:lumMod val="50000"/>
                  </a:schemeClr>
                </a:solidFill>
              </a:rPr>
              <a:t>RASGOS Y CARACTERISTICAS DEL DISEÑO AXIOMATICO</a:t>
            </a:r>
            <a:br>
              <a:rPr lang="es-CO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s-CO" sz="2400" dirty="0">
                <a:solidFill>
                  <a:schemeClr val="tx2">
                    <a:lumMod val="50000"/>
                  </a:schemeClr>
                </a:solidFill>
              </a:rPr>
              <a:t>CON SUS CUATRO DOMINIOS DE DISEÑOS ESPECIFICOS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2">
                    <a:lumMod val="50000"/>
                  </a:schemeClr>
                </a:solidFill>
              </a:rPr>
              <a:t>VIABILIDAD DEL DISEÑO CONCURRENTE INTEGRADO -DIPP</a:t>
            </a:r>
            <a:br>
              <a:rPr lang="es-CO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s-CO" sz="2400" dirty="0">
                <a:solidFill>
                  <a:schemeClr val="tx2">
                    <a:lumMod val="50000"/>
                  </a:schemeClr>
                </a:solidFill>
              </a:rPr>
              <a:t>CON LA MATRIZ CONCURRENTE ¨C  “</a:t>
            </a:r>
          </a:p>
          <a:p>
            <a:endParaRPr lang="es-CO" sz="2400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2">
                    <a:lumMod val="50000"/>
                  </a:schemeClr>
                </a:solidFill>
              </a:rPr>
              <a:t>METODO DE REORDENAMIENTO MATRICES ORIGINALES</a:t>
            </a:r>
            <a:br>
              <a:rPr lang="es-CO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s-CO" sz="2400" dirty="0">
                <a:solidFill>
                  <a:schemeClr val="tx2">
                    <a:lumMod val="50000"/>
                  </a:schemeClr>
                </a:solidFill>
              </a:rPr>
              <a:t>PARA OBTENER MATRIZ CONCURRENTE DESACOPLADA¨</a:t>
            </a:r>
          </a:p>
        </p:txBody>
      </p:sp>
    </p:spTree>
    <p:extLst>
      <p:ext uri="{BB962C8B-B14F-4D97-AF65-F5344CB8AC3E}">
        <p14:creationId xmlns:p14="http://schemas.microsoft.com/office/powerpoint/2010/main" val="27618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321" y="-4946"/>
            <a:ext cx="11360800" cy="11224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200" dirty="0">
                <a:solidFill>
                  <a:srgbClr val="FF0000"/>
                </a:solidFill>
              </a:rPr>
              <a:t>RASGOS Y CARACTERISTICAS DEL DISEÑO AXIOMATICO</a:t>
            </a:r>
            <a:br>
              <a:rPr lang="es-CO" sz="2400" dirty="0">
                <a:solidFill>
                  <a:srgbClr val="FF0000"/>
                </a:solidFill>
              </a:rPr>
            </a:br>
            <a:r>
              <a:rPr lang="es-CO" sz="2400" dirty="0">
                <a:solidFill>
                  <a:srgbClr val="FF0000"/>
                </a:solidFill>
              </a:rPr>
              <a:t>CON SUS CUATRO DOMINIOS DE DISEÑOS ESPECIFICOS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4409" y="1459820"/>
            <a:ext cx="9287838" cy="528568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551398" y="520525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s-CO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398" y="5205259"/>
                <a:ext cx="2260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053" r="-15789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551398" y="363676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s-CO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398" y="3636762"/>
                <a:ext cx="2260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053" r="-15789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98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0668" y="0"/>
            <a:ext cx="11971090" cy="11224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200" dirty="0">
                <a:solidFill>
                  <a:srgbClr val="FF0000"/>
                </a:solidFill>
              </a:rPr>
              <a:t>VIABILIDAD DEL DISEÑO CONCURRENTE INTEGRADO -DIPP</a:t>
            </a:r>
            <a:br>
              <a:rPr lang="es-CO" sz="2400" dirty="0">
                <a:solidFill>
                  <a:srgbClr val="FF0000"/>
                </a:solidFill>
              </a:rPr>
            </a:br>
            <a:r>
              <a:rPr lang="es-CO" sz="2400" dirty="0">
                <a:solidFill>
                  <a:srgbClr val="FF0000"/>
                </a:solidFill>
              </a:rPr>
              <a:t>CON LA MATRIZ CONCURRENTE ¨C ¨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5227" y="1536788"/>
            <a:ext cx="9801546" cy="514053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252507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599" y="0"/>
            <a:ext cx="11360800" cy="11224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200" dirty="0">
                <a:solidFill>
                  <a:srgbClr val="FF0000"/>
                </a:solidFill>
              </a:rPr>
              <a:t>METODO DE REORDENAMIENTO MATRICES ORIGINALES</a:t>
            </a:r>
            <a:br>
              <a:rPr lang="es-CO" sz="2400" dirty="0">
                <a:solidFill>
                  <a:srgbClr val="FF0000"/>
                </a:solidFill>
              </a:rPr>
            </a:br>
            <a:r>
              <a:rPr lang="es-CO" sz="2400" dirty="0">
                <a:solidFill>
                  <a:srgbClr val="FF0000"/>
                </a:solidFill>
              </a:rPr>
              <a:t>PARA OBTENER MATRIZ CONCURRENTE DESACOPLADA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1" y="1549136"/>
            <a:ext cx="9852917" cy="511942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354609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951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47E96B2-847B-41E9-BD54-04D541E2E220}" vid="{B5167147-C46E-4B26-A5C5-5F805C6419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171</TotalTime>
  <Words>105</Words>
  <Application>Microsoft Office PowerPoint</Application>
  <PresentationFormat>Panorámica</PresentationFormat>
  <Paragraphs>22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Montserrat</vt:lpstr>
      <vt:lpstr>Ubuntu Medium</vt:lpstr>
      <vt:lpstr>Tema1</vt:lpstr>
      <vt:lpstr>Presentación de PowerPoint</vt:lpstr>
      <vt:lpstr>TOPICOS COMPLEMENTARIOS</vt:lpstr>
      <vt:lpstr>RASGOS Y CARACTERISTICAS DEL DISEÑO AXIOMATICO CON SUS CUATRO DOMINIOS DE DISEÑOS ESPECIFICOS</vt:lpstr>
      <vt:lpstr>VIABILIDAD DEL DISEÑO CONCURRENTE INTEGRADO -DIPP CON LA MATRIZ CONCURRENTE ¨C ¨</vt:lpstr>
      <vt:lpstr>METODO DE REORDENAMIENTO MATRICES ORIGINALES PARA OBTENER MATRIZ CONCURRENTE DESACOPLADA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Cordoba</dc:creator>
  <cp:lastModifiedBy>LABORATORIO MECATRONICA</cp:lastModifiedBy>
  <cp:revision>25</cp:revision>
  <dcterms:created xsi:type="dcterms:W3CDTF">2019-09-22T18:16:34Z</dcterms:created>
  <dcterms:modified xsi:type="dcterms:W3CDTF">2022-08-18T15:22:23Z</dcterms:modified>
</cp:coreProperties>
</file>