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vo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  <p:embeddedFont>
      <p:font typeface="Bree Serif"/>
      <p:regular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oaKIhsTtk8Z38oabm7E6W14f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vo-bold.fntdata"/><Relationship Id="rId23" Type="http://schemas.openxmlformats.org/officeDocument/2006/relationships/font" Target="fonts/Arv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boldItalic.fntdata"/><Relationship Id="rId25" Type="http://schemas.openxmlformats.org/officeDocument/2006/relationships/font" Target="fonts/Arvo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reeSerif-regular.fntdata"/><Relationship Id="rId3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adc3ab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e1adc3a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e1adc3abf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1adc3abfe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e1adc3ab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e1adc3abfe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1adc3abfe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e1adc3ab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e1adc3abfe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1adc3abfe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e1adc3ab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e1adc3abfe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1b9c0c07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e1b9c0c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e1b9c0c07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1bbf9a7b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e1bbf9a7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e1bbf9a7b6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1bbf9a7b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e1bbf9a7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e1bbf9a7b6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da9163f3b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dda9163f3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1dda9163f3b_0_1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cd244819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dcd24481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dcd2448199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a9163f3b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dda9163f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dda9163f3b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1adc3abfe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1adc3ab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e1adc3abfe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a268e736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1a268e73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1a268e7362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ad4ab52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e1ad4ab5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e1ad4ab52f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1adc3abf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e1adc3ab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e1adc3abfe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1aba61a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1aba61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e1aba61a0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1adc3abf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e1adc3ab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e1adc3abfe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0E1E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7937300" y="318850"/>
            <a:ext cx="1092300" cy="432900"/>
          </a:xfrm>
          <a:prstGeom prst="triangle">
            <a:avLst>
              <a:gd fmla="val 24327" name="adj"/>
            </a:avLst>
          </a:prstGeom>
          <a:solidFill>
            <a:srgbClr val="15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6" name="Google Shape;16;p17"/>
          <p:cNvGrpSpPr/>
          <p:nvPr/>
        </p:nvGrpSpPr>
        <p:grpSpPr>
          <a:xfrm>
            <a:off x="0" y="-1"/>
            <a:ext cx="8944060" cy="5324438"/>
            <a:chOff x="0" y="-4"/>
            <a:chExt cx="6477917" cy="5331902"/>
          </a:xfrm>
        </p:grpSpPr>
        <p:sp>
          <p:nvSpPr>
            <p:cNvPr id="17" name="Google Shape;17;p17"/>
            <p:cNvSpPr/>
            <p:nvPr/>
          </p:nvSpPr>
          <p:spPr>
            <a:xfrm>
              <a:off x="0" y="-4"/>
              <a:ext cx="4619700" cy="5313000"/>
            </a:xfrm>
            <a:prstGeom prst="rect">
              <a:avLst/>
            </a:prstGeom>
            <a:solidFill>
              <a:srgbClr val="1F6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 flipH="1" rot="10800000">
              <a:off x="4594517" y="-2"/>
              <a:ext cx="1883400" cy="5331900"/>
            </a:xfrm>
            <a:prstGeom prst="rtTriangle">
              <a:avLst/>
            </a:prstGeom>
            <a:solidFill>
              <a:srgbClr val="1F6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617163" y="36976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2611663" y="972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228638" y="2097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23825" y="420670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3914775" y="78622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4571988" y="42877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3455738" y="405765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7600913" y="-952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5570288" y="3439525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6532313" y="640125"/>
            <a:ext cx="857250" cy="93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17"/>
          <p:cNvGrpSpPr/>
          <p:nvPr/>
        </p:nvGrpSpPr>
        <p:grpSpPr>
          <a:xfrm>
            <a:off x="3663179" y="4436346"/>
            <a:ext cx="5480828" cy="847373"/>
            <a:chOff x="5582265" y="4646738"/>
            <a:chExt cx="5480828" cy="432996"/>
          </a:xfrm>
        </p:grpSpPr>
        <p:sp>
          <p:nvSpPr>
            <p:cNvPr id="30" name="Google Shape;30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1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32" name="Google Shape;32;p17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" name="Google Shape;34;p17"/>
          <p:cNvGrpSpPr/>
          <p:nvPr/>
        </p:nvGrpSpPr>
        <p:grpSpPr>
          <a:xfrm flipH="1" rot="10800000">
            <a:off x="-55109" y="751753"/>
            <a:ext cx="9084720" cy="3623714"/>
            <a:chOff x="-8177996" y="-4518001"/>
            <a:chExt cx="19025591" cy="6544544"/>
          </a:xfrm>
        </p:grpSpPr>
        <p:sp>
          <p:nvSpPr>
            <p:cNvPr id="35" name="Google Shape;35;p17"/>
            <p:cNvSpPr/>
            <p:nvPr/>
          </p:nvSpPr>
          <p:spPr>
            <a:xfrm>
              <a:off x="-8177996" y="-4496057"/>
              <a:ext cx="15440100" cy="6522600"/>
            </a:xfrm>
            <a:prstGeom prst="rect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7237395" y="-4518001"/>
              <a:ext cx="3610200" cy="6540900"/>
            </a:xfrm>
            <a:prstGeom prst="rtTriangle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37" name="Google Shape;37;p17"/>
          <p:cNvPicPr preferRelativeResize="0"/>
          <p:nvPr/>
        </p:nvPicPr>
        <p:blipFill rotWithShape="1">
          <a:blip r:embed="rId3">
            <a:alphaModFix/>
          </a:blip>
          <a:srcRect b="24731" l="19240" r="4634" t="31379"/>
          <a:stretch/>
        </p:blipFill>
        <p:spPr>
          <a:xfrm>
            <a:off x="0" y="884850"/>
            <a:ext cx="8077148" cy="336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/>
          <p:nvPr/>
        </p:nvSpPr>
        <p:spPr>
          <a:xfrm flipH="1">
            <a:off x="7248400" y="631625"/>
            <a:ext cx="1838400" cy="3855000"/>
          </a:xfrm>
          <a:prstGeom prst="rtTriangle">
            <a:avLst/>
          </a:prstGeom>
          <a:solidFill>
            <a:srgbClr val="E0E1E0"/>
          </a:solidFill>
          <a:ln cap="flat" cmpd="sng" w="9525">
            <a:solidFill>
              <a:srgbClr val="E0E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1734" y="4605338"/>
            <a:ext cx="9144000" cy="535800"/>
          </a:xfrm>
          <a:prstGeom prst="rect">
            <a:avLst/>
          </a:prstGeom>
          <a:solidFill>
            <a:srgbClr val="1934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9"/>
          <p:cNvCxnSpPr/>
          <p:nvPr/>
        </p:nvCxnSpPr>
        <p:spPr>
          <a:xfrm>
            <a:off x="6812308" y="4697113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9"/>
          <p:cNvSpPr txBox="1"/>
          <p:nvPr/>
        </p:nvSpPr>
        <p:spPr>
          <a:xfrm>
            <a:off x="4759650" y="4697120"/>
            <a:ext cx="218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APM</a:t>
            </a:r>
            <a:endParaRPr b="0" i="0" sz="95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" name="Google Shape;43;p19"/>
          <p:cNvSpPr txBox="1"/>
          <p:nvPr/>
        </p:nvSpPr>
        <p:spPr>
          <a:xfrm>
            <a:off x="180000" y="4633200"/>
            <a:ext cx="346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Universidad Nacional de Colombia</a:t>
            </a:r>
            <a:endParaRPr b="0" i="0" sz="9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Facultad de Ingeniería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Sede Bogotá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4" name="Google Shape;44;p19"/>
          <p:cNvPicPr preferRelativeResize="0"/>
          <p:nvPr/>
        </p:nvPicPr>
        <p:blipFill rotWithShape="1">
          <a:blip r:embed="rId2">
            <a:alphaModFix/>
          </a:blip>
          <a:srcRect b="13126" l="10313" r="10407" t="18213"/>
          <a:stretch/>
        </p:blipFill>
        <p:spPr>
          <a:xfrm>
            <a:off x="6856112" y="4605488"/>
            <a:ext cx="1142500" cy="53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19"/>
          <p:cNvGrpSpPr/>
          <p:nvPr/>
        </p:nvGrpSpPr>
        <p:grpSpPr>
          <a:xfrm rot="10800000">
            <a:off x="-4" y="9"/>
            <a:ext cx="2618945" cy="790599"/>
            <a:chOff x="5575242" y="4472723"/>
            <a:chExt cx="2202830" cy="670795"/>
          </a:xfrm>
        </p:grpSpPr>
        <p:sp>
          <p:nvSpPr>
            <p:cNvPr id="46" name="Google Shape;46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" name="Google Shape;53;p19"/>
          <p:cNvSpPr/>
          <p:nvPr/>
        </p:nvSpPr>
        <p:spPr>
          <a:xfrm>
            <a:off x="8513700" y="4679750"/>
            <a:ext cx="630300" cy="38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0E1E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3317875" y="400950"/>
            <a:ext cx="682500" cy="432900"/>
          </a:xfrm>
          <a:prstGeom prst="triangle">
            <a:avLst>
              <a:gd fmla="val 24327" name="adj"/>
            </a:avLst>
          </a:prstGeom>
          <a:solidFill>
            <a:srgbClr val="15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7" name="Google Shape;57;p21"/>
          <p:cNvGrpSpPr/>
          <p:nvPr/>
        </p:nvGrpSpPr>
        <p:grpSpPr>
          <a:xfrm>
            <a:off x="0" y="0"/>
            <a:ext cx="3743464" cy="5305674"/>
            <a:chOff x="0" y="-116"/>
            <a:chExt cx="9552089" cy="5313112"/>
          </a:xfrm>
        </p:grpSpPr>
        <p:sp>
          <p:nvSpPr>
            <p:cNvPr id="58" name="Google Shape;58;p21"/>
            <p:cNvSpPr/>
            <p:nvPr/>
          </p:nvSpPr>
          <p:spPr>
            <a:xfrm>
              <a:off x="0" y="-4"/>
              <a:ext cx="4619700" cy="5313000"/>
            </a:xfrm>
            <a:prstGeom prst="rect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1"/>
            <p:cNvSpPr/>
            <p:nvPr/>
          </p:nvSpPr>
          <p:spPr>
            <a:xfrm flipH="1" rot="10800000">
              <a:off x="4467689" y="-116"/>
              <a:ext cx="5084400" cy="5313000"/>
            </a:xfrm>
            <a:prstGeom prst="rtTriangle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60" name="Google Shape;60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371600" y="383095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468600" y="209688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2019050" y="533550"/>
            <a:ext cx="857250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>
            <a:off x="123825" y="4206700"/>
            <a:ext cx="857250" cy="93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21"/>
          <p:cNvGrpSpPr/>
          <p:nvPr/>
        </p:nvGrpSpPr>
        <p:grpSpPr>
          <a:xfrm flipH="1" rot="10800000">
            <a:off x="-55520" y="828654"/>
            <a:ext cx="4056256" cy="3481043"/>
            <a:chOff x="-8177996" y="-4518001"/>
            <a:chExt cx="19025591" cy="6544544"/>
          </a:xfrm>
        </p:grpSpPr>
        <p:sp>
          <p:nvSpPr>
            <p:cNvPr id="65" name="Google Shape;65;p21"/>
            <p:cNvSpPr/>
            <p:nvPr/>
          </p:nvSpPr>
          <p:spPr>
            <a:xfrm>
              <a:off x="-8177996" y="-4496057"/>
              <a:ext cx="15440100" cy="6522600"/>
            </a:xfrm>
            <a:prstGeom prst="rect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6" name="Google Shape;66;p21"/>
            <p:cNvSpPr/>
            <p:nvPr/>
          </p:nvSpPr>
          <p:spPr>
            <a:xfrm>
              <a:off x="7237395" y="-4518001"/>
              <a:ext cx="3610200" cy="6540900"/>
            </a:xfrm>
            <a:prstGeom prst="rtTriangle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E0E1E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2"/>
          <p:cNvGrpSpPr/>
          <p:nvPr/>
        </p:nvGrpSpPr>
        <p:grpSpPr>
          <a:xfrm flipH="1">
            <a:off x="5310422" y="0"/>
            <a:ext cx="3849492" cy="5305674"/>
            <a:chOff x="0" y="-116"/>
            <a:chExt cx="9552089" cy="5313112"/>
          </a:xfrm>
        </p:grpSpPr>
        <p:sp>
          <p:nvSpPr>
            <p:cNvPr id="70" name="Google Shape;70;p22"/>
            <p:cNvSpPr/>
            <p:nvPr/>
          </p:nvSpPr>
          <p:spPr>
            <a:xfrm>
              <a:off x="0" y="-4"/>
              <a:ext cx="4619700" cy="5313000"/>
            </a:xfrm>
            <a:prstGeom prst="rect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 flipH="1" rot="10800000">
              <a:off x="4467689" y="-116"/>
              <a:ext cx="5084400" cy="5313000"/>
            </a:xfrm>
            <a:prstGeom prst="rtTriangle">
              <a:avLst/>
            </a:prstGeom>
            <a:solidFill>
              <a:srgbClr val="BBD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72" name="Google Shape;72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6794313" y="3830953"/>
            <a:ext cx="881712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8077693" y="4206703"/>
            <a:ext cx="881712" cy="9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/>
          <p:nvPr/>
        </p:nvSpPr>
        <p:spPr>
          <a:xfrm flipH="1">
            <a:off x="4972212" y="400950"/>
            <a:ext cx="702000" cy="432900"/>
          </a:xfrm>
          <a:prstGeom prst="triangle">
            <a:avLst>
              <a:gd fmla="val 24327" name="adj"/>
            </a:avLst>
          </a:prstGeom>
          <a:solidFill>
            <a:srgbClr val="15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5" name="Google Shape;75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7723080" y="209688"/>
            <a:ext cx="881712" cy="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2"/>
          <p:cNvPicPr preferRelativeResize="0"/>
          <p:nvPr/>
        </p:nvPicPr>
        <p:blipFill rotWithShape="1">
          <a:blip r:embed="rId2">
            <a:alphaModFix/>
          </a:blip>
          <a:srcRect b="19815" l="21108" r="23891" t="20080"/>
          <a:stretch/>
        </p:blipFill>
        <p:spPr>
          <a:xfrm flipH="1">
            <a:off x="5906787" y="562125"/>
            <a:ext cx="881712" cy="93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22"/>
          <p:cNvGrpSpPr/>
          <p:nvPr/>
        </p:nvGrpSpPr>
        <p:grpSpPr>
          <a:xfrm rot="10800000">
            <a:off x="4971689" y="828655"/>
            <a:ext cx="4172312" cy="3481043"/>
            <a:chOff x="-8177996" y="-4518001"/>
            <a:chExt cx="19025591" cy="6544544"/>
          </a:xfrm>
        </p:grpSpPr>
        <p:sp>
          <p:nvSpPr>
            <p:cNvPr id="78" name="Google Shape;78;p22"/>
            <p:cNvSpPr/>
            <p:nvPr/>
          </p:nvSpPr>
          <p:spPr>
            <a:xfrm>
              <a:off x="-8177996" y="-4496057"/>
              <a:ext cx="15440100" cy="6522600"/>
            </a:xfrm>
            <a:prstGeom prst="rect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7237395" y="-4518001"/>
              <a:ext cx="3610200" cy="6540900"/>
            </a:xfrm>
            <a:prstGeom prst="rtTriangle">
              <a:avLst/>
            </a:prstGeom>
            <a:solidFill>
              <a:srgbClr val="193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1734" y="4605338"/>
            <a:ext cx="9144000" cy="535800"/>
          </a:xfrm>
          <a:prstGeom prst="rect">
            <a:avLst/>
          </a:prstGeom>
          <a:solidFill>
            <a:srgbClr val="1934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6812308" y="4697113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8"/>
          <p:cNvSpPr txBox="1"/>
          <p:nvPr/>
        </p:nvSpPr>
        <p:spPr>
          <a:xfrm>
            <a:off x="4759650" y="4697120"/>
            <a:ext cx="218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Proyecto </a:t>
            </a:r>
            <a:r>
              <a:rPr b="1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cultural y colectivo </a:t>
            </a: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de nación 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8513700" y="4679750"/>
            <a:ext cx="630300" cy="38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80000" y="4633200"/>
            <a:ext cx="346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Observatorio Astronómico Nacional</a:t>
            </a:r>
            <a:endParaRPr b="0" i="0" sz="1400" u="none" cap="none" strike="noStrike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Facultad de Ciencias</a:t>
            </a:r>
            <a:endParaRPr b="0" i="0" sz="9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Sede Bogotá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13126" l="10313" r="10407" t="18213"/>
          <a:stretch/>
        </p:blipFill>
        <p:spPr>
          <a:xfrm>
            <a:off x="6856112" y="4605488"/>
            <a:ext cx="1142500" cy="5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13700" y="4697138"/>
            <a:ext cx="630300" cy="35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1734" y="4605338"/>
            <a:ext cx="9144000" cy="535800"/>
          </a:xfrm>
          <a:prstGeom prst="rect">
            <a:avLst/>
          </a:prstGeom>
          <a:solidFill>
            <a:srgbClr val="1934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8513700" y="4679750"/>
            <a:ext cx="630300" cy="38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6812308" y="4697113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0"/>
          <p:cNvSpPr txBox="1"/>
          <p:nvPr/>
        </p:nvSpPr>
        <p:spPr>
          <a:xfrm>
            <a:off x="4759650" y="4697120"/>
            <a:ext cx="218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Proyecto </a:t>
            </a:r>
            <a:r>
              <a:rPr b="1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cultural y colectivo </a:t>
            </a:r>
            <a:r>
              <a:rPr b="0" i="0" lang="es-CO" sz="95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de nación 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180000" y="4633200"/>
            <a:ext cx="3469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Observatorio Astronómico Nacional</a:t>
            </a:r>
            <a:endParaRPr b="0" i="0" sz="1400" u="none" cap="none" strike="noStrike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Facultad de Ciencias</a:t>
            </a:r>
            <a:endParaRPr b="0" i="0" sz="9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Sede Bogotá</a:t>
            </a:r>
            <a:endParaRPr b="0" i="0" sz="14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13126" l="10313" r="10407" t="18213"/>
          <a:stretch/>
        </p:blipFill>
        <p:spPr>
          <a:xfrm>
            <a:off x="6856112" y="4605488"/>
            <a:ext cx="1142500" cy="53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0"/>
          <p:cNvGrpSpPr/>
          <p:nvPr/>
        </p:nvGrpSpPr>
        <p:grpSpPr>
          <a:xfrm flipH="1" rot="10800000">
            <a:off x="6572145" y="986"/>
            <a:ext cx="2571584" cy="790599"/>
            <a:chOff x="5575242" y="4472723"/>
            <a:chExt cx="2202830" cy="670795"/>
          </a:xfrm>
        </p:grpSpPr>
        <p:sp>
          <p:nvSpPr>
            <p:cNvPr id="97" name="Google Shape;97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9" name="Google Shape;99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193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2" name="Google Shape;102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13700" y="4697000"/>
            <a:ext cx="630300" cy="35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042425" y="4731544"/>
            <a:ext cx="994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321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■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/>
        </p:nvSpPr>
        <p:spPr>
          <a:xfrm>
            <a:off x="126124" y="1202691"/>
            <a:ext cx="82296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</a:pPr>
            <a:r>
              <a:rPr b="1" lang="es-CO" sz="2700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Avance</a:t>
            </a:r>
            <a:r>
              <a:rPr b="1" i="0" lang="es-CO" sz="27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 del proyecto de curso</a:t>
            </a:r>
            <a:endParaRPr b="1" i="0" sz="27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</a:pPr>
            <a:r>
              <a:rPr b="1" i="0" lang="es-CO" sz="27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PCE</a:t>
            </a:r>
            <a:endParaRPr b="1" i="0" sz="27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192875" y="2861649"/>
            <a:ext cx="582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Universidad Nacional de Colombia</a:t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Facultad de ingeniería mecánica y mecatrónica</a:t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E0E1E0"/>
                </a:solidFill>
                <a:latin typeface="Fira Sans"/>
                <a:ea typeface="Fira Sans"/>
                <a:cs typeface="Fira Sans"/>
                <a:sym typeface="Fira Sans"/>
              </a:rPr>
              <a:t>Andrés Holguín Restrepo</a:t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E0E1E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120875" y="4578425"/>
            <a:ext cx="45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Automatización de procesos de manufactura, 2023-1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1adc3abfe_0_0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Aplicaciones con GUI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" name="Google Shape;199;g1e1adc3abfe_0_0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00" name="Google Shape;200;g1e1adc3abfe_0_0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g1e1adc3abf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00" y="1308750"/>
            <a:ext cx="2655912" cy="28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e1adc3abf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225" y="1607725"/>
            <a:ext cx="449255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1adc3abfe_0_39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Conexión SSH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" name="Google Shape;209;g1e1adc3abfe_0_39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10" name="Google Shape;210;g1e1adc3abfe_0_39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g1e1adc3abfe_0_39"/>
          <p:cNvSpPr txBox="1"/>
          <p:nvPr/>
        </p:nvSpPr>
        <p:spPr>
          <a:xfrm>
            <a:off x="841650" y="1584200"/>
            <a:ext cx="74607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Los SDV-UN se conectan mediante SSH</a:t>
            </a:r>
            <a:endParaRPr sz="18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E4349"/>
              </a:buClr>
              <a:buSzPts val="1800"/>
              <a:buFont typeface="Georgia"/>
              <a:buChar char="●"/>
            </a:pPr>
            <a:r>
              <a:rPr lang="es-CO" sz="18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SSH (Secure Shell) es un protocolo de red seguro para conectarse a sistemas remotos y ejecutar comandos en ellos. </a:t>
            </a:r>
            <a:endParaRPr sz="18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800"/>
              <a:buFont typeface="Georgia"/>
              <a:buChar char="●"/>
            </a:pPr>
            <a:r>
              <a:rPr lang="es-CO" sz="18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SSHDes un demonio (servicio) de SSH (Secure Shell).</a:t>
            </a:r>
            <a:endParaRPr sz="18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2" name="Google Shape;212;g1e1adc3abf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3842875"/>
            <a:ext cx="56292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1adc3abfe_0_52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Archivos SDV_UN_ROS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" name="Google Shape;219;g1e1adc3abfe_0_52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20" name="Google Shape;220;g1e1adc3abfe_0_52"/>
          <p:cNvSpPr txBox="1"/>
          <p:nvPr/>
        </p:nvSpPr>
        <p:spPr>
          <a:xfrm>
            <a:off x="841650" y="2230100"/>
            <a:ext cx="7460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Copiar los archivos locales al volumen del contenedor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Ejecución de estos archivos dentro del contenedor.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Acceso directo a los archivos desde docker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1adc3abfe_0_65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Archivos SDV_UN_ROS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" name="Google Shape;227;g1e1adc3abfe_0_65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28" name="Google Shape;228;g1e1adc3abfe_0_65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g1e1adc3abfe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00" y="1780200"/>
            <a:ext cx="4838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e1adc3abf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75" y="1704402"/>
            <a:ext cx="1463450" cy="25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e1adc3abfe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9200" y="2826375"/>
            <a:ext cx="3615692" cy="166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e1adc3abfe_0_65"/>
          <p:cNvSpPr txBox="1"/>
          <p:nvPr/>
        </p:nvSpPr>
        <p:spPr>
          <a:xfrm>
            <a:off x="768125" y="1150800"/>
            <a:ext cx="13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1e1adc3abfe_0_65"/>
          <p:cNvSpPr txBox="1"/>
          <p:nvPr/>
        </p:nvSpPr>
        <p:spPr>
          <a:xfrm>
            <a:off x="4766550" y="1211800"/>
            <a:ext cx="18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Open Sans"/>
                <a:ea typeface="Open Sans"/>
                <a:cs typeface="Open Sans"/>
                <a:sym typeface="Open Sans"/>
              </a:rPr>
              <a:t>Contenedor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g1e1adc3abfe_0_65"/>
          <p:cNvSpPr txBox="1"/>
          <p:nvPr/>
        </p:nvSpPr>
        <p:spPr>
          <a:xfrm>
            <a:off x="4533300" y="2285588"/>
            <a:ext cx="22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Open Sans"/>
                <a:ea typeface="Open Sans"/>
                <a:cs typeface="Open Sans"/>
                <a:sym typeface="Open Sans"/>
              </a:rPr>
              <a:t>Docker Desktop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1b9c0c07a_0_0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FMECA </a:t>
            </a:r>
            <a:r>
              <a:rPr b="1" lang="es-CO" sz="22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(Análisis de efectos y criticidad)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1" name="Google Shape;241;g1e1b9c0c07a_0_0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42" name="Google Shape;242;g1e1b9c0c0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13" y="1015875"/>
            <a:ext cx="5942978" cy="35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1bbf9a7b6_0_4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Problemas y dificultades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9" name="Google Shape;249;g1e1bbf9a7b6_0_4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50" name="Google Shape;250;g1e1bbf9a7b6_0_4"/>
          <p:cNvSpPr txBox="1"/>
          <p:nvPr/>
        </p:nvSpPr>
        <p:spPr>
          <a:xfrm>
            <a:off x="841650" y="1639050"/>
            <a:ext cx="74607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Consumo de recursos de Docker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Entorno GUI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Organización de subdirectorios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Actualización y descarga de paquetes asociados y requeridos.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1bbf9a7b6_0_11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Próximos avances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257;g1e1bbf9a7b6_0_11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58" name="Google Shape;258;g1e1bbf9a7b6_0_11"/>
          <p:cNvSpPr txBox="1"/>
          <p:nvPr/>
        </p:nvSpPr>
        <p:spPr>
          <a:xfrm>
            <a:off x="841650" y="1639050"/>
            <a:ext cx="746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Delimitación de capacidades del contenedor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Integración análisis FMECA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Prueba de repositorios sdv_un_ros con Gazebo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Prueba de conexión SSH con los sdv-un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Replicación del contenedor en otro OS (ubuntu 20.04)</a:t>
            </a:r>
            <a:endParaRPr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100"/>
              <a:buFont typeface="Georgia"/>
              <a:buChar char="●"/>
            </a:pPr>
            <a:r>
              <a:rPr b="1" lang="es-CO" sz="21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Prueba real con los sdv-un</a:t>
            </a:r>
            <a:endParaRPr b="1" sz="21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da9163f3b_0_1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65" name="Google Shape;265;g1dda9163f3b_0_181"/>
          <p:cNvSpPr txBox="1"/>
          <p:nvPr/>
        </p:nvSpPr>
        <p:spPr>
          <a:xfrm>
            <a:off x="5978275" y="1778800"/>
            <a:ext cx="2724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CO" sz="4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Muchas gracias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d2448199_0_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6" name="Google Shape;126;g1dcd2448199_0_45"/>
          <p:cNvSpPr txBox="1"/>
          <p:nvPr/>
        </p:nvSpPr>
        <p:spPr>
          <a:xfrm>
            <a:off x="-127575" y="2079163"/>
            <a:ext cx="3954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Containerización de</a:t>
            </a:r>
            <a:endParaRPr b="1" i="0" sz="2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SDV</a:t>
            </a:r>
            <a:r>
              <a:rPr b="1" lang="es-CO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-UN-ROS</a:t>
            </a:r>
            <a:endParaRPr b="1" i="0" sz="2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g1dcd2448199_0_45"/>
          <p:cNvPicPr preferRelativeResize="0"/>
          <p:nvPr/>
        </p:nvPicPr>
        <p:blipFill rotWithShape="1">
          <a:blip r:embed="rId3">
            <a:alphaModFix/>
          </a:blip>
          <a:srcRect b="25042" l="0" r="0" t="4792"/>
          <a:stretch/>
        </p:blipFill>
        <p:spPr>
          <a:xfrm>
            <a:off x="4411250" y="109238"/>
            <a:ext cx="3954300" cy="492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a9163f3b_0_79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4" name="Google Shape;134;g1dda9163f3b_0_79"/>
          <p:cNvSpPr txBox="1"/>
          <p:nvPr/>
        </p:nvSpPr>
        <p:spPr>
          <a:xfrm>
            <a:off x="2457450" y="0"/>
            <a:ext cx="6648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i="0" lang="es-CO" sz="2200" u="none" cap="none" strike="noStrike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AGENDA</a:t>
            </a:r>
            <a:endParaRPr b="1" i="0" sz="22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" name="Google Shape;135;g1dda9163f3b_0_79"/>
          <p:cNvSpPr txBox="1"/>
          <p:nvPr/>
        </p:nvSpPr>
        <p:spPr>
          <a:xfrm>
            <a:off x="555150" y="1568700"/>
            <a:ext cx="77652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Diagrama de Gantt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Docker images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Ejecución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Display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Font typeface="Open Sans"/>
              <a:buAutoNum type="arabicPeriod"/>
            </a:pP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Crear contenedores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g1dda9163f3b_0_79"/>
          <p:cNvSpPr txBox="1"/>
          <p:nvPr/>
        </p:nvSpPr>
        <p:spPr>
          <a:xfrm>
            <a:off x="5145325" y="1568700"/>
            <a:ext cx="35436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     </a:t>
            </a: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GUI &amp; SSH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7.     Archivos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8.     FMECA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9.     Problemas y dificultades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   SIGUIENTES PASOS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e1adc3abfe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87125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a268e7362_0_24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44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Docker images</a:t>
            </a:r>
            <a:endParaRPr b="1" i="0" sz="44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g21a268e7362_0_24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0" name="Google Shape;150;g21a268e7362_0_24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g21a268e7362_0_24"/>
          <p:cNvSpPr txBox="1"/>
          <p:nvPr/>
        </p:nvSpPr>
        <p:spPr>
          <a:xfrm>
            <a:off x="567650" y="1584200"/>
            <a:ext cx="74607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CO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ROS melodic images: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marR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●"/>
            </a:pPr>
            <a:r>
              <a:rPr lang="es-CO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ros-core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●"/>
            </a:pPr>
            <a:r>
              <a:rPr lang="es-CO" sz="1300">
                <a:solidFill>
                  <a:srgbClr val="3E434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ros-base</a:t>
            </a:r>
            <a:endParaRPr sz="1300">
              <a:solidFill>
                <a:srgbClr val="3E434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●"/>
            </a:pPr>
            <a:r>
              <a:rPr lang="es-CO" sz="1300">
                <a:solidFill>
                  <a:srgbClr val="3E434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robot</a:t>
            </a:r>
            <a:endParaRPr sz="1300">
              <a:solidFill>
                <a:srgbClr val="3E434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●"/>
            </a:pPr>
            <a:r>
              <a:rPr lang="es-CO" sz="1300">
                <a:solidFill>
                  <a:srgbClr val="3E434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perception</a:t>
            </a:r>
            <a:endParaRPr sz="1300">
              <a:solidFill>
                <a:srgbClr val="3E434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●"/>
            </a:pPr>
            <a:r>
              <a:rPr lang="es-CO" sz="1300">
                <a:solidFill>
                  <a:srgbClr val="3E434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desktop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●"/>
            </a:pPr>
            <a:r>
              <a:rPr b="1" lang="es-CO" sz="1300">
                <a:solidFill>
                  <a:srgbClr val="3E434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desktop-full</a:t>
            </a:r>
            <a:endParaRPr b="1"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2" name="Google Shape;152;g21a268e736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25" y="1687700"/>
            <a:ext cx="5338049" cy="24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ad4ab52f_0_1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ROS melodic-desktop-full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" name="Google Shape;159;g1e1ad4ab52f_0_1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60" name="Google Shape;160;g1e1ad4ab52f_0_1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1e1ad4ab52f_0_1"/>
          <p:cNvSpPr txBox="1"/>
          <p:nvPr/>
        </p:nvSpPr>
        <p:spPr>
          <a:xfrm>
            <a:off x="398900" y="1366350"/>
            <a:ext cx="7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ROS, rqt, rviz, robot-generic libraries, 2D/3D simulators y 2D/3D perception</a:t>
            </a:r>
            <a:endParaRPr/>
          </a:p>
        </p:txBody>
      </p:sp>
      <p:pic>
        <p:nvPicPr>
          <p:cNvPr id="162" name="Google Shape;162;g1e1ad4ab52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25" y="2280875"/>
            <a:ext cx="2660925" cy="17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e1ad4ab52f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604" y="2280880"/>
            <a:ext cx="3185275" cy="1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adc3abfe_0_19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Ejecución desde terminal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" name="Google Shape;170;g1e1adc3abfe_0_19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71" name="Google Shape;171;g1e1adc3abfe_0_19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1e1adc3abfe_0_19"/>
          <p:cNvSpPr txBox="1"/>
          <p:nvPr/>
        </p:nvSpPr>
        <p:spPr>
          <a:xfrm>
            <a:off x="567650" y="1584200"/>
            <a:ext cx="74607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Soluciones para el manejo del contenedor:</a:t>
            </a:r>
            <a:endParaRPr b="1" sz="20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E4349"/>
              </a:buClr>
              <a:buSzPts val="2000"/>
              <a:buFont typeface="Georgia"/>
              <a:buAutoNum type="arabicPeriod"/>
            </a:pPr>
            <a:r>
              <a:rPr lang="es-CO" sz="20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Utilizar tmux en una única sesión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E4349"/>
              </a:buClr>
              <a:buSzPts val="2000"/>
              <a:buFont typeface="Georgia"/>
              <a:buAutoNum type="arabicPeriod"/>
            </a:pPr>
            <a:r>
              <a:rPr lang="es-CO" sz="20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Utilizar docker attach al contenedor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Clr>
                <a:srgbClr val="3E4349"/>
              </a:buClr>
              <a:buSzPts val="2000"/>
              <a:buFont typeface="Georgia"/>
              <a:buAutoNum type="arabicPeriod"/>
            </a:pPr>
            <a:r>
              <a:rPr lang="es-CO" sz="20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tmux &amp; docker attach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aba61a02_0_0"/>
          <p:cNvSpPr txBox="1"/>
          <p:nvPr/>
        </p:nvSpPr>
        <p:spPr>
          <a:xfrm>
            <a:off x="2457450" y="95250"/>
            <a:ext cx="64392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Display VcxSRV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g1e1aba61a02_0_0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80" name="Google Shape;180;g1e1aba61a02_0_0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g1e1aba61a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0" y="1308750"/>
            <a:ext cx="3666857" cy="28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e1aba61a02_0_0"/>
          <p:cNvSpPr txBox="1"/>
          <p:nvPr/>
        </p:nvSpPr>
        <p:spPr>
          <a:xfrm>
            <a:off x="652725" y="17406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/>
              <a:t>S</a:t>
            </a:r>
            <a:r>
              <a:rPr b="1" lang="es-CO" sz="1600"/>
              <a:t>ervidor X para Windows que permite a los usuarios ejecutar aplicaciones gráficas de Unix/Linux en sistemas operativos Windows.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adc3abfe_0_8"/>
          <p:cNvSpPr txBox="1"/>
          <p:nvPr/>
        </p:nvSpPr>
        <p:spPr>
          <a:xfrm>
            <a:off x="2041225" y="95250"/>
            <a:ext cx="68553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1" lang="es-CO" sz="3700">
                <a:solidFill>
                  <a:srgbClr val="1F6BAA"/>
                </a:solidFill>
                <a:latin typeface="Fira Sans"/>
                <a:ea typeface="Fira Sans"/>
                <a:cs typeface="Fira Sans"/>
                <a:sym typeface="Fira Sans"/>
              </a:rPr>
              <a:t>Creación contenedor prototipo</a:t>
            </a:r>
            <a:endParaRPr b="1" i="0" sz="3700" u="none" cap="none" strike="noStrike">
              <a:solidFill>
                <a:srgbClr val="1F6B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189;g1e1adc3abfe_0_8"/>
          <p:cNvSpPr txBox="1"/>
          <p:nvPr>
            <p:ph idx="12" type="sldNum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90" name="Google Shape;190;g1e1adc3abfe_0_8"/>
          <p:cNvSpPr txBox="1"/>
          <p:nvPr/>
        </p:nvSpPr>
        <p:spPr>
          <a:xfrm>
            <a:off x="915950" y="1150800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g1e1adc3abfe_0_8"/>
          <p:cNvSpPr txBox="1"/>
          <p:nvPr/>
        </p:nvSpPr>
        <p:spPr>
          <a:xfrm>
            <a:off x="841650" y="1584200"/>
            <a:ext cx="7460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es-CO" sz="18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docker run -it --name mi_contenedor -v APMdata:/data                            </a:t>
            </a:r>
            <a:r>
              <a:rPr lang="es-CO" sz="1800">
                <a:solidFill>
                  <a:srgbClr val="3E4349"/>
                </a:solidFill>
                <a:highlight>
                  <a:schemeClr val="accent6"/>
                </a:highlight>
                <a:latin typeface="Georgia"/>
                <a:ea typeface="Georgia"/>
                <a:cs typeface="Georgia"/>
                <a:sym typeface="Georgia"/>
              </a:rPr>
              <a:t>-e DISPLAY=192.168.5.185:0</a:t>
            </a:r>
            <a:r>
              <a:rPr lang="es-CO" sz="18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osrf/ros:melodic-desktop-full</a:t>
            </a:r>
            <a:endParaRPr sz="18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g1e1adc3abfe_0_8"/>
          <p:cNvSpPr txBox="1"/>
          <p:nvPr/>
        </p:nvSpPr>
        <p:spPr>
          <a:xfrm>
            <a:off x="812250" y="2894450"/>
            <a:ext cx="751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Almacenamiento de información en un volumen APMdata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Acceso a interfaz gráfica asociada al IP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Ros melodic desktop full 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s-CO" sz="1700">
                <a:latin typeface="Open Sans"/>
                <a:ea typeface="Open Sans"/>
                <a:cs typeface="Open Sans"/>
                <a:sym typeface="Open Sans"/>
              </a:rPr>
              <a:t>Contenedor funcional totalmente aislado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3F3F3F"/>
      </a:dk2>
      <a:lt2>
        <a:srgbClr val="E0E1E0"/>
      </a:lt2>
      <a:accent1>
        <a:srgbClr val="193459"/>
      </a:accent1>
      <a:accent2>
        <a:srgbClr val="84CBFF"/>
      </a:accent2>
      <a:accent3>
        <a:srgbClr val="5BC2AC"/>
      </a:accent3>
      <a:accent4>
        <a:srgbClr val="1F6BAA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Alexander Cruz Ruiz</dc:creator>
</cp:coreProperties>
</file>