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rvo"/>
      <p:regular r:id="rId25"/>
      <p:bold r:id="rId26"/>
      <p:italic r:id="rId27"/>
      <p:boldItalic r:id="rId28"/>
    </p:embeddedFont>
    <p:embeddedFont>
      <p:font typeface="Fira Sans"/>
      <p:regular r:id="rId29"/>
      <p:bold r:id="rId30"/>
      <p:italic r:id="rId31"/>
      <p:boldItalic r:id="rId32"/>
    </p:embeddedFont>
    <p:embeddedFont>
      <p:font typeface="Bree Serif"/>
      <p:regular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NVnsw1jRaYBDa6aSHLmDcHUTR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bold.fntdata"/><Relationship Id="rId25" Type="http://schemas.openxmlformats.org/officeDocument/2006/relationships/font" Target="fonts/Arvo-regular.fntdata"/><Relationship Id="rId28" Type="http://schemas.openxmlformats.org/officeDocument/2006/relationships/font" Target="fonts/Arvo-boldItalic.fntdata"/><Relationship Id="rId27" Type="http://schemas.openxmlformats.org/officeDocument/2006/relationships/font" Target="fonts/Arv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italic.fntdata"/><Relationship Id="rId30" Type="http://schemas.openxmlformats.org/officeDocument/2006/relationships/font" Target="fonts/FiraSans-bold.fntdata"/><Relationship Id="rId11" Type="http://schemas.openxmlformats.org/officeDocument/2006/relationships/slide" Target="slides/slide6.xml"/><Relationship Id="rId33" Type="http://schemas.openxmlformats.org/officeDocument/2006/relationships/font" Target="fonts/BreeSerif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20f2d492e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e20f2d492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e20f2d492e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147eee7d4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e147eee7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1e147eee7d4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dfdf25784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ddfdf2578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ddfdf25784_1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20f2d492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e20f2d49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e20f2d492e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20f2d492e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e20f2d49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e20f2d492e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20f2d492e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e20f2d49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1e20f2d492e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20f2d492e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e20f2d49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e20f2d492e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20f2d492e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e20f2d49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e20f2d492e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da9163f3b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dda9163f3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1dda9163f3b_0_1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31b38138b_2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931b38138b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1931b38138b_2_1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cd244819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dcd24481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dcd2448199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0f2d492e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0f2d492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e20f2d492e_0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47eee7d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e147eee7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e147eee7d4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20f2d492e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e20f2d492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e20f2d492e_0_1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20f2d492e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20f2d492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e20f2d492e_0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20f2d492e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e20f2d492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e20f2d492e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20f2d492e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e20f2d492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e20f2d492e_0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20f2d492e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e20f2d49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e20f2d492e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0E1E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7937300" y="318850"/>
            <a:ext cx="1092300" cy="432900"/>
          </a:xfrm>
          <a:prstGeom prst="triangle">
            <a:avLst>
              <a:gd fmla="val 24327" name="adj"/>
            </a:avLst>
          </a:prstGeom>
          <a:solidFill>
            <a:srgbClr val="15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6" name="Google Shape;16;p17"/>
          <p:cNvGrpSpPr/>
          <p:nvPr/>
        </p:nvGrpSpPr>
        <p:grpSpPr>
          <a:xfrm>
            <a:off x="0" y="-1"/>
            <a:ext cx="8944060" cy="5324438"/>
            <a:chOff x="0" y="-4"/>
            <a:chExt cx="6477917" cy="5331902"/>
          </a:xfrm>
        </p:grpSpPr>
        <p:sp>
          <p:nvSpPr>
            <p:cNvPr id="17" name="Google Shape;17;p17"/>
            <p:cNvSpPr/>
            <p:nvPr/>
          </p:nvSpPr>
          <p:spPr>
            <a:xfrm>
              <a:off x="0" y="-4"/>
              <a:ext cx="4619700" cy="5313000"/>
            </a:xfrm>
            <a:prstGeom prst="rect">
              <a:avLst/>
            </a:prstGeom>
            <a:solidFill>
              <a:srgbClr val="1F6B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 flipH="1" rot="10800000">
              <a:off x="4594517" y="-2"/>
              <a:ext cx="1883400" cy="5331900"/>
            </a:xfrm>
            <a:prstGeom prst="rtTriangle">
              <a:avLst/>
            </a:prstGeom>
            <a:solidFill>
              <a:srgbClr val="1F6B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1617163" y="369760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2611663" y="9720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228638" y="20970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123825" y="420670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3914775" y="786225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4571988" y="428775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3455738" y="405765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7600913" y="-9525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5570288" y="3439525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6532313" y="640125"/>
            <a:ext cx="857250" cy="93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17"/>
          <p:cNvGrpSpPr/>
          <p:nvPr/>
        </p:nvGrpSpPr>
        <p:grpSpPr>
          <a:xfrm>
            <a:off x="3663179" y="4436346"/>
            <a:ext cx="5480828" cy="847373"/>
            <a:chOff x="5582265" y="4646738"/>
            <a:chExt cx="5480828" cy="432996"/>
          </a:xfrm>
        </p:grpSpPr>
        <p:sp>
          <p:nvSpPr>
            <p:cNvPr id="30" name="Google Shape;30;p17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31;p1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32" name="Google Shape;32;p17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7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" name="Google Shape;34;p17"/>
          <p:cNvGrpSpPr/>
          <p:nvPr/>
        </p:nvGrpSpPr>
        <p:grpSpPr>
          <a:xfrm flipH="1" rot="10800000">
            <a:off x="-55109" y="751753"/>
            <a:ext cx="9084720" cy="3623714"/>
            <a:chOff x="-8177996" y="-4518001"/>
            <a:chExt cx="19025591" cy="6544544"/>
          </a:xfrm>
        </p:grpSpPr>
        <p:sp>
          <p:nvSpPr>
            <p:cNvPr id="35" name="Google Shape;35;p17"/>
            <p:cNvSpPr/>
            <p:nvPr/>
          </p:nvSpPr>
          <p:spPr>
            <a:xfrm>
              <a:off x="-8177996" y="-4496057"/>
              <a:ext cx="15440100" cy="6522600"/>
            </a:xfrm>
            <a:prstGeom prst="rect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>
              <a:off x="7237395" y="-4518001"/>
              <a:ext cx="3610200" cy="6540900"/>
            </a:xfrm>
            <a:prstGeom prst="rtTriangle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pic>
        <p:nvPicPr>
          <p:cNvPr id="37" name="Google Shape;37;p17"/>
          <p:cNvPicPr preferRelativeResize="0"/>
          <p:nvPr/>
        </p:nvPicPr>
        <p:blipFill rotWithShape="1">
          <a:blip r:embed="rId3">
            <a:alphaModFix/>
          </a:blip>
          <a:srcRect b="24731" l="19240" r="4634" t="31379"/>
          <a:stretch/>
        </p:blipFill>
        <p:spPr>
          <a:xfrm>
            <a:off x="0" y="884850"/>
            <a:ext cx="8077148" cy="336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/>
          <p:nvPr/>
        </p:nvSpPr>
        <p:spPr>
          <a:xfrm flipH="1">
            <a:off x="7248400" y="631625"/>
            <a:ext cx="1838400" cy="3855000"/>
          </a:xfrm>
          <a:prstGeom prst="rtTriangle">
            <a:avLst/>
          </a:prstGeom>
          <a:solidFill>
            <a:srgbClr val="E0E1E0"/>
          </a:solidFill>
          <a:ln cap="flat" cmpd="sng" w="9525">
            <a:solidFill>
              <a:srgbClr val="E0E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0E1E0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/>
          <p:nvPr/>
        </p:nvSpPr>
        <p:spPr>
          <a:xfrm>
            <a:off x="3317875" y="400950"/>
            <a:ext cx="682500" cy="432900"/>
          </a:xfrm>
          <a:prstGeom prst="triangle">
            <a:avLst>
              <a:gd fmla="val 24327" name="adj"/>
            </a:avLst>
          </a:prstGeom>
          <a:solidFill>
            <a:srgbClr val="15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1" name="Google Shape;41;p21"/>
          <p:cNvGrpSpPr/>
          <p:nvPr/>
        </p:nvGrpSpPr>
        <p:grpSpPr>
          <a:xfrm>
            <a:off x="0" y="0"/>
            <a:ext cx="3743464" cy="5305674"/>
            <a:chOff x="0" y="-116"/>
            <a:chExt cx="9552089" cy="5313112"/>
          </a:xfrm>
        </p:grpSpPr>
        <p:sp>
          <p:nvSpPr>
            <p:cNvPr id="42" name="Google Shape;42;p21"/>
            <p:cNvSpPr/>
            <p:nvPr/>
          </p:nvSpPr>
          <p:spPr>
            <a:xfrm>
              <a:off x="0" y="-4"/>
              <a:ext cx="4619700" cy="5313000"/>
            </a:xfrm>
            <a:prstGeom prst="rect">
              <a:avLst/>
            </a:prstGeom>
            <a:solidFill>
              <a:srgbClr val="BBD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 flipH="1" rot="10800000">
              <a:off x="4467689" y="-116"/>
              <a:ext cx="5084400" cy="5313000"/>
            </a:xfrm>
            <a:prstGeom prst="rtTriangle">
              <a:avLst/>
            </a:prstGeom>
            <a:solidFill>
              <a:srgbClr val="BBD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pic>
        <p:nvPicPr>
          <p:cNvPr id="44" name="Google Shape;44;p21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1371600" y="383095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468600" y="209688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1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2019050" y="53355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123825" y="4206700"/>
            <a:ext cx="857250" cy="93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21"/>
          <p:cNvGrpSpPr/>
          <p:nvPr/>
        </p:nvGrpSpPr>
        <p:grpSpPr>
          <a:xfrm flipH="1" rot="10800000">
            <a:off x="-55520" y="828654"/>
            <a:ext cx="4056256" cy="3481043"/>
            <a:chOff x="-8177996" y="-4518001"/>
            <a:chExt cx="19025591" cy="6544544"/>
          </a:xfrm>
        </p:grpSpPr>
        <p:sp>
          <p:nvSpPr>
            <p:cNvPr id="49" name="Google Shape;49;p21"/>
            <p:cNvSpPr/>
            <p:nvPr/>
          </p:nvSpPr>
          <p:spPr>
            <a:xfrm>
              <a:off x="-8177996" y="-4496057"/>
              <a:ext cx="15440100" cy="6522600"/>
            </a:xfrm>
            <a:prstGeom prst="rect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>
              <a:off x="7237395" y="-4518001"/>
              <a:ext cx="3610200" cy="6540900"/>
            </a:xfrm>
            <a:prstGeom prst="rtTriangle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1734" y="4605338"/>
            <a:ext cx="9144000" cy="535800"/>
          </a:xfrm>
          <a:prstGeom prst="rect">
            <a:avLst/>
          </a:prstGeom>
          <a:solidFill>
            <a:srgbClr val="1934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9"/>
          <p:cNvCxnSpPr/>
          <p:nvPr/>
        </p:nvCxnSpPr>
        <p:spPr>
          <a:xfrm>
            <a:off x="6812308" y="4697113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9"/>
          <p:cNvSpPr txBox="1"/>
          <p:nvPr/>
        </p:nvSpPr>
        <p:spPr>
          <a:xfrm>
            <a:off x="4759650" y="4697120"/>
            <a:ext cx="2184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APM</a:t>
            </a:r>
            <a:endParaRPr b="0" i="0" sz="95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" name="Google Shape;56;p19"/>
          <p:cNvSpPr txBox="1"/>
          <p:nvPr/>
        </p:nvSpPr>
        <p:spPr>
          <a:xfrm>
            <a:off x="180000" y="4633200"/>
            <a:ext cx="3469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Universidad Nacional de Colombia</a:t>
            </a:r>
            <a:endParaRPr b="0" i="0" sz="9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Facultad de Ingeniería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Sede Bogotá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7" name="Google Shape;57;p19"/>
          <p:cNvPicPr preferRelativeResize="0"/>
          <p:nvPr/>
        </p:nvPicPr>
        <p:blipFill rotWithShape="1">
          <a:blip r:embed="rId2">
            <a:alphaModFix/>
          </a:blip>
          <a:srcRect b="13126" l="10313" r="10407" t="18213"/>
          <a:stretch/>
        </p:blipFill>
        <p:spPr>
          <a:xfrm>
            <a:off x="6856112" y="4605488"/>
            <a:ext cx="1142500" cy="53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9"/>
          <p:cNvGrpSpPr/>
          <p:nvPr/>
        </p:nvGrpSpPr>
        <p:grpSpPr>
          <a:xfrm rot="10800000">
            <a:off x="-4" y="9"/>
            <a:ext cx="2618945" cy="790599"/>
            <a:chOff x="5575242" y="4472723"/>
            <a:chExt cx="2202830" cy="670795"/>
          </a:xfrm>
        </p:grpSpPr>
        <p:sp>
          <p:nvSpPr>
            <p:cNvPr id="59" name="Google Shape;59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60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1" name="Google Shape;61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193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193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4" name="Google Shape;64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19"/>
          <p:cNvSpPr/>
          <p:nvPr/>
        </p:nvSpPr>
        <p:spPr>
          <a:xfrm>
            <a:off x="8513700" y="4679750"/>
            <a:ext cx="630300" cy="38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E0E1E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2"/>
          <p:cNvGrpSpPr/>
          <p:nvPr/>
        </p:nvGrpSpPr>
        <p:grpSpPr>
          <a:xfrm flipH="1">
            <a:off x="5310422" y="0"/>
            <a:ext cx="3849492" cy="5305674"/>
            <a:chOff x="0" y="-116"/>
            <a:chExt cx="9552089" cy="5313112"/>
          </a:xfrm>
        </p:grpSpPr>
        <p:sp>
          <p:nvSpPr>
            <p:cNvPr id="70" name="Google Shape;70;p22"/>
            <p:cNvSpPr/>
            <p:nvPr/>
          </p:nvSpPr>
          <p:spPr>
            <a:xfrm>
              <a:off x="0" y="-4"/>
              <a:ext cx="4619700" cy="5313000"/>
            </a:xfrm>
            <a:prstGeom prst="rect">
              <a:avLst/>
            </a:prstGeom>
            <a:solidFill>
              <a:srgbClr val="BBD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2"/>
            <p:cNvSpPr/>
            <p:nvPr/>
          </p:nvSpPr>
          <p:spPr>
            <a:xfrm flipH="1" rot="10800000">
              <a:off x="4467689" y="-116"/>
              <a:ext cx="5084400" cy="5313000"/>
            </a:xfrm>
            <a:prstGeom prst="rtTriangle">
              <a:avLst/>
            </a:prstGeom>
            <a:solidFill>
              <a:srgbClr val="BBD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pic>
        <p:nvPicPr>
          <p:cNvPr id="72" name="Google Shape;72;p22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 flipH="1">
            <a:off x="6794313" y="3830953"/>
            <a:ext cx="881712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 flipH="1">
            <a:off x="8077693" y="4206703"/>
            <a:ext cx="881712" cy="9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/>
          <p:nvPr/>
        </p:nvSpPr>
        <p:spPr>
          <a:xfrm flipH="1">
            <a:off x="4972212" y="400950"/>
            <a:ext cx="702000" cy="432900"/>
          </a:xfrm>
          <a:prstGeom prst="triangle">
            <a:avLst>
              <a:gd fmla="val 24327" name="adj"/>
            </a:avLst>
          </a:prstGeom>
          <a:solidFill>
            <a:srgbClr val="15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75" name="Google Shape;75;p22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 flipH="1">
            <a:off x="7723080" y="209688"/>
            <a:ext cx="881712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2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 flipH="1">
            <a:off x="5906787" y="562125"/>
            <a:ext cx="881712" cy="93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22"/>
          <p:cNvGrpSpPr/>
          <p:nvPr/>
        </p:nvGrpSpPr>
        <p:grpSpPr>
          <a:xfrm rot="10800000">
            <a:off x="4971689" y="828655"/>
            <a:ext cx="4172312" cy="3481043"/>
            <a:chOff x="-8177996" y="-4518001"/>
            <a:chExt cx="19025591" cy="6544544"/>
          </a:xfrm>
        </p:grpSpPr>
        <p:sp>
          <p:nvSpPr>
            <p:cNvPr id="78" name="Google Shape;78;p22"/>
            <p:cNvSpPr/>
            <p:nvPr/>
          </p:nvSpPr>
          <p:spPr>
            <a:xfrm>
              <a:off x="-8177996" y="-4496057"/>
              <a:ext cx="15440100" cy="6522600"/>
            </a:xfrm>
            <a:prstGeom prst="rect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>
              <a:off x="7237395" y="-4518001"/>
              <a:ext cx="3610200" cy="6540900"/>
            </a:xfrm>
            <a:prstGeom prst="rtTriangle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1734" y="4605338"/>
            <a:ext cx="9144000" cy="535800"/>
          </a:xfrm>
          <a:prstGeom prst="rect">
            <a:avLst/>
          </a:prstGeom>
          <a:solidFill>
            <a:srgbClr val="1934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6812308" y="4697113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8"/>
          <p:cNvSpPr txBox="1"/>
          <p:nvPr/>
        </p:nvSpPr>
        <p:spPr>
          <a:xfrm>
            <a:off x="4759650" y="4697120"/>
            <a:ext cx="2184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Proyecto </a:t>
            </a:r>
            <a:r>
              <a:rPr b="1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cultural y colectivo </a:t>
            </a: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de nación 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8513700" y="4679750"/>
            <a:ext cx="630300" cy="38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80000" y="4633200"/>
            <a:ext cx="3469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Observatorio Astronómico Nacional</a:t>
            </a:r>
            <a:endParaRPr b="0" i="0" sz="1400" u="none" cap="none" strike="noStrike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Facultad de Ciencias</a:t>
            </a:r>
            <a:endParaRPr b="0" i="0" sz="9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Sede Bogotá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 b="13126" l="10313" r="10407" t="18213"/>
          <a:stretch/>
        </p:blipFill>
        <p:spPr>
          <a:xfrm>
            <a:off x="6856112" y="4605488"/>
            <a:ext cx="1142500" cy="5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13700" y="4697138"/>
            <a:ext cx="630300" cy="35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1734" y="4605338"/>
            <a:ext cx="9144000" cy="535800"/>
          </a:xfrm>
          <a:prstGeom prst="rect">
            <a:avLst/>
          </a:prstGeom>
          <a:solidFill>
            <a:srgbClr val="1934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8513700" y="4679750"/>
            <a:ext cx="630300" cy="38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6812308" y="4697113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0"/>
          <p:cNvSpPr txBox="1"/>
          <p:nvPr/>
        </p:nvSpPr>
        <p:spPr>
          <a:xfrm>
            <a:off x="4759650" y="4697120"/>
            <a:ext cx="2184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Proyecto </a:t>
            </a:r>
            <a:r>
              <a:rPr b="1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cultural y colectivo </a:t>
            </a: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de nación 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180000" y="4633200"/>
            <a:ext cx="3469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Observatorio Astronómico Nacional</a:t>
            </a:r>
            <a:endParaRPr b="0" i="0" sz="1400" u="none" cap="none" strike="noStrike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Facultad de Ciencias</a:t>
            </a:r>
            <a:endParaRPr b="0" i="0" sz="9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Sede Bogotá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13126" l="10313" r="10407" t="18213"/>
          <a:stretch/>
        </p:blipFill>
        <p:spPr>
          <a:xfrm>
            <a:off x="6856112" y="4605488"/>
            <a:ext cx="1142500" cy="53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0"/>
          <p:cNvGrpSpPr/>
          <p:nvPr/>
        </p:nvGrpSpPr>
        <p:grpSpPr>
          <a:xfrm flipH="1" rot="10800000">
            <a:off x="6572145" y="986"/>
            <a:ext cx="2571584" cy="790599"/>
            <a:chOff x="5575242" y="4472723"/>
            <a:chExt cx="2202830" cy="670795"/>
          </a:xfrm>
        </p:grpSpPr>
        <p:sp>
          <p:nvSpPr>
            <p:cNvPr id="97" name="Google Shape;97;p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9" name="Google Shape;99;p2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193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193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2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2" name="Google Shape;102;p2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13700" y="4697000"/>
            <a:ext cx="630300" cy="35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042425" y="4731544"/>
            <a:ext cx="994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321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■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■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■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44.png"/><Relationship Id="rId6" Type="http://schemas.openxmlformats.org/officeDocument/2006/relationships/image" Target="../media/image39.png"/><Relationship Id="rId7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8Y9-FaekVGuGH_hDfDcboyhghKv3RBpC/view" TargetMode="External"/><Relationship Id="rId4" Type="http://schemas.openxmlformats.org/officeDocument/2006/relationships/image" Target="../media/image43.jpg"/><Relationship Id="rId5" Type="http://schemas.openxmlformats.org/officeDocument/2006/relationships/hyperlink" Target="http://drive.google.com/file/d/1CPTU71oY4TU-qBhGHkdWh3AISO75jUqQ/view" TargetMode="External"/><Relationship Id="rId6" Type="http://schemas.openxmlformats.org/officeDocument/2006/relationships/image" Target="../media/image4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/>
        </p:nvSpPr>
        <p:spPr>
          <a:xfrm>
            <a:off x="126124" y="1202691"/>
            <a:ext cx="82296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</a:pPr>
            <a:r>
              <a:rPr b="1" lang="es-CO" sz="2700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SPLINE Motion control</a:t>
            </a:r>
            <a:endParaRPr b="1" i="0" sz="27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</a:pPr>
            <a:r>
              <a:rPr b="1" lang="es-CO" sz="2700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MAYA UN</a:t>
            </a:r>
            <a:endParaRPr b="1" i="0" sz="27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192875" y="2861649"/>
            <a:ext cx="5826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Universidad Nacional de Colombia</a:t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Facultad de ingeniería mecánica y mecatrónica</a:t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Andrés Holguín Restrepo</a:t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120875" y="4578425"/>
            <a:ext cx="45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Automatización de procesos de manufactura, 2023-1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20f2d492e_0_182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10" name="Google Shape;210;g1e20f2d492e_0_182"/>
          <p:cNvSpPr txBox="1"/>
          <p:nvPr/>
        </p:nvSpPr>
        <p:spPr>
          <a:xfrm>
            <a:off x="3800375" y="0"/>
            <a:ext cx="5305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Conclusiones</a:t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t/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g1e20f2d492e_0_182"/>
          <p:cNvSpPr txBox="1"/>
          <p:nvPr/>
        </p:nvSpPr>
        <p:spPr>
          <a:xfrm>
            <a:off x="719675" y="1375850"/>
            <a:ext cx="74337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CO" sz="1800">
                <a:latin typeface="Open Sans"/>
                <a:ea typeface="Open Sans"/>
                <a:cs typeface="Open Sans"/>
                <a:sym typeface="Open Sans"/>
              </a:rPr>
              <a:t>Técnica para trayectorias óptimas de CNC con errores de ajuste.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CO" sz="1800">
                <a:latin typeface="Open Sans"/>
                <a:ea typeface="Open Sans"/>
                <a:cs typeface="Open Sans"/>
                <a:sym typeface="Open Sans"/>
              </a:rPr>
              <a:t>Se ajustan segmentos de líneas, círculos y contornos spline.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CO" sz="1800">
                <a:latin typeface="Open Sans"/>
                <a:ea typeface="Open Sans"/>
                <a:cs typeface="Open Sans"/>
                <a:sym typeface="Open Sans"/>
              </a:rPr>
              <a:t>Simulaciones muestran transiciones suaves y límites cinemáticos cumplidos.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Open Sans"/>
              <a:buChar char="●"/>
            </a:pPr>
            <a:r>
              <a:rPr lang="es-CO" sz="1800">
                <a:latin typeface="Open Sans"/>
                <a:ea typeface="Open Sans"/>
                <a:cs typeface="Open Sans"/>
                <a:sym typeface="Open Sans"/>
              </a:rPr>
              <a:t>Método de mejora de productividad con precisión requerida en piezas CNC.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147eee7d4_0_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18" name="Google Shape;218;g1e147eee7d4_0_22"/>
          <p:cNvSpPr txBox="1"/>
          <p:nvPr/>
        </p:nvSpPr>
        <p:spPr>
          <a:xfrm>
            <a:off x="-44650" y="957825"/>
            <a:ext cx="35361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Interpolación SPLINE para trayectoria en MAYA UN</a:t>
            </a:r>
            <a:r>
              <a:rPr b="1" i="0" lang="es-CO" sz="2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2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g1e147eee7d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425" y="726238"/>
            <a:ext cx="3153625" cy="36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dfdf25784_1_11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26" name="Google Shape;226;g1ddfdf25784_1_11"/>
          <p:cNvSpPr txBox="1"/>
          <p:nvPr/>
        </p:nvSpPr>
        <p:spPr>
          <a:xfrm>
            <a:off x="2457450" y="0"/>
            <a:ext cx="6648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Trayectoria inicial</a:t>
            </a:r>
            <a:endParaRPr b="1" i="0" sz="22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27" name="Google Shape;227;g1ddfdf25784_1_11"/>
          <p:cNvPicPr preferRelativeResize="0"/>
          <p:nvPr/>
        </p:nvPicPr>
        <p:blipFill rotWithShape="1">
          <a:blip r:embed="rId3">
            <a:alphaModFix/>
          </a:blip>
          <a:srcRect b="75803" l="0" r="0" t="0"/>
          <a:stretch/>
        </p:blipFill>
        <p:spPr>
          <a:xfrm>
            <a:off x="764250" y="3987493"/>
            <a:ext cx="21307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ddfdf25784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26" y="1164238"/>
            <a:ext cx="3223250" cy="251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ddfdf25784_1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657" y="1164262"/>
            <a:ext cx="3006924" cy="25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ddfdf25784_1_11"/>
          <p:cNvPicPr preferRelativeResize="0"/>
          <p:nvPr/>
        </p:nvPicPr>
        <p:blipFill rotWithShape="1">
          <a:blip r:embed="rId3">
            <a:alphaModFix/>
          </a:blip>
          <a:srcRect b="34372" l="0" r="0" t="20559"/>
          <a:stretch/>
        </p:blipFill>
        <p:spPr>
          <a:xfrm>
            <a:off x="3448425" y="3817738"/>
            <a:ext cx="2130751" cy="73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ddfdf25784_1_11"/>
          <p:cNvPicPr preferRelativeResize="0"/>
          <p:nvPr/>
        </p:nvPicPr>
        <p:blipFill rotWithShape="1">
          <a:blip r:embed="rId3">
            <a:alphaModFix/>
          </a:blip>
          <a:srcRect b="0" l="0" r="0" t="65367"/>
          <a:stretch/>
        </p:blipFill>
        <p:spPr>
          <a:xfrm>
            <a:off x="6057800" y="3902625"/>
            <a:ext cx="2130774" cy="5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20f2d492e_0_6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38" name="Google Shape;238;g1e20f2d492e_0_6"/>
          <p:cNvSpPr txBox="1"/>
          <p:nvPr/>
        </p:nvSpPr>
        <p:spPr>
          <a:xfrm>
            <a:off x="2457450" y="0"/>
            <a:ext cx="6648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Interpolaciones </a:t>
            </a:r>
            <a:endParaRPr b="1" i="0" sz="22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" name="Google Shape;239;g1e20f2d492e_0_6"/>
          <p:cNvSpPr txBox="1"/>
          <p:nvPr/>
        </p:nvSpPr>
        <p:spPr>
          <a:xfrm>
            <a:off x="57675" y="1432800"/>
            <a:ext cx="1608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latin typeface="Open Sans"/>
                <a:ea typeface="Open Sans"/>
                <a:cs typeface="Open Sans"/>
                <a:sym typeface="Open Sans"/>
              </a:rPr>
              <a:t>Tipos: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CO" sz="1700">
                <a:latin typeface="Open Sans"/>
                <a:ea typeface="Open Sans"/>
                <a:cs typeface="Open Sans"/>
                <a:sym typeface="Open Sans"/>
              </a:rPr>
              <a:t>linear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CO" sz="1700">
                <a:latin typeface="Open Sans"/>
                <a:ea typeface="Open Sans"/>
                <a:cs typeface="Open Sans"/>
                <a:sym typeface="Open Sans"/>
              </a:rPr>
              <a:t>nearest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CO" sz="1700"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CO" sz="1700">
                <a:latin typeface="Open Sans"/>
                <a:ea typeface="Open Sans"/>
                <a:cs typeface="Open Sans"/>
                <a:sym typeface="Open Sans"/>
              </a:rPr>
              <a:t>previous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s-CO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makima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s-CO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cubic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s-CO" sz="1700">
                <a:latin typeface="Open Sans"/>
                <a:ea typeface="Open Sans"/>
                <a:cs typeface="Open Sans"/>
                <a:sym typeface="Open Sans"/>
              </a:rPr>
              <a:t>spline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0" name="Google Shape;240;g1e20f2d492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63" y="1048413"/>
            <a:ext cx="4008051" cy="304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e20f2d492e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451" y="1281813"/>
            <a:ext cx="3119564" cy="25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20f2d492e_0_68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48" name="Google Shape;248;g1e20f2d492e_0_68"/>
          <p:cNvSpPr txBox="1"/>
          <p:nvPr/>
        </p:nvSpPr>
        <p:spPr>
          <a:xfrm>
            <a:off x="2457450" y="0"/>
            <a:ext cx="6648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Interpolación SPLINE </a:t>
            </a:r>
            <a:endParaRPr b="1" i="0" sz="22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49" name="Google Shape;249;g1e20f2d492e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7" y="1642612"/>
            <a:ext cx="3715474" cy="9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e20f2d492e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87" y="2601298"/>
            <a:ext cx="3715474" cy="95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e20f2d492e_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249" y="3559963"/>
            <a:ext cx="3695526" cy="9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e20f2d492e_0_68"/>
          <p:cNvSpPr txBox="1"/>
          <p:nvPr/>
        </p:nvSpPr>
        <p:spPr>
          <a:xfrm>
            <a:off x="3130788" y="795075"/>
            <a:ext cx="288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Open Sans"/>
                <a:ea typeface="Open Sans"/>
                <a:cs typeface="Open Sans"/>
                <a:sym typeface="Open Sans"/>
              </a:rPr>
              <a:t>Spline por componentes: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Open Sans"/>
                <a:ea typeface="Open Sans"/>
                <a:cs typeface="Open Sans"/>
                <a:sym typeface="Open Sans"/>
              </a:rPr>
              <a:t>8 polinomios a trozos suavizado grado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g1e20f2d492e_0_68"/>
          <p:cNvSpPr txBox="1"/>
          <p:nvPr/>
        </p:nvSpPr>
        <p:spPr>
          <a:xfrm>
            <a:off x="185750" y="856725"/>
            <a:ext cx="108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1" lang="es-CO" sz="12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lang="es-CO" sz="1700">
                <a:latin typeface="Open Sans"/>
                <a:ea typeface="Open Sans"/>
                <a:cs typeface="Open Sans"/>
                <a:sym typeface="Open Sans"/>
              </a:rPr>
              <a:t>=9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1" lang="es-CO" sz="100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b="1" lang="es-CO" sz="1700">
                <a:latin typeface="Open Sans"/>
                <a:ea typeface="Open Sans"/>
                <a:cs typeface="Open Sans"/>
                <a:sym typeface="Open Sans"/>
              </a:rPr>
              <a:t>=50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4" name="Google Shape;254;g1e20f2d492e_0_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9438" y="1939899"/>
            <a:ext cx="2308452" cy="19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e20f2d492e_0_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0299" y="1939900"/>
            <a:ext cx="2516626" cy="19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20f2d492e_0_24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62" name="Google Shape;262;g1e20f2d492e_0_24"/>
          <p:cNvSpPr txBox="1"/>
          <p:nvPr/>
        </p:nvSpPr>
        <p:spPr>
          <a:xfrm>
            <a:off x="2457450" y="0"/>
            <a:ext cx="6648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CONFIGURACIÓN MAYA UN</a:t>
            </a:r>
            <a:endParaRPr b="1" i="0" sz="22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63" name="Google Shape;263;g1e20f2d492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75" y="1545463"/>
            <a:ext cx="2389100" cy="27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e20f2d492e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975" y="1545464"/>
            <a:ext cx="3167782" cy="27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e20f2d492e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850" y="2098026"/>
            <a:ext cx="2841775" cy="169110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e20f2d492e_0_24"/>
          <p:cNvSpPr txBox="1"/>
          <p:nvPr/>
        </p:nvSpPr>
        <p:spPr>
          <a:xfrm>
            <a:off x="1568450" y="1145275"/>
            <a:ext cx="6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Open Sans"/>
                <a:ea typeface="Open Sans"/>
                <a:cs typeface="Open Sans"/>
                <a:sym typeface="Open Sans"/>
              </a:rPr>
              <a:t>Arquitectura Híbrida de 3DOF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20f2d492e_0_50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73" name="Google Shape;273;g1e20f2d492e_0_50"/>
          <p:cNvSpPr txBox="1"/>
          <p:nvPr/>
        </p:nvSpPr>
        <p:spPr>
          <a:xfrm>
            <a:off x="2457450" y="0"/>
            <a:ext cx="6648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Análisis cinemático</a:t>
            </a:r>
            <a:endParaRPr b="1" i="0" sz="22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74" name="Google Shape;274;g1e20f2d492e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838" y="1951063"/>
            <a:ext cx="1804018" cy="11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e20f2d492e_0_50"/>
          <p:cNvSpPr txBox="1"/>
          <p:nvPr/>
        </p:nvSpPr>
        <p:spPr>
          <a:xfrm>
            <a:off x="5560300" y="1134125"/>
            <a:ext cx="31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Open Sans"/>
                <a:ea typeface="Open Sans"/>
                <a:cs typeface="Open Sans"/>
                <a:sym typeface="Open Sans"/>
              </a:rPr>
              <a:t>Análisis en coordenadas cilíndricas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6" name="Google Shape;276;g1e20f2d492e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962" y="2947050"/>
            <a:ext cx="2494350" cy="10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e20f2d492e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70125"/>
            <a:ext cx="4727299" cy="374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e20f2d492e_0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5462" y="4030675"/>
            <a:ext cx="321615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e20f2d492e_0_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0866" y="3395225"/>
            <a:ext cx="1725325" cy="5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20f2d492e_0_37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86" name="Google Shape;286;g1e20f2d492e_0_37"/>
          <p:cNvSpPr txBox="1"/>
          <p:nvPr/>
        </p:nvSpPr>
        <p:spPr>
          <a:xfrm>
            <a:off x="2457450" y="0"/>
            <a:ext cx="6648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Vista de interpolación 3D y 2D</a:t>
            </a:r>
            <a:endParaRPr b="1" i="0" sz="22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87" name="Google Shape;287;g1e20f2d492e_0_37" title="Caso100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50" y="1348463"/>
            <a:ext cx="3813699" cy="28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e20f2d492e_0_37" title="Caso50p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6375" y="1348477"/>
            <a:ext cx="3813699" cy="286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da9163f3b_0_1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95" name="Google Shape;295;g1dda9163f3b_0_181"/>
          <p:cNvSpPr txBox="1"/>
          <p:nvPr/>
        </p:nvSpPr>
        <p:spPr>
          <a:xfrm>
            <a:off x="5978275" y="1778800"/>
            <a:ext cx="27246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CO" sz="4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Muchas gracias</a:t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931b38138b_2_135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i="0" lang="es-CO" sz="4400" u="none" cap="none" strike="noStrike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Referencias</a:t>
            </a:r>
            <a:endParaRPr b="1" i="0" sz="44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2" name="Google Shape;302;g1931b38138b_2_135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03" name="Google Shape;303;g1931b38138b_2_135"/>
          <p:cNvSpPr txBox="1"/>
          <p:nvPr/>
        </p:nvSpPr>
        <p:spPr>
          <a:xfrm>
            <a:off x="915950" y="1150800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g1931b38138b_2_135"/>
          <p:cNvSpPr txBox="1"/>
          <p:nvPr/>
        </p:nvSpPr>
        <p:spPr>
          <a:xfrm>
            <a:off x="841650" y="1449625"/>
            <a:ext cx="74607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300">
                <a:solidFill>
                  <a:srgbClr val="333333"/>
                </a:solidFill>
                <a:highlight>
                  <a:srgbClr val="FFFFFF"/>
                </a:highlight>
              </a:rPr>
              <a:t>[1] M. S. Paing and N. Uchiyama, "Spline-Based Time-Optimal Control for Smooth Trajectory Generation of CNC Machines with Geometric Constraints," in IEEE Transactions on Automation Science and Engineering, vol. 18, no. 1, pp. 171-182, Jan. 2021, doi: 10.1109/TASE.2020.3008631.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300">
                <a:solidFill>
                  <a:srgbClr val="333333"/>
                </a:solidFill>
                <a:highlight>
                  <a:srgbClr val="FFFFFF"/>
                </a:highlight>
              </a:rPr>
              <a:t>[2] S. Araujo and E. Córdoba Nieto, "Maya Robot Maya-ROS-UN," Technical Manual, LabFabEx - Dima UN, Departamento de Ingeniería Mecánica Mecatrónica, Universidad Nacional de Colombia, Sede Bogotá, May 2019.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d2448199_0_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6" name="Google Shape;126;g1dcd2448199_0_45"/>
          <p:cNvSpPr txBox="1"/>
          <p:nvPr/>
        </p:nvSpPr>
        <p:spPr>
          <a:xfrm>
            <a:off x="-125625" y="849850"/>
            <a:ext cx="3954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Spline-Based Time-Optimal Control for Smooth</a:t>
            </a:r>
            <a:endParaRPr b="1"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Trajectory Generation of CNC Machines with</a:t>
            </a:r>
            <a:endParaRPr b="1"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Geometric Constraints</a:t>
            </a:r>
            <a:endParaRPr b="1"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Toyohashi University of Technology, Japon</a:t>
            </a:r>
            <a:endParaRPr b="1"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2022</a:t>
            </a:r>
            <a:endParaRPr b="1"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g1dcd2448199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875" y="1012575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0f2d492e_0_127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4" name="Google Shape;134;g1e20f2d492e_0_127"/>
          <p:cNvSpPr txBox="1"/>
          <p:nvPr/>
        </p:nvSpPr>
        <p:spPr>
          <a:xfrm>
            <a:off x="3800375" y="0"/>
            <a:ext cx="5305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Time-Optimal Control for Smooth Trajectory Generation</a:t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t/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" name="Google Shape;135;g1e20f2d492e_0_127"/>
          <p:cNvSpPr txBox="1"/>
          <p:nvPr/>
        </p:nvSpPr>
        <p:spPr>
          <a:xfrm>
            <a:off x="719675" y="1375850"/>
            <a:ext cx="74337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CO" sz="1800">
                <a:latin typeface="Open Sans"/>
                <a:ea typeface="Open Sans"/>
                <a:cs typeface="Open Sans"/>
                <a:sym typeface="Open Sans"/>
              </a:rPr>
              <a:t>Enfoque efectivo para generar trayectorias óptimas en máquinas CNC.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CO" sz="1800">
                <a:latin typeface="Open Sans"/>
                <a:ea typeface="Open Sans"/>
                <a:cs typeface="Open Sans"/>
                <a:sym typeface="Open Sans"/>
              </a:rPr>
              <a:t>Considera segmentos de líneas rectas (G01), círculos (G02/G03) y contornos de splines (G05).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CO" sz="1800">
                <a:latin typeface="Open Sans"/>
                <a:ea typeface="Open Sans"/>
                <a:cs typeface="Open Sans"/>
                <a:sym typeface="Open Sans"/>
              </a:rPr>
              <a:t>Parámetro de trayectoria: B-spline cúbico, error de ajuste propuesto.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Open Sans"/>
              <a:buChar char="●"/>
            </a:pPr>
            <a:r>
              <a:rPr lang="es-CO" sz="1800">
                <a:latin typeface="Open Sans"/>
                <a:ea typeface="Open Sans"/>
                <a:cs typeface="Open Sans"/>
                <a:sym typeface="Open Sans"/>
              </a:rPr>
              <a:t>Restricciones: continuidad de velocidad y aceleración, límites cinemáticos de la máquina.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47eee7d4_0_3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2" name="Google Shape;142;g1e147eee7d4_0_3"/>
          <p:cNvSpPr txBox="1"/>
          <p:nvPr/>
        </p:nvSpPr>
        <p:spPr>
          <a:xfrm>
            <a:off x="3800375" y="0"/>
            <a:ext cx="5305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Formulación del problema</a:t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t/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" name="Google Shape;143;g1e147eee7d4_0_3"/>
          <p:cNvSpPr txBox="1"/>
          <p:nvPr/>
        </p:nvSpPr>
        <p:spPr>
          <a:xfrm>
            <a:off x="1954800" y="1103225"/>
            <a:ext cx="52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Open Sans"/>
                <a:ea typeface="Open Sans"/>
                <a:cs typeface="Open Sans"/>
                <a:sym typeface="Open Sans"/>
              </a:rPr>
              <a:t>Cumplir con los límites cinemáticos de la máquina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g1e147eee7d4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025" y="1786138"/>
            <a:ext cx="2650047" cy="12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e147eee7d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446" y="3282350"/>
            <a:ext cx="4173092" cy="12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e147eee7d4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26" y="1753888"/>
            <a:ext cx="4246376" cy="124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20f2d492e_0_142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53" name="Google Shape;153;g1e20f2d492e_0_142"/>
          <p:cNvSpPr txBox="1"/>
          <p:nvPr/>
        </p:nvSpPr>
        <p:spPr>
          <a:xfrm>
            <a:off x="3800375" y="0"/>
            <a:ext cx="5305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Generación de trayectorias suaves</a:t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t/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" name="Google Shape;154;g1e20f2d492e_0_142"/>
          <p:cNvSpPr txBox="1"/>
          <p:nvPr/>
        </p:nvSpPr>
        <p:spPr>
          <a:xfrm>
            <a:off x="1954800" y="1103225"/>
            <a:ext cx="52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Open Sans"/>
                <a:ea typeface="Open Sans"/>
                <a:cs typeface="Open Sans"/>
                <a:sym typeface="Open Sans"/>
              </a:rPr>
              <a:t>Función B-spline cúbica con el orden q=4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g1e20f2d492e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5" y="1786225"/>
            <a:ext cx="4102349" cy="21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e20f2d492e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875" y="2041188"/>
            <a:ext cx="4375925" cy="16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20f2d492e_0_155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63" name="Google Shape;163;g1e20f2d492e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88" y="2357249"/>
            <a:ext cx="2177326" cy="209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e20f2d492e_0_155"/>
          <p:cNvSpPr txBox="1"/>
          <p:nvPr/>
        </p:nvSpPr>
        <p:spPr>
          <a:xfrm>
            <a:off x="3800375" y="0"/>
            <a:ext cx="5305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Generación de trayectorias suaves</a:t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t/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" name="Google Shape;165;g1e20f2d492e_0_155"/>
          <p:cNvSpPr txBox="1"/>
          <p:nvPr/>
        </p:nvSpPr>
        <p:spPr>
          <a:xfrm>
            <a:off x="225100" y="1012350"/>
            <a:ext cx="52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Open Sans"/>
                <a:ea typeface="Open Sans"/>
                <a:cs typeface="Open Sans"/>
                <a:sym typeface="Open Sans"/>
              </a:rPr>
              <a:t>Inicialización y determinación del error de ajuste.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g1e20f2d492e_0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75" y="1503424"/>
            <a:ext cx="3838799" cy="6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e20f2d492e_0_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3350" y="1255113"/>
            <a:ext cx="4161024" cy="32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e20f2d492e_0_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7800" y="2714538"/>
            <a:ext cx="1605023" cy="3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e20f2d492e_0_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7800" y="3104800"/>
            <a:ext cx="1312500" cy="2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0f2d492e_0_100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76" name="Google Shape;176;g1e20f2d492e_0_100"/>
          <p:cNvPicPr preferRelativeResize="0"/>
          <p:nvPr/>
        </p:nvPicPr>
        <p:blipFill rotWithShape="1">
          <a:blip r:embed="rId3">
            <a:alphaModFix/>
          </a:blip>
          <a:srcRect b="7535" l="0" r="0" t="0"/>
          <a:stretch/>
        </p:blipFill>
        <p:spPr>
          <a:xfrm>
            <a:off x="480075" y="845050"/>
            <a:ext cx="2938625" cy="375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e20f2d492e_0_100"/>
          <p:cNvPicPr preferRelativeResize="0"/>
          <p:nvPr/>
        </p:nvPicPr>
        <p:blipFill rotWithShape="1">
          <a:blip r:embed="rId3">
            <a:alphaModFix/>
          </a:blip>
          <a:srcRect b="69731" l="11009" r="60848" t="7691"/>
          <a:stretch/>
        </p:blipFill>
        <p:spPr>
          <a:xfrm>
            <a:off x="4127525" y="998350"/>
            <a:ext cx="1417650" cy="15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e20f2d492e_0_100"/>
          <p:cNvPicPr preferRelativeResize="0"/>
          <p:nvPr/>
        </p:nvPicPr>
        <p:blipFill rotWithShape="1">
          <a:blip r:embed="rId3">
            <a:alphaModFix/>
          </a:blip>
          <a:srcRect b="70384" l="38610" r="33247" t="7039"/>
          <a:stretch/>
        </p:blipFill>
        <p:spPr>
          <a:xfrm>
            <a:off x="5907675" y="998350"/>
            <a:ext cx="1417650" cy="15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e20f2d492e_0_100"/>
          <p:cNvPicPr preferRelativeResize="0"/>
          <p:nvPr/>
        </p:nvPicPr>
        <p:blipFill rotWithShape="1">
          <a:blip r:embed="rId3">
            <a:alphaModFix/>
          </a:blip>
          <a:srcRect b="70384" l="67293" r="4564" t="7039"/>
          <a:stretch/>
        </p:blipFill>
        <p:spPr>
          <a:xfrm>
            <a:off x="7687825" y="998350"/>
            <a:ext cx="1417650" cy="15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e20f2d492e_0_100"/>
          <p:cNvPicPr preferRelativeResize="0"/>
          <p:nvPr/>
        </p:nvPicPr>
        <p:blipFill rotWithShape="1">
          <a:blip r:embed="rId3">
            <a:alphaModFix/>
          </a:blip>
          <a:srcRect b="17413" l="16764" r="55093" t="60010"/>
          <a:stretch/>
        </p:blipFill>
        <p:spPr>
          <a:xfrm>
            <a:off x="4943300" y="2828050"/>
            <a:ext cx="1417650" cy="15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e20f2d492e_0_100"/>
          <p:cNvPicPr preferRelativeResize="0"/>
          <p:nvPr/>
        </p:nvPicPr>
        <p:blipFill rotWithShape="1">
          <a:blip r:embed="rId3">
            <a:alphaModFix/>
          </a:blip>
          <a:srcRect b="17282" l="58436" r="13420" t="60141"/>
          <a:stretch/>
        </p:blipFill>
        <p:spPr>
          <a:xfrm>
            <a:off x="7031300" y="2828050"/>
            <a:ext cx="1417650" cy="15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e20f2d492e_0_100"/>
          <p:cNvSpPr txBox="1"/>
          <p:nvPr/>
        </p:nvSpPr>
        <p:spPr>
          <a:xfrm>
            <a:off x="3800375" y="0"/>
            <a:ext cx="5305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Resultados de trayectoria acotadas</a:t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t/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20f2d492e_0_108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89" name="Google Shape;189;g1e20f2d492e_0_108"/>
          <p:cNvPicPr preferRelativeResize="0"/>
          <p:nvPr/>
        </p:nvPicPr>
        <p:blipFill rotWithShape="1">
          <a:blip r:embed="rId3">
            <a:alphaModFix/>
          </a:blip>
          <a:srcRect b="69167" l="0" r="0" t="0"/>
          <a:stretch/>
        </p:blipFill>
        <p:spPr>
          <a:xfrm>
            <a:off x="52450" y="961175"/>
            <a:ext cx="3753400" cy="17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e20f2d492e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875" y="3131525"/>
            <a:ext cx="3753401" cy="12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e20f2d492e_0_108"/>
          <p:cNvSpPr txBox="1"/>
          <p:nvPr/>
        </p:nvSpPr>
        <p:spPr>
          <a:xfrm>
            <a:off x="3800375" y="0"/>
            <a:ext cx="5305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Ajuste de segmentos</a:t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t/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2" name="Google Shape;192;g1e20f2d492e_0_108"/>
          <p:cNvPicPr preferRelativeResize="0"/>
          <p:nvPr/>
        </p:nvPicPr>
        <p:blipFill rotWithShape="1">
          <a:blip r:embed="rId3">
            <a:alphaModFix/>
          </a:blip>
          <a:srcRect b="40598" l="0" r="0" t="30406"/>
          <a:stretch/>
        </p:blipFill>
        <p:spPr>
          <a:xfrm>
            <a:off x="0" y="2717700"/>
            <a:ext cx="3991302" cy="17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e20f2d492e_0_108"/>
          <p:cNvPicPr preferRelativeResize="0"/>
          <p:nvPr/>
        </p:nvPicPr>
        <p:blipFill rotWithShape="1">
          <a:blip r:embed="rId3">
            <a:alphaModFix/>
          </a:blip>
          <a:srcRect b="9388" l="0" r="0" t="59778"/>
          <a:stretch/>
        </p:blipFill>
        <p:spPr>
          <a:xfrm>
            <a:off x="4495150" y="1095849"/>
            <a:ext cx="3915650" cy="18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0f2d492e_0_117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00" name="Google Shape;200;g1e20f2d492e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052" y="1005913"/>
            <a:ext cx="2918425" cy="3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e20f2d492e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600" y="961275"/>
            <a:ext cx="3011850" cy="33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e20f2d492e_0_117"/>
          <p:cNvSpPr txBox="1"/>
          <p:nvPr/>
        </p:nvSpPr>
        <p:spPr>
          <a:xfrm>
            <a:off x="3800375" y="0"/>
            <a:ext cx="5305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Verificación de límites cinemáticos</a:t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t/>
            </a:r>
            <a:endParaRPr b="1" sz="2200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3" name="Google Shape;203;g1e20f2d492e_0_117"/>
          <p:cNvSpPr txBox="1"/>
          <p:nvPr/>
        </p:nvSpPr>
        <p:spPr>
          <a:xfrm>
            <a:off x="197825" y="1699238"/>
            <a:ext cx="215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Open Sans"/>
                <a:ea typeface="Open Sans"/>
                <a:cs typeface="Open Sans"/>
                <a:sym typeface="Open Sans"/>
              </a:rPr>
              <a:t>Valores más cercanos a los límites cinemáticos para perfiles de error de ajuste mayores, resultando en trayectorias más veloces.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3F3F3F"/>
      </a:dk2>
      <a:lt2>
        <a:srgbClr val="E0E1E0"/>
      </a:lt2>
      <a:accent1>
        <a:srgbClr val="193459"/>
      </a:accent1>
      <a:accent2>
        <a:srgbClr val="84CBFF"/>
      </a:accent2>
      <a:accent3>
        <a:srgbClr val="5BC2AC"/>
      </a:accent3>
      <a:accent4>
        <a:srgbClr val="1F6BAA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 Alexander Cruz Ruiz</dc:creator>
</cp:coreProperties>
</file>