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7" r:id="rId5"/>
    <p:sldId id="268" r:id="rId6"/>
    <p:sldId id="267" r:id="rId7"/>
    <p:sldId id="273" r:id="rId8"/>
    <p:sldId id="272" r:id="rId9"/>
    <p:sldId id="276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69" r:id="rId23"/>
    <p:sldId id="288" r:id="rId24"/>
    <p:sldId id="289" r:id="rId25"/>
    <p:sldId id="290" r:id="rId26"/>
    <p:sldId id="291" r:id="rId27"/>
    <p:sldId id="293" r:id="rId28"/>
    <p:sldId id="292" r:id="rId29"/>
    <p:sldId id="294" r:id="rId30"/>
    <p:sldId id="295" r:id="rId31"/>
    <p:sldId id="297" r:id="rId32"/>
    <p:sldId id="265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9999"/>
    <a:srgbClr val="008080"/>
    <a:srgbClr val="65741A"/>
    <a:srgbClr val="7B8D1F"/>
    <a:srgbClr val="394404"/>
    <a:srgbClr val="5F6F0F"/>
    <a:srgbClr val="718412"/>
    <a:srgbClr val="70811D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721" autoAdjust="0"/>
  </p:normalViewPr>
  <p:slideViewPr>
    <p:cSldViewPr>
      <p:cViewPr varScale="1">
        <p:scale>
          <a:sx n="73" d="100"/>
          <a:sy n="73" d="100"/>
        </p:scale>
        <p:origin x="72" y="7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Haven’t given this presentation – </a:t>
            </a:r>
            <a:r>
              <a:rPr lang="en-US" baseline="0" smtClean="0"/>
              <a:t>fresh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House keeping – can’t see participants; will ask questions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Talking about types in software,</a:t>
            </a:r>
            <a:r>
              <a:rPr lang="en-US" baseline="0" dirty="0" smtClean="0"/>
              <a:t> different kinds of types, why they matter, what they’re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Will show how types fit into real work we are doing in the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Mostly from my experience – “limited scientific rigor”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statically-typed languages, data usage is verified, typically by a compiler, before an application is executed.</a:t>
            </a:r>
          </a:p>
          <a:p>
            <a:r>
              <a:rPr lang="en-US" baseline="0" dirty="0" smtClean="0"/>
              <a:t>This is done ahead of time so it does not need to happen every time the application is started.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Notice that in this case I had to write two methods; one that expects and integer, and another that expects a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9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Another type system that sits between dynamically and statically-typed languages is called Gradual or Optional typing.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names imply,</a:t>
            </a:r>
            <a:r>
              <a:rPr lang="en-US" baseline="0" dirty="0" smtClean="0"/>
              <a:t> types can be added gradually, and they are not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Like dynamically-typed languages, data is verified at runtime.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Some languages, like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, have a compiler that can verify software the same way a statically-typed languages is verified.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Here’s an example of “type hints” in Python.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I’ve explicitly stated the integer and string types, and the </a:t>
            </a:r>
            <a:r>
              <a:rPr lang="en-US" baseline="0" dirty="0" err="1" smtClean="0"/>
              <a:t>say_hi</a:t>
            </a:r>
            <a:r>
              <a:rPr lang="en-US" baseline="0" dirty="0" smtClean="0"/>
              <a:t> method now takes either a string or an integer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This “union” is another complex type.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It represents a non-discriminated union of the two types, which means it can be one or the other.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I have also specified that the method does not return anything.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the same kind of type system in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I have done all the same things here as in the Python example.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4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Okay, one more kind of type system. There are many others, but I’ll keep it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Hindley</a:t>
            </a:r>
            <a:r>
              <a:rPr lang="en-US" dirty="0" smtClean="0"/>
              <a:t>-Miler type system works by determining types from the usage of parameters.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That’s kind of cool! But as you can see, it’s sometimes confusing. I don’t find this code very clear at all.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example can be cleaned up – I compacted it to make space for it here.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Like statically-typed languages, HM</a:t>
            </a:r>
            <a:r>
              <a:rPr lang="en-US" baseline="0" dirty="0" smtClean="0"/>
              <a:t> languages are verified at compile-time, before the application is executed.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5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Okay, now that we’ve visited a</a:t>
            </a:r>
            <a:r>
              <a:rPr lang="en-US" baseline="0" dirty="0" smtClean="0"/>
              <a:t> handful of type systems, let’s look at one of their primary benefits for programmers.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I mentioned data verification several times.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used to avoid type errors, which occur when different types of data are acted on together in unsupported ways.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For example, how do you add an integer to a string?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What are some things that might arise from type errors?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Developer time is a big issue that can cost individual companies millions of dollars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3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Okay, let’s look at some type errors in Python.</a:t>
            </a:r>
            <a:endParaRPr lang="en-US" baseline="0" dirty="0" smtClean="0"/>
          </a:p>
          <a:p>
            <a:r>
              <a:rPr lang="en-US" baseline="0" dirty="0" smtClean="0"/>
              <a:t>This code takes a variable called </a:t>
            </a:r>
            <a:r>
              <a:rPr lang="en-US" baseline="0" dirty="0" err="1" smtClean="0"/>
              <a:t>my_name</a:t>
            </a:r>
            <a:r>
              <a:rPr lang="en-US" baseline="0" dirty="0" smtClean="0"/>
              <a:t>, whose value is my name, passes it to a function, and that function then prints the number of characters in my name.</a:t>
            </a:r>
          </a:p>
          <a:p>
            <a:r>
              <a:rPr lang="en-US" baseline="0" dirty="0" smtClean="0"/>
              <a:t>By the way, I use this same example in the next few slides.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 few second to read this and tell me what will happen.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In this case, “length” isn’t a function, but this is not flagged until the application executes, which then crashes the application.</a:t>
            </a:r>
          </a:p>
          <a:p>
            <a:pPr marL="285750" indent="-2857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Okay, we fixed the “length” error and we’re now using the “</a:t>
            </a:r>
            <a:r>
              <a:rPr lang="en-US" baseline="0" dirty="0" err="1" smtClean="0"/>
              <a:t>len</a:t>
            </a:r>
            <a:r>
              <a:rPr lang="en-US" baseline="0" dirty="0" smtClean="0"/>
              <a:t>” function, which is correct. Does this code work now?</a:t>
            </a:r>
          </a:p>
          <a:p>
            <a:pPr marL="0" indent="0">
              <a:buFontTx/>
              <a:buNone/>
            </a:pPr>
            <a:r>
              <a:rPr lang="en-US" dirty="0" smtClean="0"/>
              <a:t>- No. In this case, Python does not let us concatenate an integer and a</a:t>
            </a:r>
            <a:r>
              <a:rPr lang="en-US" baseline="0" dirty="0" smtClean="0"/>
              <a:t> string. Remember my question about adding an integer and a string?</a:t>
            </a:r>
          </a:p>
          <a:p>
            <a:pPr marL="285750" indent="-2857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Frustratingly, tooling and editors either cannot catch these errors for us due to complexities beyond this</a:t>
            </a:r>
            <a:r>
              <a:rPr lang="en-US" baseline="0" dirty="0" smtClean="0"/>
              <a:t> presentation</a:t>
            </a:r>
            <a:r>
              <a:rPr lang="en-US" dirty="0" smtClean="0"/>
              <a:t>, or in some cases just aren’t mature enough.</a:t>
            </a:r>
          </a:p>
          <a:p>
            <a:pPr marL="0" indent="0">
              <a:buFontTx/>
              <a:buNone/>
            </a:pPr>
            <a:r>
              <a:rPr lang="en-US" dirty="0" smtClean="0"/>
              <a:t>Even with type hints, VS Code,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MyPy</a:t>
            </a:r>
            <a:r>
              <a:rPr lang="en-US" baseline="0" dirty="0" smtClean="0"/>
              <a:t>, and the Python language server did not catch this error for 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6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the same example in JavaScript.</a:t>
            </a:r>
          </a:p>
          <a:p>
            <a:endParaRPr lang="en-US" dirty="0" smtClean="0"/>
          </a:p>
          <a:p>
            <a:r>
              <a:rPr lang="en-US" dirty="0" smtClean="0"/>
              <a:t>What happens?</a:t>
            </a:r>
          </a:p>
          <a:p>
            <a:pPr marL="0" indent="0">
              <a:buFontTx/>
              <a:buNone/>
            </a:pPr>
            <a:r>
              <a:rPr lang="en-US" dirty="0" smtClean="0"/>
              <a:t>- Okay, trick question. This</a:t>
            </a:r>
            <a:r>
              <a:rPr lang="en-US" baseline="0" dirty="0" smtClean="0"/>
              <a:t> is actually fine. But can you tell without referencing whether the string “name” has a property called “length?”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Okay, same code, except </a:t>
            </a:r>
            <a:r>
              <a:rPr lang="en-US" dirty="0" err="1" smtClean="0"/>
              <a:t>my_name</a:t>
            </a:r>
            <a:r>
              <a:rPr lang="en-US" dirty="0" smtClean="0"/>
              <a:t> is now the integer 123. What happens?</a:t>
            </a:r>
          </a:p>
          <a:p>
            <a:pPr marL="0" indent="0">
              <a:buFontTx/>
              <a:buNone/>
            </a:pPr>
            <a:r>
              <a:rPr lang="en-US" dirty="0" smtClean="0"/>
              <a:t>- Well, it doesn’t error, but it now displays</a:t>
            </a:r>
            <a:r>
              <a:rPr lang="en-US" baseline="0" dirty="0" smtClean="0"/>
              <a:t> the word “undefined” – surely that isn’t what we want!</a:t>
            </a:r>
          </a:p>
          <a:p>
            <a:pPr marL="285750" indent="-2857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Okay same code again, except </a:t>
            </a:r>
            <a:r>
              <a:rPr lang="en-US" dirty="0" err="1" smtClean="0"/>
              <a:t>my_name</a:t>
            </a:r>
            <a:r>
              <a:rPr lang="en-US" baseline="0" dirty="0" smtClean="0"/>
              <a:t> is now the special value “undefined” which means it doesn’t have a value. What happens?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Whew, there’s that crash we were expecting! Or … well, I guess we didn’t really want our code to crash but it did despite our best intentions.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Like Python, tooling and editors</a:t>
            </a:r>
            <a:r>
              <a:rPr lang="en-US" baseline="0" dirty="0" smtClean="0"/>
              <a:t> usually don’t catch these errors.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 dynamically-typed languages, there are few situations where a type error can be detected before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6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try </a:t>
            </a:r>
            <a:r>
              <a:rPr lang="en-US" dirty="0" err="1" smtClean="0"/>
              <a:t>TypeScript</a:t>
            </a:r>
            <a:r>
              <a:rPr lang="en-US" dirty="0" smtClean="0"/>
              <a:t>. This language is gradually and optionally typed, and it has a compiler – so we should be able</a:t>
            </a:r>
            <a:r>
              <a:rPr lang="en-US" baseline="0" dirty="0" smtClean="0"/>
              <a:t> to catch anything thrown at us, right?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happens?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Cool! The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compiler did catch this error for us.</a:t>
            </a:r>
          </a:p>
          <a:p>
            <a:pPr marL="0" indent="0">
              <a:buFontTx/>
              <a:buNone/>
            </a:pPr>
            <a:r>
              <a:rPr lang="en-US" dirty="0" smtClean="0"/>
              <a:t>- VS Code also catches this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31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Onto a statically-type</a:t>
            </a:r>
            <a:r>
              <a:rPr lang="en-US" baseline="0" dirty="0" smtClean="0"/>
              <a:t> language, and my personal favorite – C#.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Again, it’s the same simple application as the previous examples. What happens?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Awesome – the compiler caught this one for us too!</a:t>
            </a:r>
          </a:p>
          <a:p>
            <a:pPr marL="0" indent="0">
              <a:buFontTx/>
              <a:buNone/>
            </a:pPr>
            <a:r>
              <a:rPr lang="en-US" dirty="0" smtClean="0"/>
              <a:t>- My editor also catches this</a:t>
            </a:r>
            <a:r>
              <a:rPr lang="en-US" baseline="0" dirty="0" smtClean="0"/>
              <a:t> type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5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 last one. F# is a </a:t>
            </a:r>
            <a:r>
              <a:rPr lang="en-US" dirty="0" err="1" smtClean="0"/>
              <a:t>Hindley</a:t>
            </a:r>
            <a:r>
              <a:rPr lang="en-US" dirty="0" smtClean="0"/>
              <a:t>-Milner</a:t>
            </a:r>
            <a:r>
              <a:rPr lang="en-US" baseline="0" dirty="0" smtClean="0"/>
              <a:t> typed language. Just a reminder, this means it is effectively statically-typed, but the types are determined by how the parameters and variables are used.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example is much simpler, but it takes some careful examination to figure out what’s going on.</a:t>
            </a:r>
          </a:p>
          <a:p>
            <a:r>
              <a:rPr lang="en-US" baseline="0" dirty="0" smtClean="0"/>
              <a:t>What do you think happens?</a:t>
            </a:r>
          </a:p>
          <a:p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It turns out there are several type errors here, but only one of the reported errors is actually an issue, and there are a few ways to fix it.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All of these are caused by the fact that, in one call to the divide function, the divisor is a float, and in the other, it is an integer.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The two types are not necessarily compatible, so F# disallows this. [why: precision may be truncated]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9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 enough of that.</a:t>
            </a:r>
            <a:r>
              <a:rPr lang="en-US" baseline="0" dirty="0" smtClean="0"/>
              <a:t> Let’s look at a real-world example.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 have a class diagram for the Compound Assay Platform Caden, Gina, and Myself are building for the Translational Oncology Research Laboratory.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off, it’s quite a few classes and complex types to keep in your head. Tooling can really help us maintain a mental model of what we’re working with.</a:t>
            </a:r>
          </a:p>
          <a:p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From a high level, we have a base type called Base. What the means is a little beyond this talk.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Then we have several relationships  mapped out.</a:t>
            </a:r>
          </a:p>
          <a:p>
            <a:pPr marL="895243" lvl="1" indent="-285750">
              <a:buFontTx/>
              <a:buChar char="-"/>
            </a:pPr>
            <a:r>
              <a:rPr lang="en-US" baseline="0" dirty="0" smtClean="0"/>
              <a:t>An Assay has several </a:t>
            </a:r>
            <a:r>
              <a:rPr lang="en-US" baseline="0" dirty="0" err="1" smtClean="0"/>
              <a:t>AssayPlates</a:t>
            </a:r>
            <a:r>
              <a:rPr lang="en-US" baseline="0" dirty="0" smtClean="0"/>
              <a:t>, which themselves have several </a:t>
            </a:r>
            <a:r>
              <a:rPr lang="en-US" baseline="0" dirty="0" err="1" smtClean="0"/>
              <a:t>AssayPlateWells</a:t>
            </a:r>
            <a:r>
              <a:rPr lang="en-US" baseline="0" dirty="0" smtClean="0"/>
              <a:t>. An Assay is owned by a Staff, which is a person.</a:t>
            </a:r>
          </a:p>
          <a:p>
            <a:pPr marL="895243" lvl="1" indent="-285750">
              <a:buFontTx/>
              <a:buChar char="-"/>
            </a:pPr>
            <a:r>
              <a:rPr lang="en-US" baseline="0" dirty="0" smtClean="0"/>
              <a:t>Each </a:t>
            </a:r>
            <a:r>
              <a:rPr lang="en-US" baseline="0" dirty="0" err="1" smtClean="0"/>
              <a:t>AssayPlateWell</a:t>
            </a:r>
            <a:r>
              <a:rPr lang="en-US" baseline="0" dirty="0" smtClean="0"/>
              <a:t> has a Drug and an Individual or cell line</a:t>
            </a:r>
          </a:p>
          <a:p>
            <a:pPr marL="895243" lvl="1" indent="-285750">
              <a:buFontTx/>
              <a:buChar char="-"/>
            </a:pPr>
            <a:r>
              <a:rPr lang="en-US" baseline="0" dirty="0" smtClean="0"/>
              <a:t>Then there is an </a:t>
            </a:r>
            <a:r>
              <a:rPr lang="en-US" baseline="0" dirty="0" err="1" smtClean="0"/>
              <a:t>AssayPlateDesign</a:t>
            </a:r>
            <a:r>
              <a:rPr lang="en-US" baseline="0" dirty="0" smtClean="0"/>
              <a:t> which reflects relationships between treatment and control plates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Getting a little more detailed, here are all the individual properties these classes have. There are quite a few!</a:t>
            </a:r>
          </a:p>
          <a:p>
            <a:pPr marL="285750" lvl="0" indent="-285750">
              <a:buFontTx/>
              <a:buChar char="-"/>
            </a:pPr>
            <a:r>
              <a:rPr lang="en-US" baseline="0" dirty="0" smtClean="0"/>
              <a:t>Let’s take a look at a few. Caden and Gina are barred from answering. What is the data type of a barcode in </a:t>
            </a:r>
            <a:r>
              <a:rPr lang="en-US" baseline="0" dirty="0" err="1" smtClean="0"/>
              <a:t>AssayPlate</a:t>
            </a:r>
            <a:r>
              <a:rPr lang="en-US" baseline="0" dirty="0" smtClean="0"/>
              <a:t>?</a:t>
            </a:r>
          </a:p>
          <a:p>
            <a:pPr marL="895243" lvl="1" indent="-285750">
              <a:buFontTx/>
              <a:buChar char="-"/>
            </a:pPr>
            <a:r>
              <a:rPr lang="en-US" baseline="0" dirty="0" smtClean="0"/>
              <a:t>It’s a string</a:t>
            </a:r>
          </a:p>
          <a:p>
            <a:pPr marL="285750" lvl="0" indent="-285750">
              <a:buFontTx/>
              <a:buChar char="-"/>
            </a:pPr>
            <a:r>
              <a:rPr lang="en-US" baseline="0" dirty="0" smtClean="0"/>
              <a:t>In Base, what data type does </a:t>
            </a:r>
            <a:r>
              <a:rPr lang="en-US" baseline="0" dirty="0" err="1" smtClean="0"/>
              <a:t>set_query</a:t>
            </a:r>
            <a:r>
              <a:rPr lang="en-US" baseline="0" dirty="0" smtClean="0"/>
              <a:t> return?</a:t>
            </a:r>
          </a:p>
          <a:p>
            <a:pPr marL="895243" lvl="1" indent="-285750">
              <a:buFontTx/>
              <a:buChar char="-"/>
            </a:pPr>
            <a:r>
              <a:rPr lang="en-US" baseline="0" dirty="0" smtClean="0"/>
              <a:t>It doesn’t return anything</a:t>
            </a:r>
          </a:p>
          <a:p>
            <a:pPr marL="285750" lvl="0" indent="-285750">
              <a:buFontTx/>
              <a:buChar char="-"/>
            </a:pPr>
            <a:r>
              <a:rPr lang="en-US" baseline="0" dirty="0" smtClean="0"/>
              <a:t>Okay last one. In </a:t>
            </a:r>
            <a:r>
              <a:rPr lang="en-US" baseline="0" dirty="0" err="1" smtClean="0"/>
              <a:t>AssayPlateDesign</a:t>
            </a:r>
            <a:r>
              <a:rPr lang="en-US" baseline="0" dirty="0" smtClean="0"/>
              <a:t>, what is </a:t>
            </a:r>
            <a:r>
              <a:rPr lang="en-US" baseline="0" dirty="0" err="1" smtClean="0"/>
              <a:t>treatment_assay_plate_well</a:t>
            </a:r>
            <a:r>
              <a:rPr lang="en-US" baseline="0" dirty="0" smtClean="0"/>
              <a:t>?</a:t>
            </a:r>
          </a:p>
          <a:p>
            <a:pPr marL="895243" lvl="1" indent="-285750">
              <a:buFontTx/>
              <a:buChar char="-"/>
            </a:pPr>
            <a:r>
              <a:rPr lang="en-US" baseline="0" dirty="0" smtClean="0"/>
              <a:t>It’s an </a:t>
            </a:r>
            <a:r>
              <a:rPr lang="en-US" baseline="0" dirty="0" err="1" smtClean="0"/>
              <a:t>AssayPlateWell</a:t>
            </a:r>
            <a:r>
              <a:rPr lang="en-US" baseline="0" dirty="0" smtClean="0"/>
              <a:t>. That one was a bit easier because the property name partially matches the type. Incidentally, that is one strategy to make dynamically-typed languages more manageable.</a:t>
            </a:r>
          </a:p>
          <a:p>
            <a:pPr marL="285750" lvl="0" indent="-2857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Here’s the definition lifted from Wikipedia, but it’s a bit obtuse. So, here’s what I like to say a type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65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 now we have a more complete picture of these classes. Each property is preceded by its type,</a:t>
            </a:r>
            <a:r>
              <a:rPr lang="en-US" baseline="0" dirty="0" smtClean="0"/>
              <a:t> enclosed in brackets.</a:t>
            </a:r>
          </a:p>
          <a:p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Let’s take a look at these 3.</a:t>
            </a:r>
          </a:p>
          <a:p>
            <a:pPr marL="895243" lvl="1" indent="-285750">
              <a:buFontTx/>
              <a:buChar char="-"/>
            </a:pPr>
            <a:r>
              <a:rPr lang="en-US" baseline="0" dirty="0" smtClean="0"/>
              <a:t>Assay has a set of </a:t>
            </a:r>
            <a:r>
              <a:rPr lang="en-US" baseline="0" dirty="0" err="1" smtClean="0"/>
              <a:t>AssayPlates</a:t>
            </a:r>
            <a:r>
              <a:rPr lang="en-US" baseline="0" dirty="0" smtClean="0"/>
              <a:t>, which is represented by an array of that class type</a:t>
            </a:r>
          </a:p>
          <a:p>
            <a:pPr marL="895243" lvl="1" indent="-285750">
              <a:buFontTx/>
              <a:buChar char="-"/>
            </a:pPr>
            <a:r>
              <a:rPr lang="en-US" baseline="0" dirty="0" smtClean="0"/>
              <a:t>Similarly, </a:t>
            </a:r>
            <a:r>
              <a:rPr lang="en-US" baseline="0" dirty="0" err="1" smtClean="0"/>
              <a:t>AssayPlate</a:t>
            </a:r>
            <a:r>
              <a:rPr lang="en-US" baseline="0" dirty="0" smtClean="0"/>
              <a:t> has an array of </a:t>
            </a:r>
            <a:r>
              <a:rPr lang="en-US" baseline="0" dirty="0" err="1" smtClean="0"/>
              <a:t>AssayPlateWell</a:t>
            </a:r>
            <a:r>
              <a:rPr lang="en-US" baseline="0" dirty="0" smtClean="0"/>
              <a:t> instances</a:t>
            </a:r>
          </a:p>
          <a:p>
            <a:pPr marL="895243" lvl="1" indent="-285750">
              <a:buFontTx/>
              <a:buChar char="-"/>
            </a:pPr>
            <a:r>
              <a:rPr lang="en-US" baseline="0" dirty="0" err="1" smtClean="0"/>
              <a:t>AssayPlateWell</a:t>
            </a:r>
            <a:r>
              <a:rPr lang="en-US" baseline="0" dirty="0" smtClean="0"/>
              <a:t>, then, has a row property that is a character data type. The actual values in the application are A, B, C, D, E, and 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1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writing the CAP application in Python, so let’s examine some challenges we will face with using a dynamically-typed language.</a:t>
            </a:r>
          </a:p>
          <a:p>
            <a:endParaRPr lang="en-US" dirty="0" smtClean="0"/>
          </a:p>
          <a:p>
            <a:r>
              <a:rPr lang="en-US" dirty="0" smtClean="0"/>
              <a:t>Here is a test method lifted out of the application we are writing.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The function “</a:t>
            </a:r>
            <a:r>
              <a:rPr lang="en-US" baseline="0" dirty="0" err="1" smtClean="0"/>
              <a:t>testdb</a:t>
            </a:r>
            <a:r>
              <a:rPr lang="en-US" baseline="0" dirty="0" smtClean="0"/>
              <a:t>” takes two parameter values for “table” and “</a:t>
            </a:r>
            <a:r>
              <a:rPr lang="en-US" baseline="0" dirty="0" err="1" smtClean="0"/>
              <a:t>entity_id</a:t>
            </a:r>
            <a:r>
              <a:rPr lang="en-US" baseline="0" dirty="0" smtClean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How do I know what the data types for these variables are?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 have to read the code to find how the parameters are used to know what their type should be, though it’s not always a guarantee.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the case of </a:t>
            </a:r>
            <a:r>
              <a:rPr lang="en-US" dirty="0" err="1" smtClean="0"/>
              <a:t>entity_id</a:t>
            </a:r>
            <a:r>
              <a:rPr lang="en-US" dirty="0" smtClean="0"/>
              <a:t>,</a:t>
            </a:r>
            <a:r>
              <a:rPr lang="en-US" baseline="0" dirty="0" smtClean="0"/>
              <a:t> I also need to figure out what the type of </a:t>
            </a:r>
            <a:r>
              <a:rPr lang="en-US" baseline="0" dirty="0" err="1" smtClean="0"/>
              <a:t>assay_id</a:t>
            </a:r>
            <a:r>
              <a:rPr lang="en-US" baseline="0" dirty="0" smtClean="0"/>
              <a:t> in the Assay class is. In this case it’s obvious, but it usually isn’t.</a:t>
            </a:r>
          </a:p>
          <a:p>
            <a:pPr marL="285750" indent="-2857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It’s like my eyes and brain are a </a:t>
            </a:r>
            <a:r>
              <a:rPr lang="en-US" baseline="0" dirty="0" err="1" smtClean="0"/>
              <a:t>Hindley</a:t>
            </a:r>
            <a:r>
              <a:rPr lang="en-US" baseline="0" dirty="0" smtClean="0"/>
              <a:t>-Milner type system!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4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</a:t>
            </a:r>
            <a:r>
              <a:rPr lang="en-US" baseline="0" dirty="0" smtClean="0"/>
              <a:t> example where it’s not always obvious what the type of a variable may be.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What type is result? (it’s a Query object)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What does first() return? (an Assay or Staff) Does it take any parameters?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What is the type of </a:t>
            </a:r>
            <a:r>
              <a:rPr lang="en-US" baseline="0" dirty="0" err="1" smtClean="0"/>
              <a:t>first_name</a:t>
            </a:r>
            <a:r>
              <a:rPr lang="en-US" baseline="0" dirty="0" smtClean="0"/>
              <a:t>? (string)</a:t>
            </a:r>
          </a:p>
          <a:p>
            <a:pPr marL="285750" indent="-2857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Interestingly, first() actually causes database operations to occur, which can be hidden by not knowing that result is a Query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7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Incidentally, did you notice that </a:t>
            </a:r>
            <a:r>
              <a:rPr lang="en-US" dirty="0" err="1" smtClean="0"/>
              <a:t>testdb</a:t>
            </a:r>
            <a:r>
              <a:rPr lang="en-US" dirty="0" smtClean="0"/>
              <a:t> returns</a:t>
            </a:r>
            <a:r>
              <a:rPr lang="en-US" baseline="0" dirty="0" smtClean="0"/>
              <a:t> a string? You’d be forgiven for not catching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5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mentioned earlier that the name of variables is one strategy used to contend with not knowing what kind of data you’re working with.</a:t>
            </a:r>
          </a:p>
          <a:p>
            <a:endParaRPr lang="en-US" dirty="0" smtClean="0"/>
          </a:p>
          <a:p>
            <a:r>
              <a:rPr lang="en-US" dirty="0" smtClean="0"/>
              <a:t>In Python, another common approach is</a:t>
            </a:r>
            <a:r>
              <a:rPr lang="en-US" baseline="0" dirty="0" smtClean="0"/>
              <a:t> to do type checks yourself.</a:t>
            </a:r>
          </a:p>
          <a:p>
            <a:r>
              <a:rPr lang="en-US" baseline="0" dirty="0" smtClean="0"/>
              <a:t>These assert statements will cause an error to occur if the type of the variables is not correct.</a:t>
            </a:r>
          </a:p>
          <a:p>
            <a:r>
              <a:rPr lang="en-US" baseline="0" dirty="0" smtClean="0"/>
              <a:t>Unfortunately, this does not avoid runtime type errors, but it does tend to make them occur earlier in an application’s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0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do better though,</a:t>
            </a:r>
            <a:r>
              <a:rPr lang="en-US" baseline="0" dirty="0" smtClean="0"/>
              <a:t> in my opinion. Python type hints get us part of the way there. Of course, we could mix this with type checks as well.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Frustratingly and humorously, when I declared that session’s type is </a:t>
            </a:r>
            <a:r>
              <a:rPr lang="en-US" baseline="0" dirty="0" err="1" smtClean="0"/>
              <a:t>ScopedSession</a:t>
            </a:r>
            <a:r>
              <a:rPr lang="en-US" baseline="0" dirty="0" smtClean="0"/>
              <a:t>, the </a:t>
            </a:r>
            <a:r>
              <a:rPr lang="en-US" baseline="0" dirty="0" err="1" smtClean="0"/>
              <a:t>MyPy</a:t>
            </a:r>
            <a:r>
              <a:rPr lang="en-US" baseline="0" dirty="0" smtClean="0"/>
              <a:t> type checker popped up this incorrect error that I will need to tell </a:t>
            </a:r>
            <a:r>
              <a:rPr lang="en-US" baseline="0" dirty="0" err="1" smtClean="0"/>
              <a:t>MyPy</a:t>
            </a:r>
            <a:r>
              <a:rPr lang="en-US" baseline="0" dirty="0" smtClean="0"/>
              <a:t> to ignore.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7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Okay,</a:t>
            </a:r>
            <a:r>
              <a:rPr lang="en-US" baseline="0" dirty="0" smtClean="0"/>
              <a:t> so how might that look in a statically-typed language like C#?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too different, actually. We can see that </a:t>
            </a:r>
            <a:r>
              <a:rPr lang="en-US" baseline="0" dirty="0" err="1" smtClean="0"/>
              <a:t>TestDb</a:t>
            </a:r>
            <a:r>
              <a:rPr lang="en-US" baseline="0" dirty="0" smtClean="0"/>
              <a:t> takes a string and an integer and returns a string.</a:t>
            </a:r>
          </a:p>
          <a:p>
            <a:r>
              <a:rPr lang="en-US" baseline="0" dirty="0" smtClean="0"/>
              <a:t>Less obviously, there are some aspects of C# that show other type information here, but this requires some familiarity with the language to recognize.</a:t>
            </a:r>
          </a:p>
          <a:p>
            <a:r>
              <a:rPr lang="en-US" baseline="0" dirty="0" smtClean="0"/>
              <a:t>One of the more important parts of this example regards the tooling for the language. Static typing makes compile-time type validation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12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Speaking of tooling, even with type hints in Python,</a:t>
            </a:r>
            <a:r>
              <a:rPr lang="en-US" baseline="0" dirty="0" smtClean="0"/>
              <a:t> </a:t>
            </a:r>
            <a:r>
              <a:rPr lang="en-US" dirty="0" smtClean="0"/>
              <a:t>VS Code does not recognize what the type of “result”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57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VS</a:t>
            </a:r>
            <a:r>
              <a:rPr lang="en-US" baseline="0" dirty="0" smtClean="0"/>
              <a:t> Code does recognize what the type of “result” is with C#.</a:t>
            </a:r>
          </a:p>
          <a:p>
            <a:endParaRPr lang="en-US" baseline="0" dirty="0" smtClean="0"/>
          </a:p>
          <a:p>
            <a:r>
              <a:rPr lang="en-US" baseline="0" dirty="0" smtClean="0"/>
              <a:t>[now summarize]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Every programming language has types. Some are more explicit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handful of types are common across most languages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They include number types like integers, float, doubles, and decimals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And types to represent text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examples of these types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On the left is the declaration and definition of a variable in the language, and on the right is how the language displays the name of that type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Notice that Python shows “string” for the </a:t>
            </a:r>
            <a:r>
              <a:rPr lang="en-US" baseline="0" dirty="0" err="1" smtClean="0"/>
              <a:t>my_character</a:t>
            </a:r>
            <a:r>
              <a:rPr lang="en-US" baseline="0" dirty="0" smtClean="0"/>
              <a:t> variable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Every language has different default types. In R, the default numeric type is “double” so we need to be explicit to get an integer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Notice that R shows “character” for the </a:t>
            </a:r>
            <a:r>
              <a:rPr lang="en-US" baseline="0" dirty="0" err="1" smtClean="0"/>
              <a:t>my_string</a:t>
            </a:r>
            <a:r>
              <a:rPr lang="en-US" baseline="0" dirty="0" smtClean="0"/>
              <a:t> variable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Finally, C# is a language with a different type system we’ll get to soon. Here we see type inference with the use of the “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” keyword. While we don’t see it here, the language treats these variables with strict type rules even though their type is inferred.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Notice there is an explicit type for each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Those</a:t>
            </a:r>
            <a:r>
              <a:rPr lang="en-US" baseline="0" dirty="0" smtClean="0"/>
              <a:t> particular types I said to notice, we can see more prominently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In Python, there is no “character” type, whereas in C#, a character is a type that represents a single letter or character.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Similarly, R does not have a “string” type. Instead, strings are a vector of characters with a length greater than 1.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Interestingly, R doesn’t have a native float type. The example here is done with a 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library.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2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more complex types in most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Some of these types are called classes,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, or interfaces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think of these types as an abstract construct that describes what something looks like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In some languages, even the basic types like integers have classes underlying them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Objects, on the other hand, are the in-memory instances of a type. These are the values software operates 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Here’s a simple class in Python called Foo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When an object, or an instance, or Foo is created, it expects to be given a value that we store in the variable called “bar”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Notice when we print out the type of the Foo class, Python tells us Foo is a “type”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similar to how an integer might have an underlying class. In Python, printing the type of “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” also shows “type.”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Down here we create an instance of the Foo type and assign it to </a:t>
            </a:r>
            <a:r>
              <a:rPr lang="en-US" baseline="0" dirty="0" err="1" smtClean="0"/>
              <a:t>baz</a:t>
            </a:r>
            <a:endParaRPr lang="en-US" baseline="0" dirty="0" smtClean="0"/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There’s nothing special about these names, by the way, I just ran out of creativity.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Now we can print out some information about this in-memory instance of the Foo type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Baz is a Foo with a memory address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Baz has a variable (by the way, this form of object-variable association is called a property) called bar whose value is “hello!”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A lastly, the type of </a:t>
            </a:r>
            <a:r>
              <a:rPr lang="en-US" baseline="0" dirty="0" err="1" smtClean="0"/>
              <a:t>baz</a:t>
            </a:r>
            <a:r>
              <a:rPr lang="en-US" baseline="0" dirty="0" smtClean="0"/>
              <a:t> is the class Foo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many more types of types, including some that most don’t think of as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</a:t>
            </a:r>
            <a:r>
              <a:rPr lang="en-US" baseline="0" dirty="0" smtClean="0"/>
              <a:t> the syntax is some languages can be considered a type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Python is a good example of this, through metaprogramming, though I am hardly knowledgeable about that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do types matter?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Yes, absolutely!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First, regardless of the type system a language uses, types are in-use implicitly or explicitly.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Computers need to know how to add different</a:t>
            </a:r>
            <a:r>
              <a:rPr lang="en-US" baseline="0" dirty="0" smtClean="0"/>
              <a:t> types of numbers, or how to concatenate strings, and so 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However what I really want to focus on are statically-typed languages, which are explicit in their use of types.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empirical evidence that static types help with software quality.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one research paper on the subject.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4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 lot of reasons types matter, some I already mentioned.</a:t>
            </a:r>
          </a:p>
          <a:p>
            <a:r>
              <a:rPr lang="en-US" dirty="0" smtClean="0"/>
              <a:t>Let’s talk about the different type systems and how some type systems might fail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01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Dynamically</a:t>
            </a:r>
            <a:r>
              <a:rPr lang="en-US" baseline="0" dirty="0" smtClean="0"/>
              <a:t>-typed languages do not verify data is passed through the system correctly until the application is actually running.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examples where some code calls the same method that operators on any type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In Python there is no ceremony around type declaration. Just name a variable, assign a value, and use it.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Notice the “input” variable needs to be “cast” to a string?</a:t>
            </a:r>
          </a:p>
          <a:p>
            <a:pPr marL="2114230" lvl="3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 don’t know, “cast” means to change the type. So for example, the number 123 is “cast” or “changed to” a string.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Here’s the same example in R.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case, getting an integer requires a little more ceremony.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However, there are no special operations like “casting” when the text is displayed.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Here’s an example in JavaScript.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no ceremony here, and no special operations to display the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6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_syst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dual_typ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ndley%E2%80%93Milner_type_syste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_syste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ty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olmes/PresentationCodeExamples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_cla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Object_(computer_science)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59634489_An_empirical_study_on_the_impact_of_static_typing_on_software_maintainabil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_syste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in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Holmes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812" y="2971800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April 21, 2021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 Matter – Types of Type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498600"/>
            <a:ext cx="2018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Static Typing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3317" y="2021820"/>
            <a:ext cx="8813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</a:t>
            </a:r>
            <a:r>
              <a:rPr lang="en-US" sz="2000" b="1" dirty="0"/>
              <a:t>Static type </a:t>
            </a:r>
            <a:r>
              <a:rPr lang="en-US" sz="2000" dirty="0"/>
              <a:t>checking is the process of verifying </a:t>
            </a:r>
            <a:r>
              <a:rPr lang="en-US" sz="2000" dirty="0" smtClean="0"/>
              <a:t>the </a:t>
            </a:r>
            <a:r>
              <a:rPr lang="en-US" sz="2000" b="1" dirty="0" smtClean="0"/>
              <a:t>type </a:t>
            </a:r>
            <a:r>
              <a:rPr lang="en-US" sz="2000" b="1" dirty="0"/>
              <a:t>safety </a:t>
            </a:r>
            <a:r>
              <a:rPr lang="en-US" sz="2000" dirty="0"/>
              <a:t>of a program </a:t>
            </a:r>
            <a:r>
              <a:rPr lang="en-US" sz="2000" dirty="0" smtClean="0"/>
              <a:t>based</a:t>
            </a:r>
          </a:p>
          <a:p>
            <a:r>
              <a:rPr lang="en-US" sz="2000" dirty="0" smtClean="0"/>
              <a:t>on </a:t>
            </a:r>
            <a:r>
              <a:rPr lang="en-US" sz="2000" dirty="0"/>
              <a:t>analysis of a program's text (source code</a:t>
            </a:r>
            <a:r>
              <a:rPr lang="en-US" sz="2000" dirty="0" smtClean="0"/>
              <a:t>)</a:t>
            </a:r>
            <a:r>
              <a:rPr lang="en-US" dirty="0" smtClean="0"/>
              <a:t>.”</a:t>
            </a:r>
          </a:p>
          <a:p>
            <a:r>
              <a:rPr lang="en-US" sz="1000" dirty="0" smtClean="0"/>
              <a:t>Wikipedia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en.wikipedia.org/wiki/Type_system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17862" y="3265179"/>
            <a:ext cx="8153150" cy="3549902"/>
            <a:chOff x="1217862" y="3265179"/>
            <a:chExt cx="6573009" cy="3549902"/>
          </a:xfrm>
        </p:grpSpPr>
        <p:grpSp>
          <p:nvGrpSpPr>
            <p:cNvPr id="10" name="Group 9"/>
            <p:cNvGrpSpPr/>
            <p:nvPr/>
          </p:nvGrpSpPr>
          <p:grpSpPr>
            <a:xfrm>
              <a:off x="1217862" y="3265179"/>
              <a:ext cx="6573009" cy="3539198"/>
              <a:chOff x="1217862" y="3265179"/>
              <a:chExt cx="6573009" cy="353919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218883" y="3265179"/>
                <a:ext cx="141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Example</a:t>
                </a:r>
                <a:endParaRPr lang="en-US" sz="2800" dirty="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217862" y="3711223"/>
                <a:ext cx="6573009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solidFill>
                      <a:srgbClr val="009600"/>
                    </a:solidFill>
                    <a:latin typeface="Lucida Console" panose="020B0609040504020204" pitchFamily="49" charset="0"/>
                  </a:rPr>
                  <a:t>// C#</a:t>
                </a:r>
                <a:endParaRPr lang="en-US" sz="1500" dirty="0">
                  <a:solidFill>
                    <a:srgbClr val="000000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sz="15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void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sz="1500" dirty="0" err="1">
                    <a:latin typeface="Lucida Console" panose="020B0609040504020204" pitchFamily="49" charset="0"/>
                  </a:rPr>
                  <a:t>SayHi</a:t>
                </a:r>
                <a:r>
                  <a:rPr lang="en-US" sz="1500" dirty="0">
                    <a:latin typeface="Lucida Console" panose="020B0609040504020204" pitchFamily="49" charset="0"/>
                  </a:rPr>
                  <a:t>(</a:t>
                </a:r>
                <a:r>
                  <a:rPr lang="en-US" sz="15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int</a:t>
                </a:r>
                <a:r>
                  <a:rPr lang="en-US" sz="15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sz="1500" dirty="0">
                    <a:latin typeface="Lucida Console" panose="020B0609040504020204" pitchFamily="49" charset="0"/>
                  </a:rPr>
                  <a:t>input) =&gt; </a:t>
                </a:r>
                <a:r>
                  <a:rPr lang="en-US" sz="1500" dirty="0" err="1" smtClean="0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Console</a:t>
                </a:r>
                <a:r>
                  <a:rPr lang="en-US" sz="1500" dirty="0" err="1" smtClean="0">
                    <a:latin typeface="Lucida Console" panose="020B0609040504020204" pitchFamily="49" charset="0"/>
                  </a:rPr>
                  <a:t>.WriteLine</a:t>
                </a:r>
                <a:r>
                  <a:rPr lang="en-US" sz="1500" dirty="0" smtClean="0">
                    <a:latin typeface="Lucida Console" panose="020B0609040504020204" pitchFamily="49" charset="0"/>
                  </a:rPr>
                  <a:t>($"Hi </a:t>
                </a:r>
                <a:r>
                  <a:rPr lang="en-US" sz="1500" dirty="0">
                    <a:latin typeface="Lucida Console" panose="020B0609040504020204" pitchFamily="49" charset="0"/>
                  </a:rPr>
                  <a:t>{</a:t>
                </a:r>
                <a:r>
                  <a:rPr lang="en-US" sz="1500" dirty="0" smtClean="0">
                    <a:latin typeface="Lucida Console" panose="020B0609040504020204" pitchFamily="49" charset="0"/>
                  </a:rPr>
                  <a:t>input}");</a:t>
                </a:r>
                <a:endParaRPr lang="en-US" sz="1500" dirty="0">
                  <a:latin typeface="Lucida Console" panose="020B0609040504020204" pitchFamily="49" charset="0"/>
                </a:endParaRPr>
              </a:p>
              <a:p>
                <a:r>
                  <a:rPr lang="en-US" sz="15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void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sz="1500" dirty="0" err="1">
                    <a:latin typeface="Lucida Console" panose="020B0609040504020204" pitchFamily="49" charset="0"/>
                  </a:rPr>
                  <a:t>SayHi</a:t>
                </a:r>
                <a:r>
                  <a:rPr lang="en-US" sz="1500" dirty="0">
                    <a:latin typeface="Lucida Console" panose="020B0609040504020204" pitchFamily="49" charset="0"/>
                  </a:rPr>
                  <a:t>(</a:t>
                </a:r>
                <a:r>
                  <a:rPr lang="en-US" sz="15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string</a:t>
                </a:r>
                <a:r>
                  <a:rPr lang="en-US" sz="15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sz="1500" dirty="0">
                    <a:latin typeface="Lucida Console" panose="020B0609040504020204" pitchFamily="49" charset="0"/>
                  </a:rPr>
                  <a:t>input) =&gt; </a:t>
                </a:r>
                <a:r>
                  <a:rPr lang="en-US" sz="1500" dirty="0" err="1">
                    <a:solidFill>
                      <a:srgbClr val="00B050"/>
                    </a:solidFill>
                    <a:latin typeface="Lucida Console" panose="020B0609040504020204" pitchFamily="49" charset="0"/>
                  </a:rPr>
                  <a:t>Console</a:t>
                </a:r>
                <a:r>
                  <a:rPr lang="en-US" sz="1500" dirty="0" err="1">
                    <a:latin typeface="Lucida Console" panose="020B0609040504020204" pitchFamily="49" charset="0"/>
                  </a:rPr>
                  <a:t>.WriteLine</a:t>
                </a:r>
                <a:r>
                  <a:rPr lang="en-US" sz="1500" dirty="0" smtClean="0">
                    <a:latin typeface="Lucida Console" panose="020B0609040504020204" pitchFamily="49" charset="0"/>
                  </a:rPr>
                  <a:t>($"Hi {input}");</a:t>
                </a:r>
                <a:endParaRPr lang="en-US" sz="1500" dirty="0">
                  <a:latin typeface="Lucida Console" panose="020B0609040504020204" pitchFamily="49" charset="0"/>
                </a:endParaRPr>
              </a:p>
              <a:p>
                <a:endParaRPr lang="en-US" sz="1500" dirty="0">
                  <a:solidFill>
                    <a:srgbClr val="000000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sz="15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public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sz="15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void</a:t>
                </a:r>
                <a:r>
                  <a:rPr lang="en-US" sz="15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sz="1500" dirty="0">
                    <a:latin typeface="Lucida Console" panose="020B0609040504020204" pitchFamily="49" charset="0"/>
                  </a:rPr>
                  <a:t>Main</a:t>
                </a:r>
                <a:r>
                  <a:rPr lang="en-US" sz="1500" dirty="0" smtClean="0">
                    <a:latin typeface="Lucida Console" panose="020B0609040504020204" pitchFamily="49" charset="0"/>
                  </a:rPr>
                  <a:t>() {</a:t>
                </a:r>
                <a:endParaRPr lang="en-US" sz="1500" dirty="0">
                  <a:latin typeface="Lucida Console" panose="020B0609040504020204" pitchFamily="49" charset="0"/>
                </a:endParaRPr>
              </a:p>
              <a:p>
                <a:r>
                  <a:rPr lang="en-US" sz="1500" dirty="0" smtClean="0">
                    <a:solidFill>
                      <a:srgbClr val="0000FF"/>
                    </a:solidFill>
                    <a:latin typeface="Lucida Console" panose="020B0609040504020204" pitchFamily="49" charset="0"/>
                  </a:rPr>
                  <a:t>    </a:t>
                </a:r>
                <a:r>
                  <a:rPr lang="en-US" sz="1500" dirty="0" err="1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var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sz="1500" dirty="0" err="1">
                    <a:latin typeface="Lucida Console" panose="020B0609040504020204" pitchFamily="49" charset="0"/>
                  </a:rPr>
                  <a:t>my_integer</a:t>
                </a:r>
                <a:r>
                  <a:rPr lang="en-US" sz="15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sz="1500" dirty="0">
                    <a:latin typeface="Lucida Console" panose="020B0609040504020204" pitchFamily="49" charset="0"/>
                  </a:rPr>
                  <a:t>=</a:t>
                </a:r>
                <a:r>
                  <a:rPr lang="en-US" sz="15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sz="1500" dirty="0" smtClean="0">
                    <a:solidFill>
                      <a:srgbClr val="C81EFA"/>
                    </a:solidFill>
                    <a:latin typeface="Lucida Console" panose="020B0609040504020204" pitchFamily="49" charset="0"/>
                  </a:rPr>
                  <a:t>123</a:t>
                </a:r>
                <a:r>
                  <a:rPr lang="en-US" sz="1500" dirty="0" smtClean="0">
                    <a:latin typeface="Lucida Console" panose="020B0609040504020204" pitchFamily="49" charset="0"/>
                  </a:rPr>
                  <a:t>;</a:t>
                </a:r>
                <a:endParaRPr lang="en-US" sz="1500" dirty="0">
                  <a:latin typeface="Lucida Console" panose="020B0609040504020204" pitchFamily="49" charset="0"/>
                </a:endParaRPr>
              </a:p>
              <a:p>
                <a:r>
                  <a:rPr lang="en-US" sz="1500" dirty="0" smtClean="0">
                    <a:solidFill>
                      <a:srgbClr val="0000FF"/>
                    </a:solidFill>
                    <a:latin typeface="Lucida Console" panose="020B0609040504020204" pitchFamily="49" charset="0"/>
                  </a:rPr>
                  <a:t>    </a:t>
                </a:r>
                <a:r>
                  <a:rPr lang="en-US" sz="1500" dirty="0" err="1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var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sz="1500" dirty="0" err="1">
                    <a:latin typeface="Lucida Console" panose="020B0609040504020204" pitchFamily="49" charset="0"/>
                  </a:rPr>
                  <a:t>my_name</a:t>
                </a:r>
                <a:r>
                  <a:rPr lang="en-US" sz="15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sz="1500" dirty="0">
                    <a:latin typeface="Lucida Console" panose="020B0609040504020204" pitchFamily="49" charset="0"/>
                  </a:rPr>
                  <a:t>=</a:t>
                </a:r>
                <a:r>
                  <a:rPr lang="en-US" sz="15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sz="1500" dirty="0">
                    <a:solidFill>
                      <a:srgbClr val="B41414"/>
                    </a:solidFill>
                    <a:latin typeface="Lucida Console" panose="020B0609040504020204" pitchFamily="49" charset="0"/>
                  </a:rPr>
                  <a:t>"Aaron"</a:t>
                </a:r>
                <a:r>
                  <a:rPr lang="en-US" sz="1500" dirty="0">
                    <a:latin typeface="Lucida Console" panose="020B0609040504020204" pitchFamily="49" charset="0"/>
                  </a:rPr>
                  <a:t>;</a:t>
                </a:r>
              </a:p>
              <a:p>
                <a:endParaRPr lang="en-US" sz="1500" dirty="0">
                  <a:solidFill>
                    <a:srgbClr val="000000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sz="1500" dirty="0" smtClean="0">
                    <a:latin typeface="Lucida Console" panose="020B0609040504020204" pitchFamily="49" charset="0"/>
                  </a:rPr>
                  <a:t>    </a:t>
                </a:r>
                <a:r>
                  <a:rPr lang="en-US" sz="1500" dirty="0" err="1" smtClean="0">
                    <a:latin typeface="Lucida Console" panose="020B0609040504020204" pitchFamily="49" charset="0"/>
                  </a:rPr>
                  <a:t>SayHi</a:t>
                </a:r>
                <a:r>
                  <a:rPr lang="en-US" sz="1500" dirty="0" smtClean="0">
                    <a:latin typeface="Lucida Console" panose="020B0609040504020204" pitchFamily="49" charset="0"/>
                  </a:rPr>
                  <a:t>(</a:t>
                </a:r>
                <a:r>
                  <a:rPr lang="en-US" sz="1500" dirty="0" err="1" smtClean="0">
                    <a:latin typeface="Lucida Console" panose="020B0609040504020204" pitchFamily="49" charset="0"/>
                  </a:rPr>
                  <a:t>my_integer</a:t>
                </a:r>
                <a:r>
                  <a:rPr lang="en-US" sz="1500" dirty="0">
                    <a:latin typeface="Lucida Console" panose="020B0609040504020204" pitchFamily="49" charset="0"/>
                  </a:rPr>
                  <a:t>);</a:t>
                </a:r>
              </a:p>
              <a:p>
                <a:r>
                  <a:rPr lang="en-US" sz="1500" dirty="0" smtClean="0">
                    <a:latin typeface="Lucida Console" panose="020B0609040504020204" pitchFamily="49" charset="0"/>
                  </a:rPr>
                  <a:t>    </a:t>
                </a:r>
                <a:r>
                  <a:rPr lang="en-US" sz="1500" dirty="0" err="1" smtClean="0">
                    <a:latin typeface="Lucida Console" panose="020B0609040504020204" pitchFamily="49" charset="0"/>
                  </a:rPr>
                  <a:t>SayHi</a:t>
                </a:r>
                <a:r>
                  <a:rPr lang="en-US" sz="1500" dirty="0" smtClean="0">
                    <a:latin typeface="Lucida Console" panose="020B0609040504020204" pitchFamily="49" charset="0"/>
                  </a:rPr>
                  <a:t>(</a:t>
                </a:r>
                <a:r>
                  <a:rPr lang="en-US" sz="1500" dirty="0" err="1" smtClean="0">
                    <a:latin typeface="Lucida Console" panose="020B0609040504020204" pitchFamily="49" charset="0"/>
                  </a:rPr>
                  <a:t>my_name</a:t>
                </a:r>
                <a:r>
                  <a:rPr lang="en-US" sz="1500" dirty="0">
                    <a:latin typeface="Lucida Console" panose="020B0609040504020204" pitchFamily="49" charset="0"/>
                  </a:rPr>
                  <a:t>);</a:t>
                </a:r>
              </a:p>
              <a:p>
                <a:r>
                  <a:rPr lang="en-US" sz="1500" dirty="0" smtClean="0">
                    <a:latin typeface="Lucida Console" panose="020B0609040504020204" pitchFamily="49" charset="0"/>
                  </a:rPr>
                  <a:t>}</a:t>
                </a:r>
                <a:endParaRPr lang="en-US" sz="15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217862" y="6230306"/>
              <a:ext cx="6092825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 smtClean="0">
                  <a:latin typeface="Lucida Console" panose="020B0609040504020204" pitchFamily="49" charset="0"/>
                </a:rPr>
                <a:t>Hi </a:t>
              </a:r>
              <a:r>
                <a:rPr lang="en-US" sz="1600" dirty="0" smtClean="0">
                  <a:latin typeface="Lucida Console" panose="020B0609040504020204" pitchFamily="49" charset="0"/>
                </a:rPr>
                <a:t>123</a:t>
              </a:r>
              <a:endParaRPr lang="en-US" sz="1600" dirty="0">
                <a:latin typeface="Lucida Console" panose="020B0609040504020204" pitchFamily="49" charset="0"/>
              </a:endParaRPr>
            </a:p>
            <a:p>
              <a:r>
                <a:rPr lang="en-US" sz="1600" dirty="0" smtClean="0">
                  <a:latin typeface="Lucida Console" panose="020B0609040504020204" pitchFamily="49" charset="0"/>
                </a:rPr>
                <a:t>Hi Aaron</a:t>
              </a:r>
              <a:endParaRPr lang="en-US" sz="16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9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 Matter – Types of Type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498600"/>
            <a:ext cx="4333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Gradual and Optional Typing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3317" y="2021820"/>
            <a:ext cx="90011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</a:t>
            </a:r>
            <a:r>
              <a:rPr lang="en-US" sz="2000" b="1" dirty="0"/>
              <a:t>Gradual typing</a:t>
            </a:r>
            <a:r>
              <a:rPr lang="en-US" sz="2000" dirty="0"/>
              <a:t> is a </a:t>
            </a:r>
            <a:r>
              <a:rPr lang="en-US" sz="2000" b="1" dirty="0"/>
              <a:t>type system</a:t>
            </a:r>
            <a:r>
              <a:rPr lang="en-US" sz="2000" dirty="0"/>
              <a:t> in which some variables and expressions may </a:t>
            </a:r>
            <a:r>
              <a:rPr lang="en-US" sz="2000" dirty="0" smtClean="0"/>
              <a:t>be</a:t>
            </a:r>
          </a:p>
          <a:p>
            <a:r>
              <a:rPr lang="en-US" sz="2000" dirty="0" smtClean="0"/>
              <a:t>given </a:t>
            </a:r>
            <a:r>
              <a:rPr lang="en-US" sz="2000" dirty="0"/>
              <a:t>types and the correctness of the typing is checked at compile time and </a:t>
            </a:r>
            <a:r>
              <a:rPr lang="en-US" sz="2000" dirty="0" smtClean="0"/>
              <a:t>some</a:t>
            </a:r>
          </a:p>
          <a:p>
            <a:r>
              <a:rPr lang="en-US" sz="2000" dirty="0" smtClean="0"/>
              <a:t>expressions </a:t>
            </a:r>
            <a:r>
              <a:rPr lang="en-US" sz="2000" dirty="0"/>
              <a:t>may be left </a:t>
            </a:r>
            <a:r>
              <a:rPr lang="en-US" sz="2000" dirty="0" err="1"/>
              <a:t>untyped</a:t>
            </a:r>
            <a:r>
              <a:rPr lang="en-US" sz="2000" dirty="0"/>
              <a:t> and eventual type errors are reported at </a:t>
            </a:r>
            <a:r>
              <a:rPr lang="en-US" sz="2000" dirty="0" smtClean="0"/>
              <a:t>runtime”</a:t>
            </a:r>
          </a:p>
          <a:p>
            <a:r>
              <a:rPr lang="en-US" sz="1000" dirty="0"/>
              <a:t>Wikipedia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en.wikipedia.org/wiki/Gradual_typing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18883" y="3265179"/>
            <a:ext cx="155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Examples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1218883" y="3874779"/>
            <a:ext cx="53327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# Python</a:t>
            </a:r>
          </a:p>
          <a:p>
            <a:r>
              <a:rPr lang="en-US" sz="1600" dirty="0">
                <a:solidFill>
                  <a:srgbClr val="6060FF"/>
                </a:solidFill>
                <a:latin typeface="Lucida Console" panose="020B060904050402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typing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060FF"/>
                </a:solidFill>
                <a:latin typeface="Lucida Console" panose="020B0609040504020204" pitchFamily="49" charset="0"/>
              </a:rPr>
              <a:t>import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Union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my_integer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123</a:t>
            </a:r>
            <a:endParaRPr lang="en-US" sz="1600" dirty="0">
              <a:solidFill>
                <a:srgbClr val="FF40FF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'Aaron'</a:t>
            </a:r>
          </a:p>
          <a:p>
            <a:r>
              <a:rPr lang="en-US" sz="1600" dirty="0" err="1">
                <a:solidFill>
                  <a:srgbClr val="FFFF40"/>
                </a:solidFill>
                <a:latin typeface="Lucida Console" panose="020B0609040504020204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say_hi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input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Union[</a:t>
            </a:r>
            <a:r>
              <a:rPr lang="en-US" sz="1600" dirty="0" err="1">
                <a:latin typeface="Lucida Console" panose="020B0609040504020204" pitchFamily="49" charset="0"/>
              </a:rPr>
              <a:t>str,int</a:t>
            </a:r>
            <a:r>
              <a:rPr lang="en-US" sz="1600" dirty="0">
                <a:latin typeface="Lucida Console" panose="020B0609040504020204" pitchFamily="49" charset="0"/>
              </a:rPr>
              <a:t>]) -&gt; 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None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print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f</a:t>
            </a:r>
            <a:r>
              <a:rPr lang="en-US" sz="1600" dirty="0" err="1">
                <a:solidFill>
                  <a:srgbClr val="FF40FF"/>
                </a:solidFill>
                <a:latin typeface="Lucida Console" panose="020B0609040504020204" pitchFamily="49" charset="0"/>
              </a:rPr>
              <a:t>'Hi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 {</a:t>
            </a:r>
            <a:r>
              <a:rPr lang="en-US" sz="1600" dirty="0" err="1">
                <a:solidFill>
                  <a:srgbClr val="FF40FF"/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(input)}'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say_hi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my_integer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say_hi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&gt;&gt;&gt; H</a:t>
            </a:r>
            <a:r>
              <a:rPr lang="en-US" sz="1600" dirty="0" smtClean="0"/>
              <a:t>i </a:t>
            </a:r>
            <a:r>
              <a:rPr lang="en-US" sz="1600" dirty="0" smtClean="0"/>
              <a:t>123</a:t>
            </a:r>
            <a:endParaRPr lang="en-US" sz="1600" dirty="0"/>
          </a:p>
          <a:p>
            <a:r>
              <a:rPr lang="en-US" sz="1600" dirty="0" smtClean="0">
                <a:latin typeface="Lucida Console" panose="020B0609040504020204" pitchFamily="49" charset="0"/>
              </a:rPr>
              <a:t>&gt;&gt;&gt; Hi </a:t>
            </a:r>
            <a:r>
              <a:rPr lang="en-US" sz="1600" dirty="0">
                <a:latin typeface="Lucida Console" panose="020B0609040504020204" pitchFamily="49" charset="0"/>
              </a:rPr>
              <a:t>Aaron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18883" y="3876946"/>
            <a:ext cx="522682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// 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TypeScript</a:t>
            </a:r>
            <a:endParaRPr lang="en-US" sz="1600" dirty="0">
              <a:solidFill>
                <a:srgbClr val="40FFFF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my_integer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40"/>
                </a:solidFill>
                <a:latin typeface="Lucida Console" panose="020B0609040504020204" pitchFamily="49" charset="0"/>
              </a:rPr>
              <a:t>number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123</a:t>
            </a:r>
            <a:r>
              <a:rPr lang="en-US" sz="1600" dirty="0" smtClean="0">
                <a:latin typeface="Lucida Console" panose="020B0609040504020204" pitchFamily="49" charset="0"/>
              </a:rPr>
              <a:t>;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4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'Aaron'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say_hi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 (</a:t>
            </a:r>
            <a:r>
              <a:rPr lang="en-US" sz="1600" dirty="0">
                <a:solidFill>
                  <a:srgbClr val="6060FF"/>
                </a:solidFill>
                <a:latin typeface="Lucida Console" panose="020B0609040504020204" pitchFamily="49" charset="0"/>
              </a:rPr>
              <a:t>input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  <a:r>
              <a:rPr lang="en-US" sz="1600" dirty="0">
                <a:solidFill>
                  <a:srgbClr val="6060FF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40"/>
                </a:solidFill>
                <a:latin typeface="Lucida Console" panose="020B0609040504020204" pitchFamily="49" charset="0"/>
              </a:rPr>
              <a:t>number</a:t>
            </a:r>
            <a:r>
              <a:rPr lang="en-US" sz="1600" dirty="0" err="1">
                <a:solidFill>
                  <a:srgbClr val="FFFF40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 err="1">
                <a:solidFill>
                  <a:srgbClr val="40FF4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latin typeface="Lucida Console" panose="020B0609040504020204" pitchFamily="49" charset="0"/>
              </a:rPr>
              <a:t>):</a:t>
            </a:r>
            <a:r>
              <a:rPr lang="en-US" sz="1600" dirty="0">
                <a:solidFill>
                  <a:srgbClr val="6060FF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40FF40"/>
                </a:solidFill>
                <a:latin typeface="Lucida Console" panose="020B0609040504020204" pitchFamily="49" charset="0"/>
              </a:rPr>
              <a:t>void</a:t>
            </a:r>
            <a:endParaRPr lang="en-US" sz="1600" dirty="0" smtClean="0">
              <a:solidFill>
                <a:srgbClr val="6060FF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6060FF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6060FF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solidFill>
                  <a:srgbClr val="40FF40"/>
                </a:solidFill>
                <a:latin typeface="Lucida Console" panose="020B0609040504020204" pitchFamily="49" charset="0"/>
              </a:rPr>
              <a:t>=&gt;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40FF40"/>
                </a:solidFill>
                <a:latin typeface="Lucida Console" panose="020B0609040504020204" pitchFamily="49" charset="0"/>
              </a:rPr>
              <a:t>console</a:t>
            </a:r>
            <a:r>
              <a:rPr lang="en-US" sz="1600" dirty="0" smtClean="0">
                <a:latin typeface="Lucida Console" panose="020B0609040504020204" pitchFamily="49" charset="0"/>
              </a:rPr>
              <a:t>.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log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`Hi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${</a:t>
            </a:r>
            <a:r>
              <a:rPr lang="en-US" sz="1600" dirty="0">
                <a:latin typeface="Lucida Console" panose="020B0609040504020204" pitchFamily="49" charset="0"/>
              </a:rPr>
              <a:t>input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}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`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say_hi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my_integer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say_hi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Hi 123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Hi Aaron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07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0" grpId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 Matter – Types of Type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498600"/>
            <a:ext cx="342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Hindley</a:t>
            </a:r>
            <a:r>
              <a:rPr lang="en-US" sz="2800" dirty="0"/>
              <a:t>–Milner </a:t>
            </a:r>
            <a:r>
              <a:rPr lang="en-US" sz="2800" dirty="0" smtClean="0"/>
              <a:t>typing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3317" y="2021820"/>
            <a:ext cx="75151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“A </a:t>
            </a:r>
            <a:r>
              <a:rPr lang="en-US" sz="2000" b="1" dirty="0" err="1" smtClean="0"/>
              <a:t>Hindley</a:t>
            </a:r>
            <a:r>
              <a:rPr lang="en-US" sz="2000" b="1" dirty="0" smtClean="0"/>
              <a:t>–Milner</a:t>
            </a:r>
            <a:r>
              <a:rPr lang="en-US" sz="2000" dirty="0" smtClean="0"/>
              <a:t> (HM) type system is a </a:t>
            </a:r>
            <a:r>
              <a:rPr lang="en-US" sz="2000" b="1" dirty="0" smtClean="0"/>
              <a:t>classical type system</a:t>
            </a:r>
            <a:r>
              <a:rPr lang="en-US" sz="2000" dirty="0" smtClean="0"/>
              <a:t> for the</a:t>
            </a:r>
          </a:p>
          <a:p>
            <a:r>
              <a:rPr lang="en-US" sz="2000" dirty="0" smtClean="0"/>
              <a:t>lambda calculus with parametric polymorphism.</a:t>
            </a:r>
            <a:r>
              <a:rPr lang="en-US" dirty="0" smtClean="0"/>
              <a:t>”</a:t>
            </a:r>
          </a:p>
          <a:p>
            <a:r>
              <a:rPr lang="en-US" sz="1000" dirty="0" smtClean="0"/>
              <a:t>Wikipedia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en.wikipedia.org/wiki/Hindley%E2%80%93Milner_type_system</a:t>
            </a:r>
            <a:endParaRPr lang="en-US" sz="1000" dirty="0" smtClean="0"/>
          </a:p>
          <a:p>
            <a:endParaRPr lang="en-US" sz="1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7862" y="3265179"/>
            <a:ext cx="7238750" cy="3000589"/>
            <a:chOff x="1217862" y="3265179"/>
            <a:chExt cx="6573009" cy="3000589"/>
          </a:xfrm>
        </p:grpSpPr>
        <p:sp>
          <p:nvSpPr>
            <p:cNvPr id="6" name="TextBox 5"/>
            <p:cNvSpPr txBox="1"/>
            <p:nvPr/>
          </p:nvSpPr>
          <p:spPr>
            <a:xfrm>
              <a:off x="1218883" y="3265179"/>
              <a:ext cx="14157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Example</a:t>
              </a:r>
              <a:endParaRPr lang="en-US" sz="28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217862" y="3711223"/>
              <a:ext cx="6573009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F#</a:t>
              </a:r>
            </a:p>
            <a:p>
              <a:r>
                <a:rPr lang="en-US" sz="1600" dirty="0">
                  <a:solidFill>
                    <a:srgbClr val="FF40FF"/>
                  </a:solidFill>
                  <a:latin typeface="Lucida Console" panose="020B0609040504020204" pitchFamily="49" charset="0"/>
                </a:rPr>
                <a:t>type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IntStringUnion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FF40"/>
                  </a:solidFill>
                  <a:latin typeface="Lucida Console" panose="020B0609040504020204" pitchFamily="49" charset="0"/>
                </a:rPr>
                <a:t>=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65741A"/>
                  </a:solidFill>
                  <a:latin typeface="Lucida Console" panose="020B0609040504020204" pitchFamily="49" charset="0"/>
                </a:rPr>
                <a:t>|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MyInt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FF40"/>
                  </a:solidFill>
                  <a:latin typeface="Lucida Console" panose="020B0609040504020204" pitchFamily="49" charset="0"/>
                </a:rPr>
                <a:t>of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int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65741A"/>
                  </a:solidFill>
                  <a:latin typeface="Lucida Console" panose="020B0609040504020204" pitchFamily="49" charset="0"/>
                </a:rPr>
                <a:t>|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MyString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FF40"/>
                  </a:solidFill>
                  <a:latin typeface="Lucida Console" panose="020B0609040504020204" pitchFamily="49" charset="0"/>
                </a:rPr>
                <a:t>of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string</a:t>
              </a:r>
            </a:p>
            <a:p>
              <a:r>
                <a:rPr lang="en-US" sz="1600" dirty="0" smtClean="0">
                  <a:solidFill>
                    <a:srgbClr val="FF40FF"/>
                  </a:solidFill>
                  <a:latin typeface="Lucida Console" panose="020B0609040504020204" pitchFamily="49" charset="0"/>
                </a:rPr>
                <a:t>let</a:t>
              </a:r>
              <a:r>
                <a:rPr lang="en-US" sz="1600" dirty="0" smtClean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SayHi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latin typeface="Lucida Console" panose="020B0609040504020204" pitchFamily="49" charset="0"/>
                </a:rPr>
                <a:t>input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FF40"/>
                  </a:solidFill>
                  <a:latin typeface="Lucida Console" panose="020B0609040504020204" pitchFamily="49" charset="0"/>
                </a:rPr>
                <a:t>=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printfn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40FF"/>
                  </a:solidFill>
                  <a:latin typeface="Lucida Console" panose="020B0609040504020204" pitchFamily="49" charset="0"/>
                </a:rPr>
                <a:t>"%s"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latin typeface="Lucida Console" panose="020B0609040504020204" pitchFamily="49" charset="0"/>
                </a:rPr>
                <a:t>(</a:t>
              </a:r>
              <a:r>
                <a:rPr lang="en-US" sz="1600" dirty="0">
                  <a:solidFill>
                    <a:srgbClr val="FF40FF"/>
                  </a:solidFill>
                  <a:latin typeface="Lucida Console" panose="020B0609040504020204" pitchFamily="49" charset="0"/>
                </a:rPr>
                <a:t>"Hi "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FF40"/>
                  </a:solidFill>
                  <a:latin typeface="Lucida Console" panose="020B0609040504020204" pitchFamily="49" charset="0"/>
                </a:rPr>
                <a:t>+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Lucida Console" panose="020B0609040504020204" pitchFamily="49" charset="0"/>
                </a:rPr>
                <a:t>match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latin typeface="Lucida Console" panose="020B0609040504020204" pitchFamily="49" charset="0"/>
                </a:rPr>
                <a:t>input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Lucida Console" panose="020B0609040504020204" pitchFamily="49" charset="0"/>
                </a:rPr>
                <a:t>with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   </a:t>
              </a:r>
              <a:r>
                <a:rPr lang="en-US" sz="1600" dirty="0">
                  <a:solidFill>
                    <a:srgbClr val="65741A"/>
                  </a:solidFill>
                  <a:latin typeface="Lucida Console" panose="020B0609040504020204" pitchFamily="49" charset="0"/>
                </a:rPr>
                <a:t>|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MyInt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solidFill>
                    <a:srgbClr val="FFFF40"/>
                  </a:solidFill>
                  <a:latin typeface="Lucida Console" panose="020B0609040504020204" pitchFamily="49" charset="0"/>
                </a:rPr>
                <a:t>i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65741A"/>
                  </a:solidFill>
                  <a:latin typeface="Lucida Console" panose="020B0609040504020204" pitchFamily="49" charset="0"/>
                </a:rPr>
                <a:t>-&gt;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i.ToString</a:t>
              </a:r>
              <a:r>
                <a:rPr lang="en-US" sz="1600" dirty="0">
                  <a:latin typeface="Lucida Console" panose="020B0609040504020204" pitchFamily="49" charset="0"/>
                </a:rPr>
                <a:t>()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   </a:t>
              </a:r>
              <a:r>
                <a:rPr lang="en-US" sz="1600" dirty="0">
                  <a:solidFill>
                    <a:srgbClr val="65741A"/>
                  </a:solidFill>
                  <a:latin typeface="Lucida Console" panose="020B0609040504020204" pitchFamily="49" charset="0"/>
                </a:rPr>
                <a:t>|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MyString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smtClean="0">
                  <a:solidFill>
                    <a:srgbClr val="FFFF40"/>
                  </a:solidFill>
                  <a:latin typeface="Lucida Console" panose="020B0609040504020204" pitchFamily="49" charset="0"/>
                </a:rPr>
                <a:t>s</a:t>
              </a:r>
              <a:r>
                <a:rPr lang="en-US" sz="1600" dirty="0" smtClean="0"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65741A"/>
                  </a:solidFill>
                  <a:latin typeface="Lucida Console" panose="020B0609040504020204" pitchFamily="49" charset="0"/>
                </a:rPr>
                <a:t>-&gt;</a:t>
              </a:r>
              <a:r>
                <a:rPr lang="en-US" sz="1600" dirty="0">
                  <a:latin typeface="Lucida Console" panose="020B0609040504020204" pitchFamily="49" charset="0"/>
                </a:rPr>
                <a:t> </a:t>
              </a:r>
              <a:r>
                <a:rPr lang="en-US" sz="1600" dirty="0" smtClean="0">
                  <a:latin typeface="Lucida Console" panose="020B0609040504020204" pitchFamily="49" charset="0"/>
                </a:rPr>
                <a:t>s);</a:t>
              </a:r>
              <a:endParaRPr lang="en-US" sz="1600" dirty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  <a:p>
              <a:r>
                <a:rPr lang="en-US" sz="1600" dirty="0" smtClean="0">
                  <a:solidFill>
                    <a:srgbClr val="FF40FF"/>
                  </a:solidFill>
                  <a:latin typeface="Lucida Console" panose="020B0609040504020204" pitchFamily="49" charset="0"/>
                </a:rPr>
                <a:t>let</a:t>
              </a:r>
              <a:r>
                <a:rPr lang="en-US" sz="1600" dirty="0" smtClean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my_integer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FF40"/>
                  </a:solidFill>
                  <a:latin typeface="Lucida Console" panose="020B0609040504020204" pitchFamily="49" charset="0"/>
                </a:rPr>
                <a:t>=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MyInt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smtClean="0">
                  <a:solidFill>
                    <a:srgbClr val="FF40FF"/>
                  </a:solidFill>
                  <a:latin typeface="Lucida Console" panose="020B0609040504020204" pitchFamily="49" charset="0"/>
                </a:rPr>
                <a:t>123</a:t>
              </a:r>
              <a:r>
                <a:rPr lang="en-US" sz="1600" dirty="0" smtClean="0">
                  <a:latin typeface="Lucida Console" panose="020B0609040504020204" pitchFamily="49" charset="0"/>
                </a:rPr>
                <a:t>;</a:t>
              </a:r>
              <a:endParaRPr lang="en-US" sz="1600" dirty="0">
                <a:latin typeface="Lucida Console" panose="020B0609040504020204" pitchFamily="49" charset="0"/>
              </a:endParaRPr>
            </a:p>
            <a:p>
              <a:r>
                <a:rPr lang="en-US" sz="1600" dirty="0" smtClean="0">
                  <a:solidFill>
                    <a:srgbClr val="FF40FF"/>
                  </a:solidFill>
                  <a:latin typeface="Lucida Console" panose="020B0609040504020204" pitchFamily="49" charset="0"/>
                </a:rPr>
                <a:t>let</a:t>
              </a:r>
              <a:r>
                <a:rPr lang="en-US" sz="1600" dirty="0" smtClean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my_name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FF40"/>
                  </a:solidFill>
                  <a:latin typeface="Lucida Console" panose="020B0609040504020204" pitchFamily="49" charset="0"/>
                </a:rPr>
                <a:t>=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MyString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40FF"/>
                  </a:solidFill>
                  <a:latin typeface="Lucida Console" panose="020B0609040504020204" pitchFamily="49" charset="0"/>
                </a:rPr>
                <a:t>"</a:t>
              </a:r>
              <a:r>
                <a:rPr lang="en-US" sz="1600" dirty="0" smtClean="0">
                  <a:solidFill>
                    <a:srgbClr val="FF40FF"/>
                  </a:solidFill>
                  <a:latin typeface="Lucida Console" panose="020B0609040504020204" pitchFamily="49" charset="0"/>
                </a:rPr>
                <a:t>Aaron"</a:t>
              </a:r>
              <a:r>
                <a:rPr lang="en-US" sz="1600" dirty="0" smtClean="0">
                  <a:latin typeface="Lucida Console" panose="020B0609040504020204" pitchFamily="49" charset="0"/>
                </a:rPr>
                <a:t>;</a:t>
              </a:r>
              <a:endParaRPr lang="en-US" sz="1600" dirty="0">
                <a:latin typeface="Lucida Console" panose="020B0609040504020204" pitchFamily="49" charset="0"/>
              </a:endParaRPr>
            </a:p>
            <a:p>
              <a:endParaRPr lang="en-US" sz="1600" dirty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  <a:p>
              <a:r>
                <a:rPr lang="en-US" sz="1600" dirty="0" err="1">
                  <a:latin typeface="Lucida Console" panose="020B0609040504020204" pitchFamily="49" charset="0"/>
                </a:rPr>
                <a:t>SayHi</a:t>
              </a:r>
              <a:r>
                <a:rPr lang="en-US" sz="1600" dirty="0">
                  <a:latin typeface="Lucida Console" panose="020B0609040504020204" pitchFamily="49" charset="0"/>
                </a:rPr>
                <a:t>(</a:t>
              </a:r>
              <a:r>
                <a:rPr lang="en-US" sz="1600" dirty="0" err="1">
                  <a:latin typeface="Lucida Console" panose="020B0609040504020204" pitchFamily="49" charset="0"/>
                </a:rPr>
                <a:t>my_integer</a:t>
              </a:r>
              <a:r>
                <a:rPr lang="en-US" sz="1600" dirty="0">
                  <a:latin typeface="Lucida Console" panose="020B0609040504020204" pitchFamily="49" charset="0"/>
                </a:rPr>
                <a:t>)</a:t>
              </a:r>
            </a:p>
            <a:p>
              <a:r>
                <a:rPr lang="en-US" sz="1600" dirty="0" err="1">
                  <a:latin typeface="Lucida Console" panose="020B0609040504020204" pitchFamily="49" charset="0"/>
                </a:rPr>
                <a:t>SayHi</a:t>
              </a:r>
              <a:r>
                <a:rPr lang="en-US" sz="1600" dirty="0">
                  <a:latin typeface="Lucida Console" panose="020B0609040504020204" pitchFamily="49" charset="0"/>
                </a:rPr>
                <a:t>(</a:t>
              </a:r>
              <a:r>
                <a:rPr lang="en-US" sz="1600" dirty="0" err="1">
                  <a:latin typeface="Lucida Console" panose="020B0609040504020204" pitchFamily="49" charset="0"/>
                </a:rPr>
                <a:t>my_name</a:t>
              </a:r>
              <a:r>
                <a:rPr lang="en-US" sz="1600" dirty="0">
                  <a:latin typeface="Lucida Console" panose="020B0609040504020204" pitchFamily="49" charset="0"/>
                </a:rPr>
                <a:t>)</a:t>
              </a:r>
              <a:endParaRPr lang="en-US" sz="15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217862" y="6230306"/>
            <a:ext cx="6709931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Lucida Console" panose="020B0609040504020204" pitchFamily="49" charset="0"/>
              </a:rPr>
              <a:t>Hi </a:t>
            </a:r>
            <a:r>
              <a:rPr lang="en-US" sz="1600" dirty="0" smtClean="0">
                <a:latin typeface="Lucida Console" panose="020B0609040504020204" pitchFamily="49" charset="0"/>
              </a:rPr>
              <a:t>123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Hi Aaron</a:t>
            </a:r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 Matter – What Types Help to Prevent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498600"/>
            <a:ext cx="1821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Type Errors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3317" y="2021820"/>
            <a:ext cx="101141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“A </a:t>
            </a:r>
            <a:r>
              <a:rPr lang="en-US" sz="2000" b="1" dirty="0"/>
              <a:t>type error </a:t>
            </a:r>
            <a:r>
              <a:rPr lang="en-US" sz="2000" dirty="0"/>
              <a:t>is an unintended condition which might manifest in multiple </a:t>
            </a:r>
            <a:r>
              <a:rPr lang="en-US" sz="2000" dirty="0" smtClean="0"/>
              <a:t>stages of </a:t>
            </a:r>
            <a:r>
              <a:rPr lang="en-US" sz="2000" dirty="0"/>
              <a:t>a </a:t>
            </a:r>
            <a:r>
              <a:rPr lang="en-US" sz="2000" dirty="0" smtClean="0"/>
              <a:t>program's</a:t>
            </a:r>
          </a:p>
          <a:p>
            <a:r>
              <a:rPr lang="en-US" sz="2000" dirty="0" smtClean="0"/>
              <a:t>development</a:t>
            </a:r>
            <a:r>
              <a:rPr lang="en-US" sz="2000" dirty="0"/>
              <a:t>. Thus a facility for detection of the </a:t>
            </a:r>
            <a:r>
              <a:rPr lang="en-US" sz="2000" dirty="0" smtClean="0"/>
              <a:t>error is </a:t>
            </a:r>
            <a:r>
              <a:rPr lang="en-US" sz="2000" dirty="0"/>
              <a:t>needed in the type system</a:t>
            </a:r>
            <a:r>
              <a:rPr lang="en-US" sz="2000" dirty="0" smtClean="0"/>
              <a:t>.</a:t>
            </a:r>
            <a:r>
              <a:rPr lang="en-US" dirty="0" smtClean="0"/>
              <a:t>”</a:t>
            </a:r>
          </a:p>
          <a:p>
            <a:r>
              <a:rPr lang="en-US" sz="1000" dirty="0"/>
              <a:t>Wikipedia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en.wikipedia.org/wiki/Type_system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70012" y="3276600"/>
            <a:ext cx="7246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class of error causes: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Unexpected runtime failure and crashes of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Mishandling of data opening the door to security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Frustration for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Frustration for developers spending time debugging these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And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501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 Matter – What Types Help to Prevent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498600"/>
            <a:ext cx="4086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Runtime Failures – Python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18883" y="2273300"/>
            <a:ext cx="322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happens here?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218883" y="3048000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anose="020B0609040504020204" pitchFamily="49" charset="0"/>
              </a:rPr>
              <a:t>my_name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'Aaron'</a:t>
            </a:r>
          </a:p>
          <a:p>
            <a:r>
              <a:rPr lang="en-US" sz="1600" dirty="0" err="1">
                <a:solidFill>
                  <a:srgbClr val="FFFF40"/>
                </a:solidFill>
                <a:latin typeface="Lucida Console" panose="020B0609040504020204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latin typeface="Lucida Console" panose="020B0609040504020204" pitchFamily="49" charset="0"/>
              </a:rPr>
              <a:t>(name):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40FFFF"/>
                </a:solidFill>
                <a:latin typeface="Lucida Console" panose="020B0609040504020204" pitchFamily="49" charset="0"/>
              </a:rPr>
              <a:t>length</a:t>
            </a:r>
            <a:r>
              <a:rPr lang="en-US" sz="1600" dirty="0" smtClean="0">
                <a:latin typeface="Lucida Console" panose="020B0609040504020204" pitchFamily="49" charset="0"/>
              </a:rPr>
              <a:t>(name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print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'There are 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 letters in "'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'"'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218680" y="4572000"/>
            <a:ext cx="1043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Traceback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File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“code.py",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line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6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, in &lt;module&gt;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File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“code.py",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line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3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, in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how_many_letters_in_my_name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= length(name)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1600" dirty="0">
                <a:latin typeface="Lucida Console" panose="020B0609040504020204" pitchFamily="49" charset="0"/>
              </a:rPr>
              <a:t>: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name '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length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' is not defined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8680" y="3048000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anose="020B0609040504020204" pitchFamily="49" charset="0"/>
              </a:rPr>
              <a:t>my_name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'Aaron'</a:t>
            </a:r>
          </a:p>
          <a:p>
            <a:r>
              <a:rPr lang="en-US" sz="1600" dirty="0" err="1">
                <a:solidFill>
                  <a:srgbClr val="FFFF40"/>
                </a:solidFill>
                <a:latin typeface="Lucida Console" panose="020B0609040504020204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latin typeface="Lucida Console" panose="020B0609040504020204" pitchFamily="49" charset="0"/>
              </a:rPr>
              <a:t>(name):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40FFFF"/>
                </a:solidFill>
                <a:latin typeface="Lucida Console" panose="020B0609040504020204" pitchFamily="49" charset="0"/>
              </a:rPr>
              <a:t>len</a:t>
            </a:r>
            <a:r>
              <a:rPr lang="en-US" sz="1600" dirty="0" smtClean="0">
                <a:latin typeface="Lucida Console" panose="020B0609040504020204" pitchFamily="49" charset="0"/>
              </a:rPr>
              <a:t>(name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print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'There are 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 letters in "'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'"'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18680" y="4580467"/>
            <a:ext cx="91951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Traceback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File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“code.py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", line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7,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in &lt;module&gt;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File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"code.py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", line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5,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in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how_many_letters_in_my_name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 print('There are ' +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+ ' letters in "' + name + '"')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TypeError</a:t>
            </a:r>
            <a:r>
              <a:rPr lang="en-US" sz="1600" dirty="0">
                <a:latin typeface="Lucida Console" panose="020B0609040504020204" pitchFamily="49" charset="0"/>
              </a:rPr>
              <a:t>: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can only concatenate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(not "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") to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str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18477" y="4572000"/>
            <a:ext cx="6933335" cy="2194933"/>
            <a:chOff x="7389812" y="2658021"/>
            <a:chExt cx="6933335" cy="21949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790" y="3222959"/>
              <a:ext cx="6828357" cy="162999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389812" y="2658021"/>
              <a:ext cx="6030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Type hints and editors don’t always help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471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6" grpId="1"/>
      <p:bldP spid="8" grpId="0"/>
      <p:bldP spid="8" grpId="1"/>
      <p:bldP spid="10" grpId="0"/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 Matter – What Types Help to Prevent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498600"/>
            <a:ext cx="448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Runtime Failures – JavaScript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18883" y="2273300"/>
            <a:ext cx="322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happens here?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218882" y="3048000"/>
            <a:ext cx="99047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anose="020B0609040504020204" pitchFamily="49" charset="0"/>
              </a:rPr>
              <a:t>my_name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'Aaron'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latin typeface="Lucida Console" panose="020B0609040504020204" pitchFamily="49" charset="0"/>
              </a:rPr>
              <a:t>(name)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name.length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latin typeface="Lucida Console" panose="020B0609040504020204" pitchFamily="49" charset="0"/>
              </a:rPr>
              <a:t>console.log(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'There are 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latin typeface="Lucida Console" panose="020B0609040504020204" pitchFamily="49" charset="0"/>
              </a:rPr>
              <a:t> +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 letters in "'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 name +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'"'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solidFill>
                <a:srgbClr val="40FFFF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18882" y="4800600"/>
            <a:ext cx="3887603" cy="774700"/>
            <a:chOff x="1218882" y="5361583"/>
            <a:chExt cx="3887603" cy="774700"/>
          </a:xfrm>
        </p:grpSpPr>
        <p:sp>
          <p:nvSpPr>
            <p:cNvPr id="3" name="Rectangle 2"/>
            <p:cNvSpPr/>
            <p:nvPr/>
          </p:nvSpPr>
          <p:spPr>
            <a:xfrm>
              <a:off x="1218882" y="5797729"/>
              <a:ext cx="38876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There are 5 letters in "Aaron"</a:t>
              </a:r>
              <a:endPara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18882" y="5361583"/>
              <a:ext cx="20496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This works fine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18881" y="3048000"/>
            <a:ext cx="99047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anose="020B0609040504020204" pitchFamily="49" charset="0"/>
              </a:rPr>
              <a:t>my_name</a:t>
            </a:r>
            <a:r>
              <a:rPr lang="en-US" sz="1600" dirty="0" smtClean="0">
                <a:latin typeface="Lucida Console" panose="020B0609040504020204" pitchFamily="49" charset="0"/>
              </a:rPr>
              <a:t> = </a:t>
            </a:r>
            <a:r>
              <a:rPr lang="en-US" sz="1600" dirty="0" smtClean="0">
                <a:latin typeface="Lucida Console" panose="020B0609040504020204" pitchFamily="49" charset="0"/>
              </a:rPr>
              <a:t>123;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40FFFF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latin typeface="Lucida Console" panose="020B0609040504020204" pitchFamily="49" charset="0"/>
              </a:rPr>
              <a:t>(name)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name.length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latin typeface="Lucida Console" panose="020B0609040504020204" pitchFamily="49" charset="0"/>
              </a:rPr>
              <a:t>console.log(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'There are 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latin typeface="Lucida Console" panose="020B0609040504020204" pitchFamily="49" charset="0"/>
              </a:rPr>
              <a:t> +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 letters in "'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 name +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'"'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solidFill>
                <a:srgbClr val="40FFFF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  <a:endParaRPr lang="en-US" sz="16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8881" y="4800600"/>
            <a:ext cx="4628190" cy="774700"/>
            <a:chOff x="1218882" y="5361583"/>
            <a:chExt cx="4628190" cy="774700"/>
          </a:xfrm>
        </p:grpSpPr>
        <p:sp>
          <p:nvSpPr>
            <p:cNvPr id="22" name="Rectangle 21"/>
            <p:cNvSpPr/>
            <p:nvPr/>
          </p:nvSpPr>
          <p:spPr>
            <a:xfrm>
              <a:off x="1218882" y="5797729"/>
              <a:ext cx="46281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There are </a:t>
              </a:r>
              <a:r>
                <a:rPr lang="en-US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undefined </a:t>
              </a:r>
              <a:r>
                <a: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letters in </a:t>
              </a:r>
              <a:r>
                <a:rPr lang="en-US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"123"</a:t>
              </a:r>
              <a:endPara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8882" y="5361583"/>
              <a:ext cx="20928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No error, but …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217612" y="3043297"/>
            <a:ext cx="99047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anose="020B0609040504020204" pitchFamily="49" charset="0"/>
              </a:rPr>
              <a:t>my_name</a:t>
            </a:r>
            <a:r>
              <a:rPr lang="en-US" sz="1600" dirty="0" smtClean="0">
                <a:latin typeface="Lucida Console" panose="020B0609040504020204" pitchFamily="49" charset="0"/>
              </a:rPr>
              <a:t> =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undefined</a:t>
            </a:r>
            <a:r>
              <a:rPr lang="en-US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40FFFF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latin typeface="Lucida Console" panose="020B0609040504020204" pitchFamily="49" charset="0"/>
              </a:rPr>
              <a:t>(name)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name.length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latin typeface="Lucida Console" panose="020B0609040504020204" pitchFamily="49" charset="0"/>
              </a:rPr>
              <a:t>console.log(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'There are 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latin typeface="Lucida Console" panose="020B0609040504020204" pitchFamily="49" charset="0"/>
              </a:rPr>
              <a:t> +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 letters in "'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 name +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'"'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solidFill>
                <a:srgbClr val="40FFFF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1230739" y="4838799"/>
            <a:ext cx="672652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code.js:3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name.length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                       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^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TypeError</a:t>
            </a:r>
            <a:r>
              <a:rPr lang="en-US" sz="1600" dirty="0">
                <a:latin typeface="Lucida Console" panose="020B0609040504020204" pitchFamily="49" charset="0"/>
              </a:rPr>
              <a:t>: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Cannot read property '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length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' of undefined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94155" y="4798108"/>
            <a:ext cx="8176857" cy="1891204"/>
            <a:chOff x="1194155" y="4798108"/>
            <a:chExt cx="8176857" cy="1891204"/>
          </a:xfrm>
        </p:grpSpPr>
        <p:sp>
          <p:nvSpPr>
            <p:cNvPr id="32" name="Rectangle 31"/>
            <p:cNvSpPr/>
            <p:nvPr/>
          </p:nvSpPr>
          <p:spPr>
            <a:xfrm>
              <a:off x="1194155" y="4798108"/>
              <a:ext cx="38595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Editors don’t help here either</a:t>
              </a:r>
              <a:endParaRPr lang="en-US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3176" y="5190495"/>
              <a:ext cx="8077836" cy="1498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06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8" grpId="1"/>
      <p:bldP spid="29" grpId="0"/>
      <p:bldP spid="30" grpId="0"/>
      <p:bldP spid="30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 Matter – What Types Help to Prevent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498600"/>
            <a:ext cx="448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Runtime Failures – </a:t>
            </a:r>
            <a:r>
              <a:rPr lang="en-US" sz="2800" dirty="0" err="1" smtClean="0"/>
              <a:t>TypeScript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18883" y="2273300"/>
            <a:ext cx="322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happens here?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221777" y="3048000"/>
            <a:ext cx="990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let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4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0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6060FF"/>
                </a:solidFill>
                <a:latin typeface="Lucida Console" panose="020B0609040504020204" pitchFamily="49" charset="0"/>
              </a:rPr>
              <a:t>name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  <a:r>
              <a:rPr lang="en-US" sz="1600" dirty="0">
                <a:solidFill>
                  <a:srgbClr val="6060FF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4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let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40"/>
                </a:solidFill>
                <a:latin typeface="Lucida Console" panose="020B0609040504020204" pitchFamily="49" charset="0"/>
              </a:rPr>
              <a:t>number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40"/>
                </a:solidFill>
                <a:latin typeface="Lucida Console" panose="020B0609040504020204" pitchFamily="49" charset="0"/>
              </a:rPr>
              <a:t>name</a:t>
            </a:r>
            <a:r>
              <a:rPr lang="en-US" sz="1600" dirty="0" err="1"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srgbClr val="FFFF40"/>
                </a:solidFill>
                <a:latin typeface="Lucida Console" panose="020B0609040504020204" pitchFamily="49" charset="0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40FF40"/>
                </a:solidFill>
                <a:latin typeface="Lucida Console" panose="020B0609040504020204" pitchFamily="49" charset="0"/>
              </a:rPr>
              <a:t>console</a:t>
            </a:r>
            <a:r>
              <a:rPr lang="en-US" sz="1600" dirty="0">
                <a:latin typeface="Lucida Console" panose="020B0609040504020204" pitchFamily="49" charset="0"/>
              </a:rPr>
              <a:t>.log(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'There are 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 letters in "'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40"/>
                </a:solidFill>
                <a:latin typeface="Lucida Console" panose="020B0609040504020204" pitchFamily="49" charset="0"/>
              </a:rPr>
              <a:t>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'"'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solidFill>
                <a:srgbClr val="40FFFF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how_many_letters_in_my_name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8883" y="4800600"/>
            <a:ext cx="10820400" cy="1619309"/>
            <a:chOff x="1218883" y="4944308"/>
            <a:chExt cx="10820400" cy="1619309"/>
          </a:xfrm>
        </p:grpSpPr>
        <p:sp>
          <p:nvSpPr>
            <p:cNvPr id="8" name="Rectangle 7"/>
            <p:cNvSpPr/>
            <p:nvPr/>
          </p:nvSpPr>
          <p:spPr>
            <a:xfrm>
              <a:off x="1218883" y="5486399"/>
              <a:ext cx="108204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ucida Console" panose="020B0609040504020204" pitchFamily="49" charset="0"/>
                </a:rPr>
                <a:t>$ </a:t>
              </a:r>
              <a:r>
                <a:rPr lang="en-US" sz="1600" dirty="0" err="1">
                  <a:latin typeface="Lucida Console" panose="020B0609040504020204" pitchFamily="49" charset="0"/>
                </a:rPr>
                <a:t>tsc</a:t>
              </a:r>
              <a:r>
                <a:rPr lang="en-US" sz="1600" dirty="0">
                  <a:latin typeface="Lucida Console" panose="020B0609040504020204" pitchFamily="49" charset="0"/>
                </a:rPr>
                <a:t> </a:t>
              </a:r>
              <a:r>
                <a:rPr lang="en-US" sz="1600" dirty="0" err="1" smtClean="0">
                  <a:latin typeface="Lucida Console" panose="020B0609040504020204" pitchFamily="49" charset="0"/>
                </a:rPr>
                <a:t>code.ts</a:t>
              </a:r>
              <a:endParaRPr lang="en-US" sz="1600" dirty="0">
                <a:latin typeface="Lucida Console" panose="020B0609040504020204" pitchFamily="49" charset="0"/>
              </a:endParaRPr>
            </a:p>
            <a:p>
              <a:r>
                <a:rPr lang="en-US" sz="1600" dirty="0" smtClean="0">
                  <a:solidFill>
                    <a:srgbClr val="40FFFF"/>
                  </a:solidFill>
                  <a:latin typeface="Lucida Console" panose="020B0609040504020204" pitchFamily="49" charset="0"/>
                </a:rPr>
                <a:t>code.ts</a:t>
              </a:r>
              <a:r>
                <a:rPr lang="en-US" sz="1600" dirty="0" smtClean="0">
                  <a:latin typeface="Lucida Console" panose="020B0609040504020204" pitchFamily="49" charset="0"/>
                </a:rPr>
                <a:t>:</a:t>
              </a:r>
              <a:r>
                <a:rPr lang="en-US" sz="1600" dirty="0" smtClean="0">
                  <a:solidFill>
                    <a:srgbClr val="FFFF40"/>
                  </a:solidFill>
                  <a:latin typeface="Lucida Console" panose="020B0609040504020204" pitchFamily="49" charset="0"/>
                </a:rPr>
                <a:t>1</a:t>
              </a:r>
              <a:r>
                <a:rPr lang="en-US" sz="1600" dirty="0" smtClean="0">
                  <a:latin typeface="Lucida Console" panose="020B0609040504020204" pitchFamily="49" charset="0"/>
                </a:rPr>
                <a:t>:</a:t>
              </a:r>
              <a:r>
                <a:rPr lang="en-US" sz="1600" dirty="0" smtClean="0">
                  <a:solidFill>
                    <a:srgbClr val="FFFF40"/>
                  </a:solidFill>
                  <a:latin typeface="Lucida Console" panose="020B0609040504020204" pitchFamily="49" charset="0"/>
                </a:rPr>
                <a:t>5</a:t>
              </a:r>
              <a:r>
                <a:rPr lang="en-US" sz="1600" dirty="0" smtClean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latin typeface="Lucida Console" panose="020B0609040504020204" pitchFamily="49" charset="0"/>
                </a:rPr>
                <a:t>-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4040"/>
                  </a:solidFill>
                  <a:latin typeface="Lucida Console" panose="020B0609040504020204" pitchFamily="49" charset="0"/>
                </a:rPr>
                <a:t>error</a:t>
              </a:r>
              <a:r>
                <a:rPr lang="en-US" sz="1600" dirty="0">
                  <a:solidFill>
                    <a:srgbClr val="404040"/>
                  </a:solidFill>
                  <a:latin typeface="Lucida Console" panose="020B0609040504020204" pitchFamily="49" charset="0"/>
                </a:rPr>
                <a:t> TS2322: </a:t>
              </a:r>
              <a:r>
                <a:rPr lang="en-US" sz="1600" dirty="0">
                  <a:latin typeface="Lucida Console" panose="020B0609040504020204" pitchFamily="49" charset="0"/>
                </a:rPr>
                <a:t>Type 'number' is not assignable to type 'string'.</a:t>
              </a:r>
            </a:p>
            <a:p>
              <a:endPara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  <a:p>
              <a:r>
                <a:rPr lang="en-US" sz="1600" dirty="0" smtClean="0">
                  <a:latin typeface="Lucida Console" panose="020B0609040504020204" pitchFamily="49" charset="0"/>
                </a:rPr>
                <a:t>10 </a:t>
              </a:r>
              <a:r>
                <a:rPr lang="en-US" sz="1600" dirty="0"/>
                <a:t>let </a:t>
              </a:r>
              <a:r>
                <a:rPr lang="en-US" sz="1600" dirty="0" err="1"/>
                <a:t>my_name</a:t>
              </a:r>
              <a:r>
                <a:rPr lang="en-US" sz="1600" dirty="0"/>
                <a:t>: string = 0</a:t>
              </a:r>
              <a:r>
                <a:rPr lang="en-US" sz="1600" dirty="0" smtClean="0"/>
                <a:t>;</a:t>
              </a:r>
              <a:endParaRPr lang="en-US" sz="1600" dirty="0">
                <a:solidFill>
                  <a:srgbClr val="FF4040"/>
                </a:solidFill>
                <a:highlight>
                  <a:srgbClr val="BFBFBF"/>
                </a:highlight>
                <a:latin typeface="Lucida Console" panose="020B060904050402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8883" y="4944308"/>
              <a:ext cx="54931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Nothing! The compiler caught </a:t>
              </a:r>
              <a:r>
                <a:rPr lang="en-US" dirty="0" smtClean="0"/>
                <a:t>a type error.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18883" y="4800600"/>
            <a:ext cx="7466328" cy="2015500"/>
            <a:chOff x="1218883" y="4800600"/>
            <a:chExt cx="7466328" cy="2015500"/>
          </a:xfrm>
        </p:grpSpPr>
        <p:sp>
          <p:nvSpPr>
            <p:cNvPr id="14" name="Rectangle 13"/>
            <p:cNvSpPr/>
            <p:nvPr/>
          </p:nvSpPr>
          <p:spPr>
            <a:xfrm>
              <a:off x="1218883" y="4800600"/>
              <a:ext cx="4576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Editors can catch and flag this error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7026" y="5212436"/>
              <a:ext cx="7368185" cy="1603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06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 Matter – What Types Help to Prevent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498600"/>
            <a:ext cx="333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Runtime Failures – C#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18883" y="2273300"/>
            <a:ext cx="322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happens here?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216184" y="2743200"/>
            <a:ext cx="108230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HowManyLettersInMyName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name</a:t>
            </a:r>
            <a:r>
              <a:rPr lang="en-US" sz="1600" dirty="0" smtClean="0">
                <a:latin typeface="Lucida Console" panose="020B0609040504020204" pitchFamily="49" charset="0"/>
              </a:rPr>
              <a:t>) {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name.Length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</a:t>
            </a:r>
            <a:r>
              <a:rPr lang="en-US" sz="1600" dirty="0" err="1" smtClean="0">
                <a:latin typeface="Lucida Console" panose="020B0609040504020204" pitchFamily="49" charset="0"/>
              </a:rPr>
              <a:t>Console.WriteLine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B41414"/>
                </a:solidFill>
                <a:latin typeface="Lucida Console" panose="020B0609040504020204" pitchFamily="49" charset="0"/>
              </a:rPr>
              <a:t>"There are "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+ </a:t>
            </a:r>
            <a:r>
              <a:rPr lang="en-US" sz="1600" dirty="0" err="1">
                <a:latin typeface="Lucida Console" panose="020B0609040504020204" pitchFamily="49" charset="0"/>
              </a:rPr>
              <a:t>character_count</a:t>
            </a:r>
            <a:r>
              <a:rPr lang="en-US" sz="1600" dirty="0">
                <a:latin typeface="Lucida Console" panose="020B0609040504020204" pitchFamily="49" charset="0"/>
              </a:rPr>
              <a:t> + </a:t>
            </a:r>
            <a:r>
              <a:rPr lang="en-US" sz="1600" dirty="0">
                <a:solidFill>
                  <a:srgbClr val="B41414"/>
                </a:solidFill>
                <a:latin typeface="Lucida Console" panose="020B0609040504020204" pitchFamily="49" charset="0"/>
              </a:rPr>
              <a:t>" letters in </a:t>
            </a:r>
            <a:r>
              <a:rPr lang="en-US" sz="1600" dirty="0" smtClean="0">
                <a:solidFill>
                  <a:srgbClr val="B41414"/>
                </a:solidFill>
                <a:latin typeface="Lucida Console" panose="020B0609040504020204" pitchFamily="49" charset="0"/>
              </a:rPr>
              <a:t>\"" </a:t>
            </a:r>
            <a:r>
              <a:rPr lang="en-US" sz="1600" dirty="0" smtClean="0">
                <a:latin typeface="Lucida Console" panose="020B0609040504020204" pitchFamily="49" charset="0"/>
              </a:rPr>
              <a:t>+ name + </a:t>
            </a:r>
            <a:r>
              <a:rPr lang="en-US" sz="1600" dirty="0" smtClean="0">
                <a:solidFill>
                  <a:srgbClr val="B41414"/>
                </a:solidFill>
                <a:latin typeface="Lucida Console" panose="020B0609040504020204" pitchFamily="49" charset="0"/>
              </a:rPr>
              <a:t>"\""</a:t>
            </a:r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Main</a:t>
            </a:r>
            <a:r>
              <a:rPr lang="en-US" sz="1600" dirty="0" smtClean="0">
                <a:latin typeface="Lucida Console" panose="020B0609040504020204" pitchFamily="49" charset="0"/>
              </a:rPr>
              <a:t>() {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latin typeface="Lucida Console" panose="020B0609040504020204" pitchFamily="49" charset="0"/>
              </a:rPr>
              <a:t>my_name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C81EFA"/>
                </a:solidFill>
                <a:latin typeface="Lucida Console" panose="020B0609040504020204" pitchFamily="49" charset="0"/>
              </a:rPr>
              <a:t>0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</a:t>
            </a:r>
            <a:r>
              <a:rPr lang="en-US" sz="1600" dirty="0" err="1" smtClean="0">
                <a:latin typeface="Lucida Console" panose="020B0609040504020204" pitchFamily="49" charset="0"/>
              </a:rPr>
              <a:t>HowManyLettersInMyName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latin typeface="Lucida Console" panose="020B0609040504020204" pitchFamily="49" charset="0"/>
              </a:rPr>
              <a:t>my_name</a:t>
            </a:r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18883" y="4986755"/>
            <a:ext cx="10820400" cy="880645"/>
            <a:chOff x="1218883" y="4944308"/>
            <a:chExt cx="10820400" cy="880645"/>
          </a:xfrm>
        </p:grpSpPr>
        <p:sp>
          <p:nvSpPr>
            <p:cNvPr id="8" name="Rectangle 7"/>
            <p:cNvSpPr/>
            <p:nvPr/>
          </p:nvSpPr>
          <p:spPr>
            <a:xfrm>
              <a:off x="1218883" y="5486399"/>
              <a:ext cx="10820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  <a:latin typeface="Lucida Console" panose="020B0609040504020204" pitchFamily="49" charset="0"/>
                </a:rPr>
                <a:t>code.cs</a:t>
              </a:r>
              <a:r>
                <a:rPr lang="en-US" sz="1600" dirty="0" smtClean="0">
                  <a:solidFill>
                    <a:srgbClr val="FF0000"/>
                  </a:solidFill>
                  <a:latin typeface="Lucida Console" panose="020B0609040504020204" pitchFamily="49" charset="0"/>
                </a:rPr>
                <a:t>(6,26</a:t>
              </a:r>
              <a:r>
                <a:rPr lang="en-US" sz="1600" dirty="0" smtClean="0">
                  <a:solidFill>
                    <a:srgbClr val="FF0000"/>
                  </a:solidFill>
                  <a:latin typeface="Lucida Console" panose="020B0609040504020204" pitchFamily="49" charset="0"/>
                </a:rPr>
                <a:t>): CS1503</a:t>
              </a:r>
              <a:r>
                <a:rPr lang="en-US" sz="1600" dirty="0" smtClean="0"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Argument 1:</a:t>
              </a:r>
              <a:r>
                <a:rPr lang="en-US" sz="1600" dirty="0"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cannot convert from '</a:t>
              </a:r>
              <a:r>
                <a:rPr lang="en-US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int</a:t>
              </a:r>
              <a:r>
                <a:rPr lang="en-US" sz="16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' to '</a:t>
              </a:r>
              <a:r>
                <a: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string</a:t>
              </a:r>
              <a:r>
                <a:rPr lang="en-US" sz="16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'</a:t>
              </a:r>
              <a:endParaRPr lang="en-US" sz="1600" dirty="0">
                <a:solidFill>
                  <a:srgbClr val="FF0000"/>
                </a:solidFill>
                <a:highlight>
                  <a:srgbClr val="BFBFBF"/>
                </a:highlight>
                <a:latin typeface="Lucida Console" panose="020B060904050402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8883" y="4944308"/>
              <a:ext cx="54931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Nothing! The compiler caught </a:t>
              </a:r>
              <a:r>
                <a:rPr lang="en-US" dirty="0" smtClean="0"/>
                <a:t>a type error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16184" y="4988107"/>
            <a:ext cx="7697628" cy="1817756"/>
            <a:chOff x="1216184" y="5181600"/>
            <a:chExt cx="7697628" cy="1817756"/>
          </a:xfrm>
        </p:grpSpPr>
        <p:sp>
          <p:nvSpPr>
            <p:cNvPr id="5" name="Rectangle 4"/>
            <p:cNvSpPr/>
            <p:nvPr/>
          </p:nvSpPr>
          <p:spPr>
            <a:xfrm>
              <a:off x="1216184" y="5181600"/>
              <a:ext cx="4576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Editors can catch and flag this error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0487" y="5579558"/>
              <a:ext cx="7553325" cy="1419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1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 Matter – What Types Help to Prevent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498600"/>
            <a:ext cx="331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Runtime Failures – F#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18883" y="2273300"/>
            <a:ext cx="322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happens here?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216184" y="3052482"/>
            <a:ext cx="10823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let</a:t>
            </a:r>
            <a:r>
              <a:rPr lang="es-ES" sz="1600" dirty="0" smtClean="0">
                <a:latin typeface="Lucida Console" panose="020B0609040504020204" pitchFamily="49" charset="0"/>
              </a:rPr>
              <a:t> Divide(x</a:t>
            </a:r>
            <a:r>
              <a:rPr lang="es-ES" sz="1600" dirty="0">
                <a:latin typeface="Lucida Console" panose="020B0609040504020204" pitchFamily="49" charset="0"/>
              </a:rPr>
              <a:t>, y) </a:t>
            </a:r>
            <a:r>
              <a:rPr lang="es-E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=</a:t>
            </a:r>
            <a:r>
              <a:rPr lang="es-ES" sz="1600" dirty="0">
                <a:latin typeface="Lucida Console" panose="020B0609040504020204" pitchFamily="49" charset="0"/>
              </a:rPr>
              <a:t> x / y;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let</a:t>
            </a:r>
            <a:r>
              <a:rPr lang="en-US" sz="1600" dirty="0">
                <a:latin typeface="Lucida Console" panose="020B0609040504020204" pitchFamily="49" charset="0"/>
              </a:rPr>
              <a:t> y1 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Divide(10</a:t>
            </a:r>
            <a:r>
              <a:rPr lang="en-US" sz="1600" dirty="0">
                <a:latin typeface="Lucida Console" panose="020B0609040504020204" pitchFamily="49" charset="0"/>
              </a:rPr>
              <a:t>, 2.0);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let</a:t>
            </a:r>
            <a:r>
              <a:rPr lang="en-US" sz="1600" dirty="0">
                <a:latin typeface="Lucida Console" panose="020B0609040504020204" pitchFamily="49" charset="0"/>
              </a:rPr>
              <a:t> y2 </a:t>
            </a:r>
            <a:r>
              <a:rPr lang="en-US" sz="1600" dirty="0">
                <a:solidFill>
                  <a:srgbClr val="FFFF00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Divide(10</a:t>
            </a:r>
            <a:r>
              <a:rPr lang="en-US" sz="1600" dirty="0">
                <a:latin typeface="Lucida Console" panose="020B0609040504020204" pitchFamily="49" charset="0"/>
              </a:rPr>
              <a:t>, 2);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6184" y="2290907"/>
            <a:ext cx="15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Last One!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16184" y="3910079"/>
            <a:ext cx="10820400" cy="2717291"/>
            <a:chOff x="1216184" y="3910079"/>
            <a:chExt cx="10820400" cy="2717291"/>
          </a:xfrm>
        </p:grpSpPr>
        <p:grpSp>
          <p:nvGrpSpPr>
            <p:cNvPr id="12" name="Group 11"/>
            <p:cNvGrpSpPr/>
            <p:nvPr/>
          </p:nvGrpSpPr>
          <p:grpSpPr>
            <a:xfrm>
              <a:off x="1216184" y="3910079"/>
              <a:ext cx="10820400" cy="2111751"/>
              <a:chOff x="1216184" y="3910079"/>
              <a:chExt cx="10820400" cy="211175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216184" y="3910079"/>
                <a:ext cx="10820400" cy="2111751"/>
                <a:chOff x="1218883" y="4944308"/>
                <a:chExt cx="10820400" cy="2111751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1218883" y="5486399"/>
                  <a:ext cx="10820400" cy="15696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 err="1" smtClean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code.fs</a:t>
                  </a:r>
                  <a:r>
                    <a:rPr lang="en-US" sz="1600" dirty="0" smtClean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(2,23</a:t>
                  </a:r>
                  <a:r>
                    <a:rPr lang="en-US" sz="1600" dirty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): error FS0001: The type '</a:t>
                  </a:r>
                  <a:r>
                    <a:rPr lang="en-US" sz="1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Lucida Console" panose="020B0609040504020204" pitchFamily="49" charset="0"/>
                    </a:rPr>
                    <a:t>float</a:t>
                  </a:r>
                  <a:r>
                    <a:rPr lang="en-US" sz="1600" dirty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' does not match the type '</a:t>
                  </a:r>
                  <a:r>
                    <a:rPr lang="en-US" sz="1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Lucida Console" panose="020B0609040504020204" pitchFamily="49" charset="0"/>
                    </a:rPr>
                    <a:t>int</a:t>
                  </a:r>
                  <a:r>
                    <a:rPr lang="en-US" sz="1600" dirty="0" smtClean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'</a:t>
                  </a:r>
                  <a:endParaRPr lang="en-US" sz="1600" dirty="0">
                    <a:solidFill>
                      <a:srgbClr val="FF0000"/>
                    </a:solidFill>
                    <a:latin typeface="Lucida Console" panose="020B0609040504020204" pitchFamily="49" charset="0"/>
                  </a:endParaRPr>
                </a:p>
                <a:p>
                  <a:r>
                    <a:rPr lang="en-US" sz="1600" dirty="0" err="1" smtClean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code.fs</a:t>
                  </a:r>
                  <a:r>
                    <a:rPr lang="en-US" sz="1600" dirty="0" smtClean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(1,24</a:t>
                  </a:r>
                  <a:r>
                    <a:rPr lang="en-US" sz="1600" dirty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): error FS0043: The type '</a:t>
                  </a:r>
                  <a:r>
                    <a:rPr lang="en-US" sz="1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Lucida Console" panose="020B0609040504020204" pitchFamily="49" charset="0"/>
                    </a:rPr>
                    <a:t>float</a:t>
                  </a:r>
                  <a:r>
                    <a:rPr lang="en-US" sz="1600" dirty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' does not match the type '</a:t>
                  </a:r>
                  <a:r>
                    <a:rPr lang="en-US" sz="1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Lucida Console" panose="020B0609040504020204" pitchFamily="49" charset="0"/>
                    </a:rPr>
                    <a:t>int</a:t>
                  </a:r>
                  <a:r>
                    <a:rPr lang="en-US" sz="1600" dirty="0" smtClean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'</a:t>
                  </a:r>
                  <a:endParaRPr lang="en-US" sz="1600" dirty="0">
                    <a:solidFill>
                      <a:srgbClr val="FF0000"/>
                    </a:solidFill>
                    <a:latin typeface="Lucida Console" panose="020B0609040504020204" pitchFamily="49" charset="0"/>
                  </a:endParaRPr>
                </a:p>
                <a:p>
                  <a:r>
                    <a:rPr lang="en-US" sz="1600" dirty="0" err="1" smtClean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code.fs</a:t>
                  </a:r>
                  <a:r>
                    <a:rPr lang="en-US" sz="1600" dirty="0" smtClean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(3,23</a:t>
                  </a:r>
                  <a:r>
                    <a:rPr lang="en-US" sz="1600" dirty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): error FS0001: This expression was expected to have type</a:t>
                  </a:r>
                </a:p>
                <a:p>
                  <a:r>
                    <a:rPr lang="en-US" sz="1600" dirty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    '</a:t>
                  </a:r>
                  <a:r>
                    <a:rPr lang="en-US" sz="1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Lucida Console" panose="020B0609040504020204" pitchFamily="49" charset="0"/>
                    </a:rPr>
                    <a:t>float</a:t>
                  </a:r>
                  <a:r>
                    <a:rPr lang="en-US" sz="1600" dirty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'</a:t>
                  </a:r>
                </a:p>
                <a:p>
                  <a:r>
                    <a:rPr lang="en-US" sz="1600" dirty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but here has type</a:t>
                  </a:r>
                </a:p>
                <a:p>
                  <a:r>
                    <a:rPr lang="en-US" sz="1600" dirty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    '</a:t>
                  </a:r>
                  <a:r>
                    <a:rPr lang="en-US" sz="1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Lucida Console" panose="020B0609040504020204" pitchFamily="49" charset="0"/>
                    </a:rPr>
                    <a:t>int</a:t>
                  </a:r>
                  <a:r>
                    <a:rPr lang="en-US" sz="1600" dirty="0">
                      <a:solidFill>
                        <a:srgbClr val="FF0000"/>
                      </a:solidFill>
                      <a:latin typeface="Lucida Console" panose="020B0609040504020204" pitchFamily="49" charset="0"/>
                    </a:rPr>
                    <a:t>'</a:t>
                  </a:r>
                  <a:endParaRPr lang="en-US" sz="1600" dirty="0">
                    <a:solidFill>
                      <a:srgbClr val="FF0000"/>
                    </a:solidFill>
                    <a:highlight>
                      <a:srgbClr val="BFBFBF"/>
                    </a:highlight>
                    <a:latin typeface="Lucida Console" panose="020B0609040504020204" pitchFamily="49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218883" y="4944308"/>
                  <a:ext cx="65287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Nothing! The compiler caught </a:t>
                  </a:r>
                  <a:r>
                    <a:rPr lang="en-US" dirty="0" smtClean="0"/>
                    <a:t>multiple type errors.</a:t>
                  </a:r>
                  <a:endParaRPr lang="en-US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5789612" y="5410200"/>
                <a:ext cx="4576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Editors can catch and flag this error</a:t>
                </a: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2012" y="5867400"/>
              <a:ext cx="5781200" cy="759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1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Use Cases – Compound Assay Platform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981200"/>
            <a:ext cx="8763000" cy="4047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533399"/>
            <a:ext cx="5105400" cy="633583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4852800" y="1936377"/>
            <a:ext cx="777035" cy="65890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4212" y="1803680"/>
            <a:ext cx="103425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String</a:t>
            </a:r>
            <a:endParaRPr lang="en-US" sz="2800" dirty="0">
              <a:solidFill>
                <a:schemeClr val="accent6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16165" y="2940423"/>
            <a:ext cx="777035" cy="65890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20787" y="2739185"/>
            <a:ext cx="97334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None</a:t>
            </a:r>
            <a:endParaRPr lang="en-US" sz="2800" dirty="0">
              <a:solidFill>
                <a:schemeClr val="accent6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518942" y="4625788"/>
            <a:ext cx="777035" cy="65890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7306" y="4463537"/>
            <a:ext cx="237943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6"/>
                </a:solidFill>
              </a:rPr>
              <a:t>AssayPlateWell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8789E-6 3.33333E-6 L 3.48789E-6 -0.1291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  <p:bldP spid="37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Type?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0012" y="1676400"/>
            <a:ext cx="98463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“In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 computer science and computer programming, a 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data type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 or simply 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type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 is an attribute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of data which tells the compiler or interpreter how the programmer intends to use the data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  <a:p>
            <a:r>
              <a:rPr lang="en-US" sz="1000" dirty="0" smtClean="0"/>
              <a:t>Wikipedia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en.wikipedia.org/wiki/Data_type</a:t>
            </a:r>
            <a:endParaRPr lang="en-US" sz="1000" dirty="0" smtClean="0"/>
          </a:p>
          <a:p>
            <a:endParaRPr lang="en-US" sz="1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18883" y="4114800"/>
            <a:ext cx="9744268" cy="1091134"/>
            <a:chOff x="1218883" y="2613646"/>
            <a:chExt cx="9744268" cy="1091134"/>
          </a:xfrm>
        </p:grpSpPr>
        <p:sp>
          <p:nvSpPr>
            <p:cNvPr id="3" name="TextBox 2"/>
            <p:cNvSpPr txBox="1"/>
            <p:nvPr/>
          </p:nvSpPr>
          <p:spPr>
            <a:xfrm>
              <a:off x="1218883" y="2613646"/>
              <a:ext cx="6941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Thanks Aaron, what the heck does that mean?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0012" y="3335448"/>
              <a:ext cx="9593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 </a:t>
              </a:r>
              <a:r>
                <a:rPr lang="en-US" sz="1800" b="1" dirty="0" smtClean="0"/>
                <a:t>Type</a:t>
              </a:r>
              <a:r>
                <a:rPr lang="en-US" sz="1800" dirty="0" smtClean="0"/>
                <a:t> tells you and your software tools what data a variable contains or what your data “looks like.”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-605538"/>
            <a:ext cx="10360501" cy="1223963"/>
          </a:xfrm>
        </p:spPr>
        <p:txBody>
          <a:bodyPr/>
          <a:lstStyle/>
          <a:p>
            <a:r>
              <a:rPr lang="en-US" dirty="0" smtClean="0"/>
              <a:t>Real-life Use Cases – Compound Assay Platform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60" y="569984"/>
            <a:ext cx="6871252" cy="628801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960377" y="3801035"/>
            <a:ext cx="777035" cy="65890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00400" y="2563907"/>
            <a:ext cx="777035" cy="65890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24518" y="995084"/>
            <a:ext cx="777035" cy="65890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0323" y="575192"/>
            <a:ext cx="297164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Array of </a:t>
            </a:r>
            <a:r>
              <a:rPr lang="en-US" sz="2800" dirty="0" err="1" smtClean="0">
                <a:solidFill>
                  <a:schemeClr val="accent6"/>
                </a:solidFill>
              </a:rPr>
              <a:t>AssayPlate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7234" y="2068189"/>
            <a:ext cx="361893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Array of </a:t>
            </a:r>
            <a:r>
              <a:rPr lang="en-US" sz="2800" dirty="0" err="1" smtClean="0">
                <a:solidFill>
                  <a:schemeClr val="accent6"/>
                </a:solidFill>
              </a:rPr>
              <a:t>AssayPlateWell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29810" y="3452382"/>
            <a:ext cx="86113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Char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Use Cases – Compound Assay Platform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8883" y="2286000"/>
            <a:ext cx="10896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FF40"/>
                </a:solidFill>
                <a:latin typeface="Lucida Console" panose="020B0609040504020204" pitchFamily="49" charset="0"/>
              </a:rPr>
              <a:t>def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40FFFF"/>
                </a:solidFill>
                <a:latin typeface="Lucida Console" panose="020B0609040504020204" pitchFamily="49" charset="0"/>
              </a:rPr>
              <a:t>testdb</a:t>
            </a:r>
            <a:r>
              <a:rPr lang="en-US" sz="1600" dirty="0" smtClean="0">
                <a:latin typeface="Lucida Console" panose="020B0609040504020204" pitchFamily="49" charset="0"/>
              </a:rPr>
              <a:t>(table, </a:t>
            </a:r>
            <a:r>
              <a:rPr lang="en-US" sz="1600" dirty="0" err="1" smtClean="0">
                <a:latin typeface="Lucida Console" panose="020B0609040504020204" pitchFamily="49" charset="0"/>
              </a:rPr>
              <a:t>entity_id</a:t>
            </a:r>
            <a:r>
              <a:rPr lang="en-US" sz="1600" dirty="0" smtClean="0">
                <a:latin typeface="Lucida Console" panose="020B0609040504020204" pitchFamily="49" charset="0"/>
              </a:rPr>
              <a:t>):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latin typeface="Lucida Console" panose="020B0609040504020204" pitchFamily="49" charset="0"/>
              </a:rPr>
              <a:t>session </a:t>
            </a:r>
            <a:r>
              <a:rPr lang="en-US" sz="1600" dirty="0">
                <a:latin typeface="Lucida Console" panose="020B0609040504020204" pitchFamily="49" charset="0"/>
              </a:rPr>
              <a:t>= self._</a:t>
            </a:r>
            <a:r>
              <a:rPr lang="en-US" sz="1600" dirty="0" err="1">
                <a:latin typeface="Lucida Console" panose="020B0609040504020204" pitchFamily="49" charset="0"/>
              </a:rPr>
              <a:t>db.get_session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    if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table ==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'assay'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result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</a:rPr>
              <a:t>session.query</a:t>
            </a:r>
            <a:r>
              <a:rPr lang="en-US" sz="1600" dirty="0">
                <a:latin typeface="Lucida Console" panose="020B0609040504020204" pitchFamily="49" charset="0"/>
              </a:rPr>
              <a:t>(Assay).filter(</a:t>
            </a:r>
            <a:r>
              <a:rPr lang="en-US" sz="1600" dirty="0" err="1">
                <a:latin typeface="Lucida Console" panose="020B0609040504020204" pitchFamily="49" charset="0"/>
              </a:rPr>
              <a:t>Assay.assay_id</a:t>
            </a:r>
            <a:r>
              <a:rPr lang="en-US" sz="1600" dirty="0">
                <a:latin typeface="Lucida Console" panose="020B0609040504020204" pitchFamily="49" charset="0"/>
              </a:rPr>
              <a:t> == </a:t>
            </a:r>
            <a:r>
              <a:rPr lang="en-US" sz="1600" dirty="0" err="1">
                <a:latin typeface="Lucida Console" panose="020B0609040504020204" pitchFamily="49" charset="0"/>
              </a:rPr>
              <a:t>entity_id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result.first</a:t>
            </a:r>
            <a:r>
              <a:rPr lang="en-US" sz="1600" dirty="0">
                <a:latin typeface="Lucida Console" panose="020B0609040504020204" pitchFamily="49" charset="0"/>
              </a:rPr>
              <a:t>().</a:t>
            </a:r>
            <a:r>
              <a:rPr lang="en-US" sz="1600" dirty="0" err="1">
                <a:latin typeface="Lucida Console" panose="020B0609040504020204" pitchFamily="49" charset="0"/>
              </a:rPr>
              <a:t>assay_id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16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table ==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'staff'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result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</a:rPr>
              <a:t>session.query</a:t>
            </a:r>
            <a:r>
              <a:rPr lang="en-US" sz="1600" dirty="0">
                <a:latin typeface="Lucida Console" panose="020B0609040504020204" pitchFamily="49" charset="0"/>
              </a:rPr>
              <a:t>(Staff).filter(</a:t>
            </a:r>
            <a:r>
              <a:rPr lang="en-US" sz="1600" dirty="0" err="1">
                <a:latin typeface="Lucida Console" panose="020B0609040504020204" pitchFamily="49" charset="0"/>
              </a:rPr>
              <a:t>Staff.staff_id</a:t>
            </a:r>
            <a:r>
              <a:rPr lang="en-US" sz="1600" dirty="0">
                <a:latin typeface="Lucida Console" panose="020B0609040504020204" pitchFamily="49" charset="0"/>
              </a:rPr>
              <a:t> == </a:t>
            </a:r>
            <a:r>
              <a:rPr lang="en-US" sz="1600" dirty="0" err="1">
                <a:latin typeface="Lucida Console" panose="020B0609040504020204" pitchFamily="49" charset="0"/>
              </a:rPr>
              <a:t>entity_id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result.first</a:t>
            </a:r>
            <a:r>
              <a:rPr lang="en-US" sz="1600" dirty="0">
                <a:latin typeface="Lucida Console" panose="020B0609040504020204" pitchFamily="49" charset="0"/>
              </a:rPr>
              <a:t>().</a:t>
            </a:r>
            <a:r>
              <a:rPr lang="en-US" sz="1600" dirty="0" err="1">
                <a:latin typeface="Lucida Console" panose="020B0609040504020204" pitchFamily="49" charset="0"/>
              </a:rPr>
              <a:t>first_name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9601" y="1703294"/>
            <a:ext cx="777035" cy="65890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03612" y="1703294"/>
            <a:ext cx="777035" cy="65890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47114" y="1339337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5688" y="1353999"/>
            <a:ext cx="1222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Integer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3212" y="1398891"/>
            <a:ext cx="4785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CCFF"/>
                </a:solidFill>
              </a:rPr>
              <a:t>How do I know what these are?</a:t>
            </a:r>
            <a:endParaRPr lang="en-US" sz="2800" dirty="0">
              <a:solidFill>
                <a:srgbClr val="00CC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4494" y="1762780"/>
            <a:ext cx="402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CCFF"/>
                </a:solidFill>
              </a:rPr>
              <a:t>Read the code for context.</a:t>
            </a:r>
            <a:endParaRPr lang="en-US" sz="2800" dirty="0">
              <a:solidFill>
                <a:srgbClr val="00CC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023650" y="2252039"/>
            <a:ext cx="1160844" cy="76159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-5580000" flipH="1">
            <a:off x="8752289" y="2395074"/>
            <a:ext cx="1160844" cy="76159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24407" y="3041127"/>
            <a:ext cx="1999026" cy="294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/>
          <p:cNvSpPr/>
          <p:nvPr/>
        </p:nvSpPr>
        <p:spPr>
          <a:xfrm>
            <a:off x="6790969" y="3305190"/>
            <a:ext cx="3352800" cy="294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1" name="Straight Arrow Connector 30"/>
          <p:cNvCxnSpPr/>
          <p:nvPr/>
        </p:nvCxnSpPr>
        <p:spPr>
          <a:xfrm rot="5520000" flipH="1">
            <a:off x="8216833" y="3812186"/>
            <a:ext cx="1160844" cy="76159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03614" y="4683680"/>
            <a:ext cx="442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CCFF"/>
                </a:solidFill>
              </a:rPr>
              <a:t>I need to find out what this is too!</a:t>
            </a:r>
            <a:endParaRPr lang="en-US" dirty="0">
              <a:solidFill>
                <a:srgbClr val="00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3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6" grpId="0"/>
      <p:bldP spid="7" grpId="0"/>
      <p:bldP spid="10" grpId="0" animBg="1"/>
      <p:bldP spid="28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Use Cases – Compound Assay Platform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8883" y="2286000"/>
            <a:ext cx="10896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FF40"/>
                </a:solidFill>
                <a:latin typeface="Lucida Console" panose="020B0609040504020204" pitchFamily="49" charset="0"/>
              </a:rPr>
              <a:t>def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40FFFF"/>
                </a:solidFill>
                <a:latin typeface="Lucida Console" panose="020B0609040504020204" pitchFamily="49" charset="0"/>
              </a:rPr>
              <a:t>testdb</a:t>
            </a:r>
            <a:r>
              <a:rPr lang="en-US" sz="1600" dirty="0" smtClean="0">
                <a:latin typeface="Lucida Console" panose="020B0609040504020204" pitchFamily="49" charset="0"/>
              </a:rPr>
              <a:t>(table, </a:t>
            </a:r>
            <a:r>
              <a:rPr lang="en-US" sz="1600" dirty="0" err="1" smtClean="0">
                <a:latin typeface="Lucida Console" panose="020B0609040504020204" pitchFamily="49" charset="0"/>
              </a:rPr>
              <a:t>entity_id</a:t>
            </a:r>
            <a:r>
              <a:rPr lang="en-US" sz="1600" dirty="0" smtClean="0">
                <a:latin typeface="Lucida Console" panose="020B0609040504020204" pitchFamily="49" charset="0"/>
              </a:rPr>
              <a:t>):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latin typeface="Lucida Console" panose="020B0609040504020204" pitchFamily="49" charset="0"/>
              </a:rPr>
              <a:t>session </a:t>
            </a:r>
            <a:r>
              <a:rPr lang="en-US" sz="1600" dirty="0">
                <a:latin typeface="Lucida Console" panose="020B0609040504020204" pitchFamily="49" charset="0"/>
              </a:rPr>
              <a:t>= self._</a:t>
            </a:r>
            <a:r>
              <a:rPr lang="en-US" sz="1600" dirty="0" err="1">
                <a:latin typeface="Lucida Console" panose="020B0609040504020204" pitchFamily="49" charset="0"/>
              </a:rPr>
              <a:t>db.get_session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    if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table ==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'assay'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result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</a:rPr>
              <a:t>session.query</a:t>
            </a:r>
            <a:r>
              <a:rPr lang="en-US" sz="1600" dirty="0">
                <a:latin typeface="Lucida Console" panose="020B0609040504020204" pitchFamily="49" charset="0"/>
              </a:rPr>
              <a:t>(Assay).filter(</a:t>
            </a:r>
            <a:r>
              <a:rPr lang="en-US" sz="1600" dirty="0" err="1">
                <a:latin typeface="Lucida Console" panose="020B0609040504020204" pitchFamily="49" charset="0"/>
              </a:rPr>
              <a:t>Assay.assay_id</a:t>
            </a:r>
            <a:r>
              <a:rPr lang="en-US" sz="1600" dirty="0">
                <a:latin typeface="Lucida Console" panose="020B0609040504020204" pitchFamily="49" charset="0"/>
              </a:rPr>
              <a:t> == </a:t>
            </a:r>
            <a:r>
              <a:rPr lang="en-US" sz="1600" dirty="0" err="1">
                <a:latin typeface="Lucida Console" panose="020B0609040504020204" pitchFamily="49" charset="0"/>
              </a:rPr>
              <a:t>entity_id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result.first</a:t>
            </a:r>
            <a:r>
              <a:rPr lang="en-US" sz="1600" dirty="0">
                <a:latin typeface="Lucida Console" panose="020B0609040504020204" pitchFamily="49" charset="0"/>
              </a:rPr>
              <a:t>().</a:t>
            </a:r>
            <a:r>
              <a:rPr lang="en-US" sz="1600" dirty="0" err="1">
                <a:latin typeface="Lucida Console" panose="020B0609040504020204" pitchFamily="49" charset="0"/>
              </a:rPr>
              <a:t>assay_id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16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table ==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'staff'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result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</a:rPr>
              <a:t>session.query</a:t>
            </a:r>
            <a:r>
              <a:rPr lang="en-US" sz="1600" dirty="0">
                <a:latin typeface="Lucida Console" panose="020B0609040504020204" pitchFamily="49" charset="0"/>
              </a:rPr>
              <a:t>(Staff).filter(</a:t>
            </a:r>
            <a:r>
              <a:rPr lang="en-US" sz="1600" dirty="0" err="1">
                <a:latin typeface="Lucida Console" panose="020B0609040504020204" pitchFamily="49" charset="0"/>
              </a:rPr>
              <a:t>Staff.staff_id</a:t>
            </a:r>
            <a:r>
              <a:rPr lang="en-US" sz="1600" dirty="0">
                <a:latin typeface="Lucida Console" panose="020B0609040504020204" pitchFamily="49" charset="0"/>
              </a:rPr>
              <a:t> == </a:t>
            </a:r>
            <a:r>
              <a:rPr lang="en-US" sz="1600" dirty="0" err="1">
                <a:latin typeface="Lucida Console" panose="020B0609040504020204" pitchFamily="49" charset="0"/>
              </a:rPr>
              <a:t>entity_id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result.first</a:t>
            </a:r>
            <a:r>
              <a:rPr lang="en-US" sz="1600" dirty="0">
                <a:latin typeface="Lucida Console" panose="020B0609040504020204" pitchFamily="49" charset="0"/>
              </a:rPr>
              <a:t>().</a:t>
            </a:r>
            <a:r>
              <a:rPr lang="en-US" sz="1600" dirty="0" err="1">
                <a:latin typeface="Lucida Console" panose="020B0609040504020204" pitchFamily="49" charset="0"/>
              </a:rPr>
              <a:t>first_name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481660" y="3537710"/>
            <a:ext cx="1993752" cy="294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3275012" y="5422804"/>
            <a:ext cx="5582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CCFF"/>
                </a:solidFill>
              </a:rPr>
              <a:t>Complex types need more work to discover.</a:t>
            </a:r>
            <a:endParaRPr lang="en-US" dirty="0">
              <a:solidFill>
                <a:srgbClr val="00CC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5730" y="4504601"/>
            <a:ext cx="2281082" cy="294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943895" y="3978037"/>
            <a:ext cx="693317" cy="144521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4418012" y="4764345"/>
            <a:ext cx="777035" cy="65890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6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Use Cases – Compound Assay Platform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8883" y="2286000"/>
            <a:ext cx="10896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FF40"/>
                </a:solidFill>
                <a:latin typeface="Lucida Console" panose="020B0609040504020204" pitchFamily="49" charset="0"/>
              </a:rPr>
              <a:t>def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40FFFF"/>
                </a:solidFill>
                <a:latin typeface="Lucida Console" panose="020B0609040504020204" pitchFamily="49" charset="0"/>
              </a:rPr>
              <a:t>testdb</a:t>
            </a:r>
            <a:r>
              <a:rPr lang="en-US" sz="1600" dirty="0" smtClean="0">
                <a:latin typeface="Lucida Console" panose="020B0609040504020204" pitchFamily="49" charset="0"/>
              </a:rPr>
              <a:t>(table, </a:t>
            </a:r>
            <a:r>
              <a:rPr lang="en-US" sz="1600" dirty="0" err="1" smtClean="0">
                <a:latin typeface="Lucida Console" panose="020B0609040504020204" pitchFamily="49" charset="0"/>
              </a:rPr>
              <a:t>entity_id</a:t>
            </a:r>
            <a:r>
              <a:rPr lang="en-US" sz="1600" dirty="0" smtClean="0">
                <a:latin typeface="Lucida Console" panose="020B0609040504020204" pitchFamily="49" charset="0"/>
              </a:rPr>
              <a:t>):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latin typeface="Lucida Console" panose="020B0609040504020204" pitchFamily="49" charset="0"/>
              </a:rPr>
              <a:t>session </a:t>
            </a:r>
            <a:r>
              <a:rPr lang="en-US" sz="1600" dirty="0">
                <a:latin typeface="Lucida Console" panose="020B0609040504020204" pitchFamily="49" charset="0"/>
              </a:rPr>
              <a:t>= self._</a:t>
            </a:r>
            <a:r>
              <a:rPr lang="en-US" sz="1600" dirty="0" err="1">
                <a:latin typeface="Lucida Console" panose="020B0609040504020204" pitchFamily="49" charset="0"/>
              </a:rPr>
              <a:t>db.get_session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    if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table ==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'assay'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result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</a:rPr>
              <a:t>session.query</a:t>
            </a:r>
            <a:r>
              <a:rPr lang="en-US" sz="1600" dirty="0">
                <a:latin typeface="Lucida Console" panose="020B0609040504020204" pitchFamily="49" charset="0"/>
              </a:rPr>
              <a:t>(Assay).filter(</a:t>
            </a:r>
            <a:r>
              <a:rPr lang="en-US" sz="1600" dirty="0" err="1">
                <a:latin typeface="Lucida Console" panose="020B0609040504020204" pitchFamily="49" charset="0"/>
              </a:rPr>
              <a:t>Assay.assay_id</a:t>
            </a:r>
            <a:r>
              <a:rPr lang="en-US" sz="1600" dirty="0">
                <a:latin typeface="Lucida Console" panose="020B0609040504020204" pitchFamily="49" charset="0"/>
              </a:rPr>
              <a:t> == </a:t>
            </a:r>
            <a:r>
              <a:rPr lang="en-US" sz="1600" dirty="0" err="1">
                <a:latin typeface="Lucida Console" panose="020B0609040504020204" pitchFamily="49" charset="0"/>
              </a:rPr>
              <a:t>entity_id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result.first</a:t>
            </a:r>
            <a:r>
              <a:rPr lang="en-US" sz="1600" dirty="0">
                <a:latin typeface="Lucida Console" panose="020B0609040504020204" pitchFamily="49" charset="0"/>
              </a:rPr>
              <a:t>().</a:t>
            </a:r>
            <a:r>
              <a:rPr lang="en-US" sz="1600" dirty="0" err="1">
                <a:latin typeface="Lucida Console" panose="020B0609040504020204" pitchFamily="49" charset="0"/>
              </a:rPr>
              <a:t>assay_id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16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table ==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'staff'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result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</a:rPr>
              <a:t>session.query</a:t>
            </a:r>
            <a:r>
              <a:rPr lang="en-US" sz="1600" dirty="0">
                <a:latin typeface="Lucida Console" panose="020B0609040504020204" pitchFamily="49" charset="0"/>
              </a:rPr>
              <a:t>(Staff).filter(</a:t>
            </a:r>
            <a:r>
              <a:rPr lang="en-US" sz="1600" dirty="0" err="1">
                <a:latin typeface="Lucida Console" panose="020B0609040504020204" pitchFamily="49" charset="0"/>
              </a:rPr>
              <a:t>Staff.staff_id</a:t>
            </a:r>
            <a:r>
              <a:rPr lang="en-US" sz="1600" dirty="0">
                <a:latin typeface="Lucida Console" panose="020B0609040504020204" pitchFamily="49" charset="0"/>
              </a:rPr>
              <a:t> == </a:t>
            </a:r>
            <a:r>
              <a:rPr lang="en-US" sz="1600" dirty="0" err="1">
                <a:latin typeface="Lucida Console" panose="020B0609040504020204" pitchFamily="49" charset="0"/>
              </a:rPr>
              <a:t>entity_id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result.first</a:t>
            </a:r>
            <a:r>
              <a:rPr lang="en-US" sz="1600" dirty="0">
                <a:latin typeface="Lucida Console" panose="020B0609040504020204" pitchFamily="49" charset="0"/>
              </a:rPr>
              <a:t>().</a:t>
            </a:r>
            <a:r>
              <a:rPr lang="en-US" sz="1600" dirty="0" err="1">
                <a:latin typeface="Lucida Console" panose="020B0609040504020204" pitchFamily="49" charset="0"/>
              </a:rPr>
              <a:t>first_name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3122612" y="3529376"/>
            <a:ext cx="381000" cy="294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760412" y="5348514"/>
            <a:ext cx="6166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CCFF"/>
                </a:solidFill>
              </a:rPr>
              <a:t>Did you notice `</a:t>
            </a:r>
            <a:r>
              <a:rPr lang="en-US" dirty="0" err="1" smtClean="0">
                <a:solidFill>
                  <a:srgbClr val="00CCFF"/>
                </a:solidFill>
              </a:rPr>
              <a:t>testdb</a:t>
            </a:r>
            <a:r>
              <a:rPr lang="en-US" dirty="0" smtClean="0">
                <a:solidFill>
                  <a:srgbClr val="00CCFF"/>
                </a:solidFill>
              </a:rPr>
              <a:t>` needs to return a string?</a:t>
            </a:r>
            <a:endParaRPr lang="en-US" dirty="0">
              <a:solidFill>
                <a:srgbClr val="00CC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70032" y="4504601"/>
            <a:ext cx="1276779" cy="294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56740" y="3832146"/>
            <a:ext cx="1865872" cy="151636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195048" y="4765076"/>
            <a:ext cx="442164" cy="65817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50176" y="2624866"/>
            <a:ext cx="714078" cy="272364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56740" y="2330430"/>
            <a:ext cx="1276779" cy="294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112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Use Cases – Compound Assay Platform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8883" y="2286000"/>
            <a:ext cx="10896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FF40"/>
                </a:solidFill>
                <a:latin typeface="Lucida Console" panose="020B0609040504020204" pitchFamily="49" charset="0"/>
              </a:rPr>
              <a:t>def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40FFFF"/>
                </a:solidFill>
                <a:latin typeface="Lucida Console" panose="020B0609040504020204" pitchFamily="49" charset="0"/>
              </a:rPr>
              <a:t>testdb</a:t>
            </a:r>
            <a:r>
              <a:rPr lang="en-US" sz="1600" dirty="0" smtClean="0">
                <a:latin typeface="Lucida Console" panose="020B0609040504020204" pitchFamily="49" charset="0"/>
              </a:rPr>
              <a:t>(table, </a:t>
            </a:r>
            <a:r>
              <a:rPr lang="en-US" sz="1600" dirty="0" err="1" smtClean="0">
                <a:latin typeface="Lucida Console" panose="020B0609040504020204" pitchFamily="49" charset="0"/>
              </a:rPr>
              <a:t>entity_id</a:t>
            </a:r>
            <a:r>
              <a:rPr lang="en-US" sz="1600" dirty="0" smtClean="0">
                <a:latin typeface="Lucida Console" panose="020B0609040504020204" pitchFamily="49" charset="0"/>
              </a:rPr>
              <a:t>):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assert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type</a:t>
            </a:r>
            <a:r>
              <a:rPr lang="en-US" sz="1600" dirty="0" smtClean="0">
                <a:latin typeface="Lucida Console" panose="020B0609040504020204" pitchFamily="49" charset="0"/>
              </a:rPr>
              <a:t>(table) ==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str</a:t>
            </a:r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assert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type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latin typeface="Lucida Console" panose="020B0609040504020204" pitchFamily="49" charset="0"/>
              </a:rPr>
              <a:t>entity_id</a:t>
            </a:r>
            <a:r>
              <a:rPr lang="en-US" sz="1600" dirty="0" smtClean="0">
                <a:latin typeface="Lucida Console" panose="020B0609040504020204" pitchFamily="49" charset="0"/>
              </a:rPr>
              <a:t>) ==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int</a:t>
            </a:r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latin typeface="Lucida Console" panose="020B0609040504020204" pitchFamily="49" charset="0"/>
              </a:rPr>
              <a:t>session </a:t>
            </a:r>
            <a:r>
              <a:rPr lang="en-US" sz="1600" dirty="0">
                <a:latin typeface="Lucida Console" panose="020B0609040504020204" pitchFamily="49" charset="0"/>
              </a:rPr>
              <a:t>= self._</a:t>
            </a:r>
            <a:r>
              <a:rPr lang="en-US" sz="1600" dirty="0" err="1">
                <a:latin typeface="Lucida Console" panose="020B0609040504020204" pitchFamily="49" charset="0"/>
              </a:rPr>
              <a:t>db.get_session</a:t>
            </a:r>
            <a:r>
              <a:rPr lang="en-US" sz="1600" dirty="0" smtClean="0">
                <a:latin typeface="Lucida Console" panose="020B0609040504020204" pitchFamily="49" charset="0"/>
              </a:rPr>
              <a:t>()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assert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type</a:t>
            </a:r>
            <a:r>
              <a:rPr lang="en-US" sz="1600" dirty="0" smtClean="0">
                <a:latin typeface="Lucida Console" panose="020B0609040504020204" pitchFamily="49" charset="0"/>
              </a:rPr>
              <a:t>(session) == </a:t>
            </a:r>
            <a:r>
              <a:rPr lang="en-US" sz="1600" dirty="0" err="1" smtClean="0">
                <a:latin typeface="Lucida Console" panose="020B0609040504020204" pitchFamily="49" charset="0"/>
              </a:rPr>
              <a:t>ScopedSession</a:t>
            </a:r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    if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table ==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'assay'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result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</a:rPr>
              <a:t>session.query</a:t>
            </a:r>
            <a:r>
              <a:rPr lang="en-US" sz="1600" dirty="0">
                <a:latin typeface="Lucida Console" panose="020B0609040504020204" pitchFamily="49" charset="0"/>
              </a:rPr>
              <a:t>(Assay).filter(</a:t>
            </a:r>
            <a:r>
              <a:rPr lang="en-US" sz="1600" dirty="0" err="1">
                <a:latin typeface="Lucida Console" panose="020B0609040504020204" pitchFamily="49" charset="0"/>
              </a:rPr>
              <a:t>Assay.assay_id</a:t>
            </a:r>
            <a:r>
              <a:rPr lang="en-US" sz="1600" dirty="0">
                <a:latin typeface="Lucida Console" panose="020B0609040504020204" pitchFamily="49" charset="0"/>
              </a:rPr>
              <a:t> == </a:t>
            </a:r>
            <a:r>
              <a:rPr lang="en-US" sz="1600" dirty="0" err="1">
                <a:latin typeface="Lucida Console" panose="020B0609040504020204" pitchFamily="49" charset="0"/>
              </a:rPr>
              <a:t>entity_id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   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assert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type</a:t>
            </a:r>
            <a:r>
              <a:rPr lang="en-US" sz="1600" dirty="0" smtClean="0">
                <a:latin typeface="Lucida Console" panose="020B0609040504020204" pitchFamily="49" charset="0"/>
              </a:rPr>
              <a:t>(result) == Query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result.first</a:t>
            </a:r>
            <a:r>
              <a:rPr lang="en-US" sz="1600" dirty="0">
                <a:latin typeface="Lucida Console" panose="020B0609040504020204" pitchFamily="49" charset="0"/>
              </a:rPr>
              <a:t>().</a:t>
            </a:r>
            <a:r>
              <a:rPr lang="en-US" sz="1600" dirty="0" err="1">
                <a:latin typeface="Lucida Console" panose="020B0609040504020204" pitchFamily="49" charset="0"/>
              </a:rPr>
              <a:t>assay_id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16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table ==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'staff'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result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</a:rPr>
              <a:t>session.query</a:t>
            </a:r>
            <a:r>
              <a:rPr lang="en-US" sz="1600" dirty="0">
                <a:latin typeface="Lucida Console" panose="020B0609040504020204" pitchFamily="49" charset="0"/>
              </a:rPr>
              <a:t>(Staff).filter(</a:t>
            </a:r>
            <a:r>
              <a:rPr lang="en-US" sz="1600" dirty="0" err="1">
                <a:latin typeface="Lucida Console" panose="020B0609040504020204" pitchFamily="49" charset="0"/>
              </a:rPr>
              <a:t>Staff.staff_id</a:t>
            </a:r>
            <a:r>
              <a:rPr lang="en-US" sz="1600" dirty="0">
                <a:latin typeface="Lucida Console" panose="020B0609040504020204" pitchFamily="49" charset="0"/>
              </a:rPr>
              <a:t> == </a:t>
            </a:r>
            <a:r>
              <a:rPr lang="en-US" sz="1600" dirty="0" err="1">
                <a:latin typeface="Lucida Console" panose="020B0609040504020204" pitchFamily="49" charset="0"/>
              </a:rPr>
              <a:t>entity_id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   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assert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type</a:t>
            </a:r>
            <a:r>
              <a:rPr lang="en-US" sz="1600" dirty="0" smtClean="0">
                <a:latin typeface="Lucida Console" panose="020B0609040504020204" pitchFamily="49" charset="0"/>
              </a:rPr>
              <a:t>(result) == Query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result.first</a:t>
            </a:r>
            <a:r>
              <a:rPr lang="en-US" sz="1600" dirty="0">
                <a:latin typeface="Lucida Console" panose="020B0609040504020204" pitchFamily="49" charset="0"/>
              </a:rPr>
              <a:t>().</a:t>
            </a:r>
            <a:r>
              <a:rPr lang="en-US" sz="1600" dirty="0" err="1">
                <a:latin typeface="Lucida Console" panose="020B0609040504020204" pitchFamily="49" charset="0"/>
              </a:rPr>
              <a:t>first_name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54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Use Cases – Compound Assay Platform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8883" y="2286000"/>
            <a:ext cx="1089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FF40"/>
                </a:solidFill>
                <a:latin typeface="Lucida Console" panose="020B0609040504020204" pitchFamily="49" charset="0"/>
              </a:rPr>
              <a:t>def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40FFFF"/>
                </a:solidFill>
                <a:latin typeface="Lucida Console" panose="020B0609040504020204" pitchFamily="49" charset="0"/>
              </a:rPr>
              <a:t>testdb</a:t>
            </a:r>
            <a:r>
              <a:rPr lang="en-US" sz="1600" dirty="0" smtClean="0">
                <a:latin typeface="Lucida Console" panose="020B0609040504020204" pitchFamily="49" charset="0"/>
              </a:rPr>
              <a:t>(table: </a:t>
            </a:r>
            <a:r>
              <a:rPr lang="en-US" sz="1600" dirty="0" err="1" smtClean="0">
                <a:solidFill>
                  <a:srgbClr val="92D050"/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 smtClean="0">
                <a:latin typeface="Lucida Console" panose="020B0609040504020204" pitchFamily="49" charset="0"/>
              </a:rPr>
              <a:t>, </a:t>
            </a:r>
            <a:r>
              <a:rPr lang="en-US" sz="1600" dirty="0" err="1" smtClean="0">
                <a:latin typeface="Lucida Console" panose="020B0609040504020204" pitchFamily="49" charset="0"/>
              </a:rPr>
              <a:t>entity_id</a:t>
            </a:r>
            <a:r>
              <a:rPr lang="en-US" sz="1600" dirty="0" smtClean="0">
                <a:latin typeface="Lucida Console" panose="020B0609040504020204" pitchFamily="49" charset="0"/>
              </a:rPr>
              <a:t>: </a:t>
            </a:r>
            <a:r>
              <a:rPr lang="en-US" sz="1600" dirty="0" err="1" smtClean="0">
                <a:solidFill>
                  <a:srgbClr val="92D050"/>
                </a:solidFill>
                <a:latin typeface="Lucida Console" panose="020B0609040504020204" pitchFamily="49" charset="0"/>
              </a:rPr>
              <a:t>int</a:t>
            </a:r>
            <a:r>
              <a:rPr lang="en-US" sz="1600" dirty="0" smtClean="0">
                <a:latin typeface="Lucida Console" panose="020B0609040504020204" pitchFamily="49" charset="0"/>
              </a:rPr>
              <a:t>) -&gt; </a:t>
            </a:r>
            <a:r>
              <a:rPr lang="en-US" sz="1600" dirty="0" err="1" smtClean="0">
                <a:solidFill>
                  <a:srgbClr val="92D050"/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 smtClean="0">
                <a:latin typeface="Lucida Console" panose="020B0609040504020204" pitchFamily="49" charset="0"/>
              </a:rPr>
              <a:t>: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latin typeface="Lucida Console" panose="020B0609040504020204" pitchFamily="49" charset="0"/>
              </a:rPr>
              <a:t>session: </a:t>
            </a:r>
            <a:r>
              <a:rPr lang="en-US" sz="1600" dirty="0" err="1" smtClean="0">
                <a:solidFill>
                  <a:srgbClr val="92D050"/>
                </a:solidFill>
                <a:latin typeface="Lucida Console" panose="020B0609040504020204" pitchFamily="49" charset="0"/>
              </a:rPr>
              <a:t>ScopedSession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 self._</a:t>
            </a:r>
            <a:r>
              <a:rPr lang="en-US" sz="1600" dirty="0" err="1">
                <a:latin typeface="Lucida Console" panose="020B0609040504020204" pitchFamily="49" charset="0"/>
              </a:rPr>
              <a:t>db.get_session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    if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table ==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'assay'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result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</a:rPr>
              <a:t>session.query</a:t>
            </a:r>
            <a:r>
              <a:rPr lang="en-US" sz="1600" dirty="0">
                <a:latin typeface="Lucida Console" panose="020B0609040504020204" pitchFamily="49" charset="0"/>
              </a:rPr>
              <a:t>(Assay).filter(</a:t>
            </a:r>
            <a:r>
              <a:rPr lang="en-US" sz="1600" dirty="0" err="1">
                <a:latin typeface="Lucida Console" panose="020B0609040504020204" pitchFamily="49" charset="0"/>
              </a:rPr>
              <a:t>Assay.assay_id</a:t>
            </a:r>
            <a:r>
              <a:rPr lang="en-US" sz="1600" dirty="0">
                <a:latin typeface="Lucida Console" panose="020B0609040504020204" pitchFamily="49" charset="0"/>
              </a:rPr>
              <a:t> == </a:t>
            </a:r>
            <a:r>
              <a:rPr lang="en-US" sz="1600" dirty="0" err="1">
                <a:latin typeface="Lucida Console" panose="020B0609040504020204" pitchFamily="49" charset="0"/>
              </a:rPr>
              <a:t>entity_id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     #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Item "None" of "Optional[Assay]" has no attribute "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assay_id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“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    # https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://github.com/python/mypy/issues/4805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result.first</a:t>
            </a:r>
            <a:r>
              <a:rPr lang="en-US" sz="1600" dirty="0">
                <a:latin typeface="Lucida Console" panose="020B0609040504020204" pitchFamily="49" charset="0"/>
              </a:rPr>
              <a:t>().</a:t>
            </a:r>
            <a:r>
              <a:rPr lang="en-US" sz="1600" dirty="0" err="1">
                <a:latin typeface="Lucida Console" panose="020B0609040504020204" pitchFamily="49" charset="0"/>
              </a:rPr>
              <a:t>assay_id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16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table ==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'staff'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result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</a:rPr>
              <a:t>session.query</a:t>
            </a:r>
            <a:r>
              <a:rPr lang="en-US" sz="1600" dirty="0">
                <a:latin typeface="Lucida Console" panose="020B0609040504020204" pitchFamily="49" charset="0"/>
              </a:rPr>
              <a:t>(Staff).filter(</a:t>
            </a:r>
            <a:r>
              <a:rPr lang="en-US" sz="1600" dirty="0" err="1">
                <a:latin typeface="Lucida Console" panose="020B0609040504020204" pitchFamily="49" charset="0"/>
              </a:rPr>
              <a:t>Staff.staff_id</a:t>
            </a:r>
            <a:r>
              <a:rPr lang="en-US" sz="1600" dirty="0">
                <a:latin typeface="Lucida Console" panose="020B0609040504020204" pitchFamily="49" charset="0"/>
              </a:rPr>
              <a:t> == </a:t>
            </a:r>
            <a:r>
              <a:rPr lang="en-US" sz="1600" dirty="0" err="1">
                <a:latin typeface="Lucida Console" panose="020B0609040504020204" pitchFamily="49" charset="0"/>
              </a:rPr>
              <a:t>entity_id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result.first</a:t>
            </a:r>
            <a:r>
              <a:rPr lang="en-US" sz="1600" dirty="0">
                <a:latin typeface="Lucida Console" panose="020B0609040504020204" pitchFamily="49" charset="0"/>
              </a:rPr>
              <a:t>().</a:t>
            </a:r>
            <a:r>
              <a:rPr lang="en-US" sz="1600" dirty="0" err="1">
                <a:latin typeface="Lucida Console" panose="020B0609040504020204" pitchFamily="49" charset="0"/>
              </a:rPr>
              <a:t>first_name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420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Use Cases – Compound Assay Platform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7033" y="1828800"/>
            <a:ext cx="107441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0FF40"/>
                </a:solidFill>
                <a:latin typeface="Lucida Console" panose="020B06090405040202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4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TestDb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40FF4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table,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40"/>
                </a:solidFill>
                <a:latin typeface="Lucida Console" panose="020B060904050402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entityId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{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40FF40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 smtClean="0">
                <a:solidFill>
                  <a:srgbClr val="40FF40"/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session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_</a:t>
            </a:r>
            <a:r>
              <a:rPr lang="en-US" sz="1600" dirty="0" err="1">
                <a:latin typeface="Lucida Console" panose="020B0609040504020204" pitchFamily="49" charset="0"/>
              </a:rPr>
              <a:t>db.GetSession</a:t>
            </a:r>
            <a:r>
              <a:rPr lang="en-US" sz="1600" dirty="0">
                <a:latin typeface="Lucida Console" panose="020B0609040504020204" pitchFamily="49" charset="0"/>
              </a:rPr>
              <a:t>();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    if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(table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==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"assay"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{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40FF40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err="1" smtClean="0">
                <a:solidFill>
                  <a:srgbClr val="40FF40"/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result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session.Query</a:t>
            </a:r>
            <a:r>
              <a:rPr lang="en-US" sz="1600" dirty="0">
                <a:latin typeface="Lucida Console" panose="020B0609040504020204" pitchFamily="49" charset="0"/>
              </a:rPr>
              <a:t>&lt;Assay&gt;().First(assay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=&gt;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assay.AssayId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==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entityId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        return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result.AssayId.ToString</a:t>
            </a:r>
            <a:r>
              <a:rPr lang="en-US" sz="16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}</a:t>
            </a:r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    if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(table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==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"staff"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latin typeface="Lucida Console" panose="020B0609040504020204" pitchFamily="49" charset="0"/>
              </a:rPr>
              <a:t>{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err="1" smtClean="0">
                <a:solidFill>
                  <a:srgbClr val="40FF40"/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result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session.Query</a:t>
            </a:r>
            <a:r>
              <a:rPr lang="en-US" sz="1600" dirty="0">
                <a:latin typeface="Lucida Console" panose="020B0609040504020204" pitchFamily="49" charset="0"/>
              </a:rPr>
              <a:t>&lt;Staff&gt;().First(assay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=&gt;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assay.StaffId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==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entityId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        return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result.FirstName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619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Use Cases – Compound Assay Platform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310" y="1981200"/>
            <a:ext cx="9721645" cy="27549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rot="16200000">
            <a:off x="1484278" y="4194138"/>
            <a:ext cx="842683" cy="68400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Use Cases – Compound Assay Platform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310" y="2210906"/>
            <a:ext cx="9721646" cy="229027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rot="10800000">
            <a:off x="5977791" y="4343400"/>
            <a:ext cx="842683" cy="68400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812" y="533400"/>
            <a:ext cx="105156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0FF40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40FF40"/>
                </a:solidFill>
                <a:latin typeface="Lucida Console" panose="020B0609040504020204" pitchFamily="49" charset="0"/>
              </a:rPr>
              <a:t>ThankYou</a:t>
            </a:r>
            <a:endParaRPr lang="en-US" dirty="0">
              <a:solidFill>
                <a:srgbClr val="40FF40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solidFill>
                  <a:srgbClr val="40FF40"/>
                </a:solidFill>
                <a:latin typeface="Lucida Console" panose="020B0609040504020204" pitchFamily="49" charset="0"/>
              </a:rPr>
              <a:t>public void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SayThanks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=&gt;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Console</a:t>
            </a:r>
            <a:r>
              <a:rPr lang="en-US" dirty="0" err="1">
                <a:latin typeface="Lucida Console" panose="020B0609040504020204" pitchFamily="49" charset="0"/>
              </a:rPr>
              <a:t>.WriteLine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0FF"/>
                </a:solidFill>
                <a:latin typeface="Lucida Console" panose="020B0609040504020204" pitchFamily="49" charset="0"/>
              </a:rPr>
              <a:t>"Thank You</a:t>
            </a:r>
            <a:r>
              <a:rPr lang="en-US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!"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40FF40"/>
                </a:solidFill>
                <a:latin typeface="Lucida Console" panose="020B060904050402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List</a:t>
            </a:r>
            <a:r>
              <a:rPr lang="en-US" dirty="0" smtClean="0">
                <a:latin typeface="Lucida Console" panose="020B0609040504020204" pitchFamily="49" charset="0"/>
              </a:rPr>
              <a:t>&lt;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Question</a:t>
            </a:r>
            <a:r>
              <a:rPr lang="en-US" dirty="0">
                <a:latin typeface="Lucida Console" panose="020B0609040504020204" pitchFamily="49" charset="0"/>
              </a:rPr>
              <a:t>&gt; </a:t>
            </a:r>
            <a:r>
              <a:rPr lang="en-US" dirty="0" err="1">
                <a:latin typeface="Lucida Console" panose="020B0609040504020204" pitchFamily="49" charset="0"/>
              </a:rPr>
              <a:t>GetQuestions</a:t>
            </a:r>
            <a:r>
              <a:rPr lang="en-US" dirty="0">
                <a:latin typeface="Lucida Console" panose="020B0609040504020204" pitchFamily="49" charset="0"/>
              </a:rPr>
              <a:t>() { ...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40FF40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ending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FF40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FF4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ThankYou</a:t>
            </a:r>
            <a:r>
              <a:rPr lang="en-US" dirty="0" smtClean="0">
                <a:latin typeface="Lucida Console" panose="020B0609040504020204" pitchFamily="49" charset="0"/>
              </a:rPr>
              <a:t>();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ending.SayThanks</a:t>
            </a:r>
            <a:r>
              <a:rPr lang="en-US" dirty="0" smtClean="0">
                <a:latin typeface="Lucida Console" panose="020B0609040504020204" pitchFamily="49" charset="0"/>
              </a:rPr>
              <a:t>();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ending.GetQuestions</a:t>
            </a:r>
            <a:r>
              <a:rPr lang="en-US" dirty="0" smtClean="0">
                <a:latin typeface="Lucida Console" panose="020B0609040504020204" pitchFamily="49" charset="0"/>
              </a:rPr>
              <a:t>();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6989" y="4800600"/>
            <a:ext cx="784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T</a:t>
            </a:r>
            <a:endParaRPr lang="en-US" sz="9600" dirty="0"/>
          </a:p>
        </p:txBody>
      </p:sp>
      <p:sp>
        <p:nvSpPr>
          <p:cNvPr id="8" name="Rectangle 7"/>
          <p:cNvSpPr/>
          <p:nvPr/>
        </p:nvSpPr>
        <p:spPr>
          <a:xfrm>
            <a:off x="3449822" y="4800600"/>
            <a:ext cx="8322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h</a:t>
            </a:r>
            <a:endParaRPr lang="en-US" sz="9600" dirty="0"/>
          </a:p>
        </p:txBody>
      </p:sp>
      <p:sp>
        <p:nvSpPr>
          <p:cNvPr id="9" name="Rectangle 8"/>
          <p:cNvSpPr/>
          <p:nvPr/>
        </p:nvSpPr>
        <p:spPr>
          <a:xfrm>
            <a:off x="4091696" y="4796561"/>
            <a:ext cx="7745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a</a:t>
            </a:r>
            <a:endParaRPr lang="en-US" sz="9600" dirty="0"/>
          </a:p>
        </p:txBody>
      </p:sp>
      <p:sp>
        <p:nvSpPr>
          <p:cNvPr id="10" name="Rectangle 9"/>
          <p:cNvSpPr/>
          <p:nvPr/>
        </p:nvSpPr>
        <p:spPr>
          <a:xfrm>
            <a:off x="4678886" y="4800600"/>
            <a:ext cx="8322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n</a:t>
            </a:r>
            <a:endParaRPr lang="en-US" sz="9600" dirty="0"/>
          </a:p>
        </p:txBody>
      </p:sp>
      <p:sp>
        <p:nvSpPr>
          <p:cNvPr id="11" name="Rectangle 10"/>
          <p:cNvSpPr/>
          <p:nvPr/>
        </p:nvSpPr>
        <p:spPr>
          <a:xfrm>
            <a:off x="5320760" y="4800600"/>
            <a:ext cx="7441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k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>
            <a:off x="6149317" y="4796561"/>
            <a:ext cx="78418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Y</a:t>
            </a:r>
            <a:endParaRPr lang="en-US" sz="9600" dirty="0"/>
          </a:p>
        </p:txBody>
      </p:sp>
      <p:sp>
        <p:nvSpPr>
          <p:cNvPr id="13" name="Rectangle 12"/>
          <p:cNvSpPr/>
          <p:nvPr/>
        </p:nvSpPr>
        <p:spPr>
          <a:xfrm>
            <a:off x="6654361" y="4800600"/>
            <a:ext cx="8338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o</a:t>
            </a:r>
            <a:endParaRPr lang="en-US" sz="9600" dirty="0"/>
          </a:p>
        </p:txBody>
      </p:sp>
      <p:sp>
        <p:nvSpPr>
          <p:cNvPr id="14" name="Rectangle 13"/>
          <p:cNvSpPr/>
          <p:nvPr/>
        </p:nvSpPr>
        <p:spPr>
          <a:xfrm>
            <a:off x="7292499" y="4802334"/>
            <a:ext cx="8322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u</a:t>
            </a:r>
            <a:endParaRPr lang="en-US" sz="9600" dirty="0"/>
          </a:p>
        </p:txBody>
      </p:sp>
      <p:sp>
        <p:nvSpPr>
          <p:cNvPr id="15" name="Rectangle 14"/>
          <p:cNvSpPr/>
          <p:nvPr/>
        </p:nvSpPr>
        <p:spPr>
          <a:xfrm>
            <a:off x="7936637" y="4808730"/>
            <a:ext cx="5854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!</a:t>
            </a:r>
            <a:endParaRPr lang="en-US" sz="9600" dirty="0"/>
          </a:p>
        </p:txBody>
      </p:sp>
      <p:sp>
        <p:nvSpPr>
          <p:cNvPr id="18" name="Rectangle 17"/>
          <p:cNvSpPr/>
          <p:nvPr/>
        </p:nvSpPr>
        <p:spPr>
          <a:xfrm>
            <a:off x="8380412" y="4800600"/>
            <a:ext cx="798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_</a:t>
            </a:r>
            <a:endParaRPr lang="en-US" sz="9600" dirty="0"/>
          </a:p>
        </p:txBody>
      </p:sp>
      <p:sp>
        <p:nvSpPr>
          <p:cNvPr id="19" name="Rectangle 18"/>
          <p:cNvSpPr/>
          <p:nvPr/>
        </p:nvSpPr>
        <p:spPr>
          <a:xfrm>
            <a:off x="1622682" y="5971021"/>
            <a:ext cx="8140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examples can be found here.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github.com/aholmes/PresentationCodeExamples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8" grpId="1"/>
      <p:bldP spid="1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0012" y="1676400"/>
            <a:ext cx="43587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Common types: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Integers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Floats; Doubles; Decimals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Characters; Strings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07291" y="1029920"/>
            <a:ext cx="26649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# Python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my_integer</a:t>
            </a:r>
            <a:r>
              <a:rPr lang="en-US" sz="1600" dirty="0">
                <a:latin typeface="Lucida Console" panose="020B0609040504020204" pitchFamily="49" charset="0"/>
              </a:rPr>
              <a:t> 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123</a:t>
            </a:r>
            <a:endParaRPr lang="en-US" sz="1600" dirty="0">
              <a:solidFill>
                <a:srgbClr val="FF40FF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my_float</a:t>
            </a:r>
            <a:r>
              <a:rPr lang="en-US" sz="1600" dirty="0">
                <a:latin typeface="Lucida Console" panose="020B0609040504020204" pitchFamily="49" charset="0"/>
              </a:rPr>
              <a:t> 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1.0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my_string</a:t>
            </a:r>
            <a:r>
              <a:rPr lang="en-US" sz="1600" dirty="0">
                <a:latin typeface="Lucida Console" panose="020B0609040504020204" pitchFamily="49" charset="0"/>
              </a:rPr>
              <a:t> 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'Hello!'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my_character</a:t>
            </a:r>
            <a:r>
              <a:rPr lang="en-US" sz="1600" dirty="0">
                <a:latin typeface="Lucida Console" panose="020B0609040504020204" pitchFamily="49" charset="0"/>
              </a:rPr>
              <a:t> 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'X'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007291" y="4109588"/>
            <a:ext cx="3271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9600"/>
                </a:solidFill>
                <a:latin typeface="Lucida Console" panose="020B0609040504020204" pitchFamily="49" charset="0"/>
              </a:rPr>
              <a:t>// </a:t>
            </a:r>
            <a:r>
              <a:rPr lang="en-US" sz="1600" dirty="0" smtClean="0">
                <a:solidFill>
                  <a:srgbClr val="009600"/>
                </a:solidFill>
                <a:latin typeface="Lucida Console" panose="020B0609040504020204" pitchFamily="49" charset="0"/>
              </a:rPr>
              <a:t>C#</a:t>
            </a:r>
            <a:endParaRPr lang="en-US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my_integer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C81EFA"/>
                </a:solidFill>
                <a:latin typeface="Lucida Console" panose="020B0609040504020204" pitchFamily="49" charset="0"/>
              </a:rPr>
              <a:t>123</a:t>
            </a:r>
            <a:r>
              <a:rPr lang="en-US" sz="1600" dirty="0" smtClean="0">
                <a:latin typeface="Lucida Console" panose="020B0609040504020204" pitchFamily="49" charset="0"/>
              </a:rPr>
              <a:t>;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my_float</a:t>
            </a:r>
            <a:r>
              <a:rPr lang="en-US" sz="1600" dirty="0">
                <a:latin typeface="Lucida Console" panose="020B0609040504020204" pitchFamily="49" charset="0"/>
              </a:rPr>
              <a:t> =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C81EFA"/>
                </a:solidFill>
                <a:latin typeface="Lucida Console" panose="020B0609040504020204" pitchFamily="49" charset="0"/>
              </a:rPr>
              <a:t>1.0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my_string</a:t>
            </a:r>
            <a:r>
              <a:rPr lang="en-US" sz="1600" dirty="0">
                <a:latin typeface="Lucida Console" panose="020B0609040504020204" pitchFamily="49" charset="0"/>
              </a:rPr>
              <a:t> =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B41414"/>
                </a:solidFill>
                <a:latin typeface="Lucida Console" panose="020B0609040504020204" pitchFamily="49" charset="0"/>
              </a:rPr>
              <a:t>"Hello!"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my_character</a:t>
            </a:r>
            <a:r>
              <a:rPr lang="en-US" sz="1600" dirty="0">
                <a:latin typeface="Lucida Console" panose="020B0609040504020204" pitchFamily="49" charset="0"/>
              </a:rPr>
              <a:t> =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B41414"/>
                </a:solidFill>
                <a:latin typeface="Lucida Console" panose="020B0609040504020204" pitchFamily="49" charset="0"/>
              </a:rPr>
              <a:t>'X'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7290" y="2569754"/>
            <a:ext cx="38209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# R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my_integer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&lt;- </a:t>
            </a:r>
            <a:r>
              <a:rPr lang="en-US" sz="1600" dirty="0" err="1" smtClean="0">
                <a:solidFill>
                  <a:srgbClr val="40FF40"/>
                </a:solidFill>
                <a:latin typeface="Lucida Console" panose="020B0609040504020204" pitchFamily="49" charset="0"/>
              </a:rPr>
              <a:t>as</a:t>
            </a:r>
            <a:r>
              <a:rPr lang="en-US" sz="1600" dirty="0" err="1" smtClean="0">
                <a:latin typeface="Lucida Console" panose="020B0609040504020204" pitchFamily="49" charset="0"/>
              </a:rPr>
              <a:t>.</a:t>
            </a:r>
            <a:r>
              <a:rPr lang="en-US" sz="1600" dirty="0" err="1" smtClean="0">
                <a:solidFill>
                  <a:srgbClr val="40FF40"/>
                </a:solidFill>
                <a:latin typeface="Lucida Console" panose="020B0609040504020204" pitchFamily="49" charset="0"/>
              </a:rPr>
              <a:t>integer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123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srgbClr val="FF4040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my_float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&lt;-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1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my_string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&lt;-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'Hello!'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my_character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&lt;-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'X'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677400" y="1274307"/>
            <a:ext cx="20558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 err="1">
                <a:solidFill>
                  <a:srgbClr val="FF4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'float'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 err="1">
                <a:solidFill>
                  <a:srgbClr val="FF40FF"/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 err="1">
                <a:solidFill>
                  <a:srgbClr val="FF40FF"/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620877" y="2815058"/>
            <a:ext cx="20361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[1] "</a:t>
            </a:r>
            <a:r>
              <a:rPr lang="en-US" sz="1600" dirty="0" smtClean="0">
                <a:latin typeface="Lucida Console" panose="020B0609040504020204" pitchFamily="49" charset="0"/>
              </a:rPr>
              <a:t>integer“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[1] </a:t>
            </a:r>
            <a:r>
              <a:rPr lang="en-US" sz="1600" dirty="0" smtClean="0">
                <a:latin typeface="Lucida Console" panose="020B0609040504020204" pitchFamily="49" charset="0"/>
              </a:rPr>
              <a:t>“double“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[1] </a:t>
            </a:r>
            <a:r>
              <a:rPr lang="en-US" sz="1600" dirty="0" smtClean="0">
                <a:latin typeface="Lucida Console" panose="020B0609040504020204" pitchFamily="49" charset="0"/>
              </a:rPr>
              <a:t>“character“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[1] </a:t>
            </a:r>
            <a:r>
              <a:rPr lang="en-US" sz="1600" dirty="0" smtClean="0">
                <a:latin typeface="Lucida Console" panose="020B0609040504020204" pitchFamily="49" charset="0"/>
              </a:rPr>
              <a:t>“character"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75972" y="4355809"/>
            <a:ext cx="12190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Int32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Double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String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0012" y="1676400"/>
            <a:ext cx="43587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Common types: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Integers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Floats; Doubles; Decimals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Characters; Strings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007291" y="1029920"/>
            <a:ext cx="5725921" cy="1323439"/>
            <a:chOff x="6007291" y="1029920"/>
            <a:chExt cx="5725921" cy="1323439"/>
          </a:xfrm>
        </p:grpSpPr>
        <p:sp>
          <p:nvSpPr>
            <p:cNvPr id="4" name="Rectangle 3"/>
            <p:cNvSpPr/>
            <p:nvPr/>
          </p:nvSpPr>
          <p:spPr>
            <a:xfrm>
              <a:off x="6007291" y="1029920"/>
              <a:ext cx="267792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40FFFF"/>
                  </a:solidFill>
                  <a:latin typeface="Lucida Console" panose="020B0609040504020204" pitchFamily="49" charset="0"/>
                </a:rPr>
                <a:t># Python</a:t>
              </a:r>
            </a:p>
            <a:p>
              <a:r>
                <a:rPr lang="en-US" sz="1600" dirty="0" err="1">
                  <a:latin typeface="Lucida Console" panose="020B0609040504020204" pitchFamily="49" charset="0"/>
                </a:rPr>
                <a:t>my_integer</a:t>
              </a:r>
              <a:r>
                <a:rPr lang="en-US" sz="1600" dirty="0">
                  <a:latin typeface="Lucida Console" panose="020B0609040504020204" pitchFamily="49" charset="0"/>
                </a:rPr>
                <a:t> =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smtClean="0">
                  <a:solidFill>
                    <a:srgbClr val="FF40FF"/>
                  </a:solidFill>
                  <a:latin typeface="Lucida Console" panose="020B0609040504020204" pitchFamily="49" charset="0"/>
                </a:rPr>
                <a:t>123</a:t>
              </a:r>
              <a:endParaRPr lang="en-US" sz="1600" dirty="0">
                <a:solidFill>
                  <a:srgbClr val="FF40FF"/>
                </a:solidFill>
                <a:latin typeface="Lucida Console" panose="020B0609040504020204" pitchFamily="49" charset="0"/>
              </a:endParaRPr>
            </a:p>
            <a:p>
              <a:r>
                <a:rPr lang="en-US" sz="1600" dirty="0" err="1">
                  <a:latin typeface="Lucida Console" panose="020B0609040504020204" pitchFamily="49" charset="0"/>
                </a:rPr>
                <a:t>my_float</a:t>
              </a:r>
              <a:r>
                <a:rPr lang="en-US" sz="1600" dirty="0">
                  <a:latin typeface="Lucida Console" panose="020B0609040504020204" pitchFamily="49" charset="0"/>
                </a:rPr>
                <a:t> =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smtClean="0">
                  <a:solidFill>
                    <a:srgbClr val="FF40FF"/>
                  </a:solidFill>
                  <a:latin typeface="Lucida Console" panose="020B0609040504020204" pitchFamily="49" charset="0"/>
                </a:rPr>
                <a:t>1.0</a:t>
              </a:r>
            </a:p>
            <a:p>
              <a:r>
                <a:rPr lang="en-US" sz="1600" dirty="0" err="1" smtClean="0">
                  <a:latin typeface="Lucida Console" panose="020B0609040504020204" pitchFamily="49" charset="0"/>
                </a:rPr>
                <a:t>my_string</a:t>
              </a:r>
              <a:r>
                <a:rPr lang="en-US" sz="1600" dirty="0" smtClean="0"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latin typeface="Lucida Console" panose="020B0609040504020204" pitchFamily="49" charset="0"/>
                </a:rPr>
                <a:t>=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40FF"/>
                  </a:solidFill>
                  <a:latin typeface="Lucida Console" panose="020B0609040504020204" pitchFamily="49" charset="0"/>
                </a:rPr>
                <a:t>'Hello!'</a:t>
              </a:r>
            </a:p>
            <a:p>
              <a:r>
                <a:rPr lang="en-US" sz="1600" strike="sngStrike" dirty="0" err="1">
                  <a:latin typeface="Lucida Console" panose="020B0609040504020204" pitchFamily="49" charset="0"/>
                </a:rPr>
                <a:t>my_character</a:t>
              </a:r>
              <a:r>
                <a:rPr lang="en-US" sz="1600" strike="sngStrike" dirty="0">
                  <a:latin typeface="Lucida Console" panose="020B0609040504020204" pitchFamily="49" charset="0"/>
                </a:rPr>
                <a:t> =</a:t>
              </a:r>
              <a:r>
                <a:rPr lang="en-US" sz="1600" strike="sngStrike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strike="sngStrike" dirty="0">
                  <a:solidFill>
                    <a:srgbClr val="FF40FF"/>
                  </a:solidFill>
                  <a:latin typeface="Lucida Console" panose="020B0609040504020204" pitchFamily="49" charset="0"/>
                </a:rPr>
                <a:t>'X'</a:t>
              </a:r>
              <a:endParaRPr lang="en-US" sz="1600" strike="sngStrik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677400" y="1274307"/>
              <a:ext cx="20558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ucida Console" panose="020B0609040504020204" pitchFamily="49" charset="0"/>
                </a:rPr>
                <a:t>&lt;</a:t>
              </a:r>
              <a:r>
                <a:rPr lang="en-US" sz="1600" dirty="0">
                  <a:solidFill>
                    <a:srgbClr val="FFFF40"/>
                  </a:solidFill>
                  <a:latin typeface="Lucida Console" panose="020B0609040504020204" pitchFamily="49" charset="0"/>
                </a:rPr>
                <a:t>class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40FF"/>
                  </a:solidFill>
                  <a:latin typeface="Lucida Console" panose="020B0609040504020204" pitchFamily="49" charset="0"/>
                </a:rPr>
                <a:t>'</a:t>
              </a:r>
              <a:r>
                <a:rPr lang="en-US" sz="1600" dirty="0" err="1">
                  <a:solidFill>
                    <a:srgbClr val="FF40FF"/>
                  </a:solidFill>
                  <a:latin typeface="Lucida Console" panose="020B0609040504020204" pitchFamily="49" charset="0"/>
                </a:rPr>
                <a:t>int</a:t>
              </a:r>
              <a:r>
                <a:rPr lang="en-US" sz="1600" dirty="0">
                  <a:solidFill>
                    <a:srgbClr val="FF40FF"/>
                  </a:solidFill>
                  <a:latin typeface="Lucida Console" panose="020B0609040504020204" pitchFamily="49" charset="0"/>
                </a:rPr>
                <a:t>'</a:t>
              </a:r>
              <a:r>
                <a:rPr lang="en-US" sz="1600" dirty="0">
                  <a:latin typeface="Lucida Console" panose="020B0609040504020204" pitchFamily="49" charset="0"/>
                </a:rPr>
                <a:t>&gt;</a:t>
              </a:r>
            </a:p>
            <a:p>
              <a:r>
                <a:rPr lang="en-US" sz="1600" dirty="0">
                  <a:latin typeface="Lucida Console" panose="020B0609040504020204" pitchFamily="49" charset="0"/>
                </a:rPr>
                <a:t>&lt;</a:t>
              </a:r>
              <a:r>
                <a:rPr lang="en-US" sz="1600" dirty="0">
                  <a:solidFill>
                    <a:srgbClr val="FFFF40"/>
                  </a:solidFill>
                  <a:latin typeface="Lucida Console" panose="020B0609040504020204" pitchFamily="49" charset="0"/>
                </a:rPr>
                <a:t>class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40FF"/>
                  </a:solidFill>
                  <a:latin typeface="Lucida Console" panose="020B0609040504020204" pitchFamily="49" charset="0"/>
                </a:rPr>
                <a:t>'float'</a:t>
              </a:r>
              <a:r>
                <a:rPr lang="en-US" sz="1600" dirty="0">
                  <a:latin typeface="Lucida Console" panose="020B0609040504020204" pitchFamily="49" charset="0"/>
                </a:rPr>
                <a:t>&gt;</a:t>
              </a:r>
            </a:p>
            <a:p>
              <a:r>
                <a:rPr lang="en-US" sz="1600" dirty="0">
                  <a:latin typeface="Lucida Console" panose="020B0609040504020204" pitchFamily="49" charset="0"/>
                </a:rPr>
                <a:t>&lt;</a:t>
              </a:r>
              <a:r>
                <a:rPr lang="en-US" sz="1600" dirty="0">
                  <a:solidFill>
                    <a:srgbClr val="FFFF40"/>
                  </a:solidFill>
                  <a:latin typeface="Lucida Console" panose="020B0609040504020204" pitchFamily="49" charset="0"/>
                </a:rPr>
                <a:t>class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40FF"/>
                  </a:solidFill>
                  <a:latin typeface="Lucida Console" panose="020B0609040504020204" pitchFamily="49" charset="0"/>
                </a:rPr>
                <a:t>'</a:t>
              </a:r>
              <a:r>
                <a:rPr lang="en-US" sz="1600" dirty="0" err="1">
                  <a:solidFill>
                    <a:srgbClr val="FF40FF"/>
                  </a:solidFill>
                  <a:latin typeface="Lucida Console" panose="020B0609040504020204" pitchFamily="49" charset="0"/>
                </a:rPr>
                <a:t>str</a:t>
              </a:r>
              <a:r>
                <a:rPr lang="en-US" sz="1600" dirty="0" smtClean="0">
                  <a:solidFill>
                    <a:srgbClr val="FF40FF"/>
                  </a:solidFill>
                  <a:latin typeface="Lucida Console" panose="020B0609040504020204" pitchFamily="49" charset="0"/>
                </a:rPr>
                <a:t>'</a:t>
              </a:r>
              <a:r>
                <a:rPr lang="en-US" sz="1600" dirty="0" smtClean="0">
                  <a:latin typeface="Lucida Console" panose="020B0609040504020204" pitchFamily="49" charset="0"/>
                </a:rPr>
                <a:t>&gt;</a:t>
              </a:r>
              <a:endParaRPr lang="en-US" sz="16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07292" y="2569754"/>
            <a:ext cx="5649720" cy="1323439"/>
            <a:chOff x="6007291" y="2569754"/>
            <a:chExt cx="5201582" cy="1323439"/>
          </a:xfrm>
        </p:grpSpPr>
        <p:sp>
          <p:nvSpPr>
            <p:cNvPr id="6" name="Rectangle 5"/>
            <p:cNvSpPr/>
            <p:nvPr/>
          </p:nvSpPr>
          <p:spPr>
            <a:xfrm>
              <a:off x="6007291" y="2569754"/>
              <a:ext cx="344768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40FFFF"/>
                  </a:solidFill>
                  <a:latin typeface="Lucida Console" panose="020B0609040504020204" pitchFamily="49" charset="0"/>
                </a:rPr>
                <a:t># R</a:t>
              </a:r>
            </a:p>
            <a:p>
              <a:r>
                <a:rPr lang="en-US" sz="1600" dirty="0" err="1">
                  <a:latin typeface="Lucida Console" panose="020B0609040504020204" pitchFamily="49" charset="0"/>
                </a:rPr>
                <a:t>my_integer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smtClean="0">
                  <a:solidFill>
                    <a:srgbClr val="FFFF40"/>
                  </a:solidFill>
                  <a:latin typeface="Lucida Console" panose="020B0609040504020204" pitchFamily="49" charset="0"/>
                </a:rPr>
                <a:t>&lt;- </a:t>
              </a:r>
              <a:r>
                <a:rPr lang="en-US" sz="1600" dirty="0" err="1" smtClean="0">
                  <a:solidFill>
                    <a:srgbClr val="40FF40"/>
                  </a:solidFill>
                  <a:latin typeface="Lucida Console" panose="020B0609040504020204" pitchFamily="49" charset="0"/>
                </a:rPr>
                <a:t>as</a:t>
              </a:r>
              <a:r>
                <a:rPr lang="en-US" sz="1600" dirty="0" err="1" smtClean="0">
                  <a:latin typeface="Lucida Console" panose="020B0609040504020204" pitchFamily="49" charset="0"/>
                </a:rPr>
                <a:t>.</a:t>
              </a:r>
              <a:r>
                <a:rPr lang="en-US" sz="1600" dirty="0" err="1" smtClean="0">
                  <a:solidFill>
                    <a:srgbClr val="40FF40"/>
                  </a:solidFill>
                  <a:latin typeface="Lucida Console" panose="020B0609040504020204" pitchFamily="49" charset="0"/>
                </a:rPr>
                <a:t>integer</a:t>
              </a:r>
              <a:r>
                <a:rPr lang="en-US" sz="1600" dirty="0" smtClean="0">
                  <a:solidFill>
                    <a:srgbClr val="FF4040"/>
                  </a:solidFill>
                  <a:latin typeface="Lucida Console" panose="020B0609040504020204" pitchFamily="49" charset="0"/>
                </a:rPr>
                <a:t>(</a:t>
              </a:r>
              <a:r>
                <a:rPr lang="en-US" sz="1600" dirty="0" smtClean="0">
                  <a:solidFill>
                    <a:srgbClr val="FF40FF"/>
                  </a:solidFill>
                  <a:latin typeface="Lucida Console" panose="020B0609040504020204" pitchFamily="49" charset="0"/>
                </a:rPr>
                <a:t>123</a:t>
              </a:r>
              <a:r>
                <a:rPr lang="en-US" sz="1600" dirty="0" smtClean="0">
                  <a:solidFill>
                    <a:srgbClr val="FF4040"/>
                  </a:solidFill>
                  <a:latin typeface="Lucida Console" panose="020B0609040504020204" pitchFamily="49" charset="0"/>
                </a:rPr>
                <a:t>)</a:t>
              </a:r>
              <a:endParaRPr lang="en-US" sz="1600" dirty="0">
                <a:solidFill>
                  <a:srgbClr val="FF4040"/>
                </a:solidFill>
                <a:latin typeface="Lucida Console" panose="020B0609040504020204" pitchFamily="49" charset="0"/>
              </a:endParaRPr>
            </a:p>
            <a:p>
              <a:r>
                <a:rPr lang="en-US" sz="1600" dirty="0" err="1">
                  <a:latin typeface="Lucida Console" panose="020B0609040504020204" pitchFamily="49" charset="0"/>
                </a:rPr>
                <a:t>my_float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FF40"/>
                  </a:solidFill>
                  <a:latin typeface="Lucida Console" panose="020B0609040504020204" pitchFamily="49" charset="0"/>
                </a:rPr>
                <a:t>&lt;-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smtClean="0">
                  <a:solidFill>
                    <a:srgbClr val="40FF40"/>
                  </a:solidFill>
                  <a:latin typeface="Lucida Console" panose="020B0609040504020204" pitchFamily="49" charset="0"/>
                </a:rPr>
                <a:t>float</a:t>
              </a:r>
              <a:r>
                <a:rPr lang="en-US" sz="1600" dirty="0" smtClean="0">
                  <a:solidFill>
                    <a:srgbClr val="FF40FF"/>
                  </a:solidFill>
                  <a:latin typeface="Lucida Console" panose="020B0609040504020204" pitchFamily="49" charset="0"/>
                </a:rPr>
                <a:t>(1.0</a:t>
              </a:r>
              <a:r>
                <a:rPr lang="en-US" sz="1600" dirty="0">
                  <a:solidFill>
                    <a:srgbClr val="FF40FF"/>
                  </a:solidFill>
                  <a:latin typeface="Lucida Console" panose="020B0609040504020204" pitchFamily="49" charset="0"/>
                </a:rPr>
                <a:t>)</a:t>
              </a:r>
            </a:p>
            <a:p>
              <a:r>
                <a:rPr lang="en-US" sz="1600" strike="sngStrike" dirty="0" err="1">
                  <a:latin typeface="Lucida Console" panose="020B0609040504020204" pitchFamily="49" charset="0"/>
                </a:rPr>
                <a:t>my_string</a:t>
              </a:r>
              <a:r>
                <a:rPr lang="en-US" sz="1600" strike="sngStrike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strike="sngStrike" dirty="0">
                  <a:solidFill>
                    <a:srgbClr val="FFFF40"/>
                  </a:solidFill>
                  <a:latin typeface="Lucida Console" panose="020B0609040504020204" pitchFamily="49" charset="0"/>
                </a:rPr>
                <a:t>&lt;-</a:t>
              </a:r>
              <a:r>
                <a:rPr lang="en-US" sz="1600" strike="sngStrike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strike="sngStrike" dirty="0">
                  <a:solidFill>
                    <a:srgbClr val="FF40FF"/>
                  </a:solidFill>
                  <a:latin typeface="Lucida Console" panose="020B0609040504020204" pitchFamily="49" charset="0"/>
                </a:rPr>
                <a:t>'Hello!'</a:t>
              </a:r>
            </a:p>
            <a:p>
              <a:r>
                <a:rPr lang="en-US" sz="1600" dirty="0" err="1">
                  <a:latin typeface="Lucida Console" panose="020B0609040504020204" pitchFamily="49" charset="0"/>
                </a:rPr>
                <a:t>my_character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FF40"/>
                  </a:solidFill>
                  <a:latin typeface="Lucida Console" panose="020B0609040504020204" pitchFamily="49" charset="0"/>
                </a:rPr>
                <a:t>&lt;-</a:t>
              </a:r>
              <a:r>
                <a:rPr lang="en-US" sz="16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FF40FF"/>
                  </a:solidFill>
                  <a:latin typeface="Lucida Console" panose="020B0609040504020204" pitchFamily="49" charset="0"/>
                </a:rPr>
                <a:t>'X'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34245" y="2815058"/>
              <a:ext cx="1874628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Lucida Console" panose="020B0609040504020204" pitchFamily="49" charset="0"/>
                </a:rPr>
                <a:t>[1] "</a:t>
              </a:r>
              <a:r>
                <a:rPr lang="en-US" sz="1600" dirty="0" smtClean="0">
                  <a:latin typeface="Lucida Console" panose="020B0609040504020204" pitchFamily="49" charset="0"/>
                </a:rPr>
                <a:t>integer“</a:t>
              </a:r>
            </a:p>
            <a:p>
              <a:r>
                <a:rPr lang="en-US" sz="1600" dirty="0">
                  <a:latin typeface="Lucida Console" panose="020B0609040504020204" pitchFamily="49" charset="0"/>
                </a:rPr>
                <a:t>[1] </a:t>
              </a:r>
              <a:r>
                <a:rPr lang="en-US" sz="1600" dirty="0" smtClean="0">
                  <a:latin typeface="Lucida Console" panose="020B0609040504020204" pitchFamily="49" charset="0"/>
                </a:rPr>
                <a:t>“float32“</a:t>
              </a:r>
            </a:p>
            <a:p>
              <a:endParaRPr lang="en-US" sz="1600" dirty="0" smtClean="0">
                <a:latin typeface="Lucida Console" panose="020B0609040504020204" pitchFamily="49" charset="0"/>
              </a:endParaRPr>
            </a:p>
            <a:p>
              <a:r>
                <a:rPr lang="en-US" sz="1600" dirty="0" smtClean="0">
                  <a:latin typeface="Lucida Console" panose="020B0609040504020204" pitchFamily="49" charset="0"/>
                </a:rPr>
                <a:t>[</a:t>
              </a:r>
              <a:r>
                <a:rPr lang="en-US" sz="1600" dirty="0">
                  <a:latin typeface="Lucida Console" panose="020B0609040504020204" pitchFamily="49" charset="0"/>
                </a:rPr>
                <a:t>1] </a:t>
              </a:r>
              <a:r>
                <a:rPr lang="en-US" sz="1600" dirty="0" smtClean="0">
                  <a:latin typeface="Lucida Console" panose="020B0609040504020204" pitchFamily="49" charset="0"/>
                </a:rPr>
                <a:t>“character"</a:t>
              </a:r>
              <a:endParaRPr lang="en-US" sz="16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07291" y="4109588"/>
            <a:ext cx="5040121" cy="1323439"/>
            <a:chOff x="6007291" y="4109588"/>
            <a:chExt cx="5040121" cy="1323439"/>
          </a:xfrm>
        </p:grpSpPr>
        <p:sp>
          <p:nvSpPr>
            <p:cNvPr id="5" name="Rectangle 4"/>
            <p:cNvSpPr/>
            <p:nvPr/>
          </p:nvSpPr>
          <p:spPr>
            <a:xfrm>
              <a:off x="6007291" y="4109588"/>
              <a:ext cx="327172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9600"/>
                  </a:solidFill>
                  <a:latin typeface="Lucida Console" panose="020B0609040504020204" pitchFamily="49" charset="0"/>
                </a:rPr>
                <a:t>// </a:t>
              </a:r>
              <a:r>
                <a:rPr lang="en-US" sz="1600" dirty="0" smtClean="0">
                  <a:solidFill>
                    <a:srgbClr val="009600"/>
                  </a:solidFill>
                  <a:latin typeface="Lucida Console" panose="020B0609040504020204" pitchFamily="49" charset="0"/>
                </a:rPr>
                <a:t>C#</a:t>
              </a:r>
              <a:endParaRPr lang="en-US" sz="1600" dirty="0">
                <a:solidFill>
                  <a:srgbClr val="000000"/>
                </a:solidFill>
                <a:latin typeface="Lucida Console" panose="020B0609040504020204" pitchFamily="49" charset="0"/>
              </a:endParaRPr>
            </a:p>
            <a:p>
              <a:r>
                <a:rPr lang="en-US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var</a:t>
              </a:r>
              <a:r>
                <a:rPr lang="en-US" sz="16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my_integer</a:t>
              </a:r>
              <a:r>
                <a:rPr lang="en-US" sz="16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latin typeface="Lucida Console" panose="020B0609040504020204" pitchFamily="49" charset="0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smtClean="0">
                  <a:solidFill>
                    <a:srgbClr val="C81EFA"/>
                  </a:solidFill>
                  <a:latin typeface="Lucida Console" panose="020B0609040504020204" pitchFamily="49" charset="0"/>
                </a:rPr>
                <a:t>123</a:t>
              </a:r>
              <a:r>
                <a:rPr lang="en-US" sz="1600" dirty="0" smtClean="0">
                  <a:latin typeface="Lucida Console" panose="020B0609040504020204" pitchFamily="49" charset="0"/>
                </a:rPr>
                <a:t>;</a:t>
              </a:r>
              <a:endParaRPr lang="en-US" sz="1600" dirty="0">
                <a:latin typeface="Lucida Console" panose="020B0609040504020204" pitchFamily="49" charset="0"/>
              </a:endParaRPr>
            </a:p>
            <a:p>
              <a:r>
                <a:rPr lang="en-US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var</a:t>
              </a:r>
              <a:r>
                <a:rPr lang="en-US" sz="16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my_float</a:t>
              </a:r>
              <a:r>
                <a:rPr lang="en-US" sz="1600" dirty="0">
                  <a:latin typeface="Lucida Console" panose="020B0609040504020204" pitchFamily="49" charset="0"/>
                </a:rPr>
                <a:t> =</a:t>
              </a:r>
              <a:r>
                <a:rPr lang="en-US" sz="16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smtClean="0">
                  <a:solidFill>
                    <a:srgbClr val="C81EFA"/>
                  </a:solidFill>
                  <a:latin typeface="Lucida Console" panose="020B0609040504020204" pitchFamily="49" charset="0"/>
                </a:rPr>
                <a:t>1.0f</a:t>
              </a:r>
              <a:r>
                <a:rPr lang="en-US" sz="1600" dirty="0" smtClean="0">
                  <a:latin typeface="Lucida Console" panose="020B0609040504020204" pitchFamily="49" charset="0"/>
                </a:rPr>
                <a:t>;</a:t>
              </a:r>
              <a:endParaRPr lang="en-US" sz="1600" dirty="0">
                <a:latin typeface="Lucida Console" panose="020B0609040504020204" pitchFamily="49" charset="0"/>
              </a:endParaRPr>
            </a:p>
            <a:p>
              <a:r>
                <a:rPr lang="en-US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var</a:t>
              </a:r>
              <a:r>
                <a:rPr lang="en-US" sz="16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my_string</a:t>
              </a:r>
              <a:r>
                <a:rPr lang="en-US" sz="1600" dirty="0">
                  <a:latin typeface="Lucida Console" panose="020B0609040504020204" pitchFamily="49" charset="0"/>
                </a:rPr>
                <a:t> =</a:t>
              </a:r>
              <a:r>
                <a:rPr lang="en-US" sz="16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B41414"/>
                  </a:solidFill>
                  <a:latin typeface="Lucida Console" panose="020B0609040504020204" pitchFamily="49" charset="0"/>
                </a:rPr>
                <a:t>"Hello!"</a:t>
              </a:r>
              <a:r>
                <a:rPr lang="en-US" sz="1600" dirty="0">
                  <a:latin typeface="Lucida Console" panose="020B0609040504020204" pitchFamily="49" charset="0"/>
                </a:rPr>
                <a:t>;</a:t>
              </a:r>
            </a:p>
            <a:p>
              <a:r>
                <a:rPr lang="en-US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var</a:t>
              </a:r>
              <a:r>
                <a:rPr lang="en-US" sz="16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 err="1">
                  <a:latin typeface="Lucida Console" panose="020B0609040504020204" pitchFamily="49" charset="0"/>
                </a:rPr>
                <a:t>my_character</a:t>
              </a:r>
              <a:r>
                <a:rPr lang="en-US" sz="1600" dirty="0">
                  <a:latin typeface="Lucida Console" panose="020B0609040504020204" pitchFamily="49" charset="0"/>
                </a:rPr>
                <a:t> =</a:t>
              </a:r>
              <a:r>
                <a:rPr lang="en-US" sz="16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600" dirty="0">
                  <a:solidFill>
                    <a:srgbClr val="B41414"/>
                  </a:solidFill>
                  <a:latin typeface="Lucida Console" panose="020B0609040504020204" pitchFamily="49" charset="0"/>
                </a:rPr>
                <a:t>'X'</a:t>
              </a:r>
              <a:r>
                <a:rPr lang="en-US" sz="1600" dirty="0">
                  <a:latin typeface="Lucida Console" panose="020B0609040504020204" pitchFamily="49" charset="0"/>
                </a:rPr>
                <a:t>;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675972" y="4355809"/>
              <a:ext cx="137144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ucida Console" panose="020B0609040504020204" pitchFamily="49" charset="0"/>
                </a:rPr>
                <a:t>Int32</a:t>
              </a:r>
              <a:br>
                <a:rPr lang="en-US" sz="1600" dirty="0">
                  <a:latin typeface="Lucida Console" panose="020B0609040504020204" pitchFamily="49" charset="0"/>
                </a:rPr>
              </a:br>
              <a:r>
                <a:rPr lang="en-US" sz="1600" dirty="0" smtClean="0">
                  <a:latin typeface="Lucida Console" panose="020B0609040504020204" pitchFamily="49" charset="0"/>
                </a:rPr>
                <a:t>Single</a:t>
              </a:r>
              <a:r>
                <a:rPr lang="en-US" sz="1600" dirty="0">
                  <a:latin typeface="Lucida Console" panose="020B0609040504020204" pitchFamily="49" charset="0"/>
                </a:rPr>
                <a:t/>
              </a:r>
              <a:br>
                <a:rPr lang="en-US" sz="1600" dirty="0">
                  <a:latin typeface="Lucida Console" panose="020B0609040504020204" pitchFamily="49" charset="0"/>
                </a:rPr>
              </a:br>
              <a:r>
                <a:rPr lang="en-US" sz="1600" dirty="0">
                  <a:latin typeface="Lucida Console" panose="020B0609040504020204" pitchFamily="49" charset="0"/>
                </a:rPr>
                <a:t>String</a:t>
              </a:r>
              <a:br>
                <a:rPr lang="en-US" sz="1600" dirty="0">
                  <a:latin typeface="Lucida Console" panose="020B0609040504020204" pitchFamily="49" charset="0"/>
                </a:rPr>
              </a:br>
              <a:r>
                <a:rPr lang="en-US" sz="1600" dirty="0">
                  <a:latin typeface="Lucida Console" panose="020B0609040504020204" pitchFamily="49" charset="0"/>
                </a:rPr>
                <a:t>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82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0012" y="1676400"/>
            <a:ext cx="4657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Classes, </a:t>
            </a:r>
            <a:r>
              <a:rPr lang="en-US" sz="2800" dirty="0" err="1" smtClean="0"/>
              <a:t>Structs</a:t>
            </a:r>
            <a:r>
              <a:rPr lang="en-US" sz="2800" dirty="0" smtClean="0"/>
              <a:t>, and Interfaces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0012" y="379319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Objects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98612" y="2208585"/>
            <a:ext cx="10438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“In </a:t>
            </a:r>
            <a:r>
              <a:rPr lang="en-US" sz="2000" dirty="0"/>
              <a:t>computer science, a </a:t>
            </a:r>
            <a:r>
              <a:rPr lang="en-US" sz="2000" b="1" dirty="0"/>
              <a:t>type class</a:t>
            </a:r>
            <a:r>
              <a:rPr lang="en-US" sz="2000" dirty="0"/>
              <a:t> is a </a:t>
            </a:r>
            <a:r>
              <a:rPr lang="en-US" sz="2000" b="1" dirty="0"/>
              <a:t>type system</a:t>
            </a:r>
            <a:r>
              <a:rPr lang="en-US" sz="2000" dirty="0"/>
              <a:t> construct that supports ad hoc polymorphism</a:t>
            </a:r>
            <a:r>
              <a:rPr lang="en-US" sz="2000" dirty="0" smtClean="0"/>
              <a:t>.”</a:t>
            </a:r>
          </a:p>
          <a:p>
            <a:r>
              <a:rPr lang="en-US" sz="1000" dirty="0" smtClean="0"/>
              <a:t>Wikipedia </a:t>
            </a:r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en.wikipedia.org/wiki/Type_class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2000" dirty="0" smtClean="0"/>
              <a:t>… or,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4890" y="4325377"/>
            <a:ext cx="97338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“In </a:t>
            </a:r>
            <a:r>
              <a:rPr lang="en-US" sz="2000" dirty="0"/>
              <a:t>computer science, an </a:t>
            </a:r>
            <a:r>
              <a:rPr lang="en-US" sz="2000" b="1" dirty="0"/>
              <a:t>object</a:t>
            </a:r>
            <a:r>
              <a:rPr lang="en-US" sz="2000" dirty="0"/>
              <a:t> can be a variable, a data structure, a function, or a </a:t>
            </a:r>
            <a:r>
              <a:rPr lang="en-US" sz="2000" dirty="0" smtClean="0"/>
              <a:t>method,</a:t>
            </a:r>
          </a:p>
          <a:p>
            <a:r>
              <a:rPr lang="en-US" sz="2000" dirty="0" smtClean="0"/>
              <a:t>and </a:t>
            </a:r>
            <a:r>
              <a:rPr lang="en-US" sz="2000" dirty="0"/>
              <a:t>as such, is a value in memory referenced by an identifier</a:t>
            </a:r>
            <a:r>
              <a:rPr lang="en-US" sz="2000" dirty="0" smtClean="0"/>
              <a:t>.”</a:t>
            </a:r>
          </a:p>
          <a:p>
            <a:r>
              <a:rPr lang="en-US" sz="1000" dirty="0"/>
              <a:t>Wikipedia </a:t>
            </a:r>
            <a:r>
              <a:rPr lang="en-US" sz="1000" dirty="0">
                <a:hlinkClick r:id="rId4"/>
              </a:rPr>
              <a:t>https://en.wikipedia.org/wiki/Object_(computer_science</a:t>
            </a:r>
            <a:r>
              <a:rPr lang="en-US" sz="1000" dirty="0" smtClean="0">
                <a:hlinkClick r:id="rId4"/>
              </a:rPr>
              <a:t>)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2000" dirty="0"/>
              <a:t>… meaning</a:t>
            </a:r>
            <a:r>
              <a:rPr lang="en-US" sz="2000" dirty="0" smtClean="0"/>
              <a:t>, 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674812" y="2631068"/>
            <a:ext cx="617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# Python</a:t>
            </a:r>
            <a:endParaRPr lang="en-US" sz="1600" dirty="0" smtClean="0">
              <a:solidFill>
                <a:srgbClr val="FFFF40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class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Foo</a:t>
            </a:r>
            <a:r>
              <a:rPr lang="en-US" sz="16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solidFill>
                  <a:srgbClr val="FFFF40"/>
                </a:solidFill>
                <a:latin typeface="Lucida Console" panose="020B0609040504020204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__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init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__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self, bar</a:t>
            </a:r>
            <a:r>
              <a:rPr lang="en-US" sz="1600" dirty="0" smtClean="0">
                <a:latin typeface="Lucida Console" panose="020B0609040504020204" pitchFamily="49" charset="0"/>
              </a:rPr>
              <a:t>):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smtClean="0">
                <a:latin typeface="Lucida Console" panose="020B0609040504020204" pitchFamily="49" charset="0"/>
              </a:rPr>
              <a:t>      </a:t>
            </a:r>
            <a:r>
              <a:rPr lang="en-US" sz="1600" dirty="0" err="1" smtClean="0">
                <a:latin typeface="Lucida Console" panose="020B0609040504020204" pitchFamily="49" charset="0"/>
              </a:rPr>
              <a:t>self.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bar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bar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rint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type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Foo</a:t>
            </a:r>
            <a:r>
              <a:rPr lang="en-US" sz="1600" dirty="0" smtClean="0">
                <a:latin typeface="Lucida Console" panose="020B0609040504020204" pitchFamily="49" charset="0"/>
              </a:rPr>
              <a:t>))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&lt;class 'type'&gt;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4812" y="4719598"/>
            <a:ext cx="9220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baz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Foo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'Hello!'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40FFFF"/>
                </a:solidFill>
                <a:latin typeface="Lucida Console" panose="020B0609040504020204" pitchFamily="49" charset="0"/>
              </a:rPr>
              <a:t>print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baz</a:t>
            </a:r>
            <a:r>
              <a:rPr lang="en-US" sz="1600" dirty="0" smtClean="0">
                <a:latin typeface="Lucida Console" panose="020B0609040504020204" pitchFamily="49" charset="0"/>
              </a:rPr>
              <a:t>)    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&lt;__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main__.Foo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object at 0x0000024ACF98A8E0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1600" dirty="0" smtClean="0">
                <a:solidFill>
                  <a:srgbClr val="40FFFF"/>
                </a:solidFill>
                <a:latin typeface="Lucida Console" panose="020B0609040504020204" pitchFamily="49" charset="0"/>
              </a:rPr>
              <a:t>print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solidFill>
                  <a:srgbClr val="40FFFF"/>
                </a:solidFill>
                <a:latin typeface="Lucida Console" panose="020B0609040504020204" pitchFamily="49" charset="0"/>
              </a:rPr>
              <a:t>vars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baz</a:t>
            </a:r>
            <a:r>
              <a:rPr lang="en-US" sz="1600" dirty="0" smtClean="0">
                <a:latin typeface="Lucida Console" panose="020B0609040504020204" pitchFamily="49" charset="0"/>
              </a:rPr>
              <a:t>))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{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'bar': 'Hello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!'}</a:t>
            </a: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print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type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baz</a:t>
            </a:r>
            <a:r>
              <a:rPr lang="en-US" sz="1600" dirty="0" smtClean="0">
                <a:latin typeface="Lucida Console" panose="020B0609040504020204" pitchFamily="49" charset="0"/>
              </a:rPr>
              <a:t>))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&lt;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class '__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main__.Foo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'&gt;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7533" y="2824238"/>
            <a:ext cx="7237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construct describing the shape of something.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838650" y="5239741"/>
            <a:ext cx="8437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an </a:t>
            </a:r>
            <a:r>
              <a:rPr lang="en-US" sz="2000" dirty="0"/>
              <a:t>application’s in-memory instance of a </a:t>
            </a:r>
            <a:r>
              <a:rPr lang="en-US" sz="2000" b="1" dirty="0"/>
              <a:t>class</a:t>
            </a:r>
            <a:r>
              <a:rPr lang="en-US" sz="2000" dirty="0"/>
              <a:t> or other </a:t>
            </a:r>
            <a:r>
              <a:rPr lang="en-US" sz="2000" b="1" dirty="0"/>
              <a:t>type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0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9513E-6 -2.22222E-6 L -0.04012 -0.091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6" y="-46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614E-6 -0.0044 L -0.09547 -0.1335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80" y="-64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" grpId="0"/>
      <p:bldP spid="5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0012" y="1676400"/>
            <a:ext cx="60580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Common but unimposing or trivial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Methods</a:t>
            </a:r>
            <a:r>
              <a:rPr lang="en-US" sz="2800" dirty="0"/>
              <a:t>;</a:t>
            </a:r>
            <a:r>
              <a:rPr lang="en-US" sz="2800" dirty="0" smtClean="0"/>
              <a:t>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Delegates; Lambdas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Decorators; Attributes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8651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Types Matter?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713" y="-168406"/>
            <a:ext cx="1057867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0" dirty="0" smtClean="0"/>
              <a:t>YES!</a:t>
            </a:r>
            <a:endParaRPr lang="en-US" sz="45000" dirty="0"/>
          </a:p>
        </p:txBody>
      </p:sp>
      <p:sp>
        <p:nvSpPr>
          <p:cNvPr id="7" name="Rectangle 6"/>
          <p:cNvSpPr/>
          <p:nvPr/>
        </p:nvSpPr>
        <p:spPr>
          <a:xfrm>
            <a:off x="1212812" y="1638885"/>
            <a:ext cx="103665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An empirical study on the impact of static typing on software </a:t>
            </a:r>
            <a:r>
              <a:rPr lang="en-US" dirty="0" smtClean="0">
                <a:latin typeface="Roboto"/>
              </a:rPr>
              <a:t>maintainability</a:t>
            </a:r>
          </a:p>
          <a:p>
            <a:r>
              <a:rPr lang="en-US" sz="1000" dirty="0" smtClean="0"/>
              <a:t>October 2013</a:t>
            </a:r>
          </a:p>
          <a:p>
            <a:r>
              <a:rPr lang="en-US" sz="1000" dirty="0" smtClean="0"/>
              <a:t>Stefan </a:t>
            </a:r>
            <a:r>
              <a:rPr lang="en-US" sz="1000" dirty="0" err="1"/>
              <a:t>Hanenberg</a:t>
            </a:r>
            <a:r>
              <a:rPr lang="en-US" sz="1000" dirty="0"/>
              <a:t> </a:t>
            </a:r>
            <a:r>
              <a:rPr lang="en-US" sz="1000" dirty="0" smtClean="0"/>
              <a:t>· Sebastian </a:t>
            </a:r>
            <a:r>
              <a:rPr lang="en-US" sz="1000" dirty="0" err="1"/>
              <a:t>Kleinschmager</a:t>
            </a:r>
            <a:r>
              <a:rPr lang="en-US" sz="1000" dirty="0"/>
              <a:t> </a:t>
            </a:r>
            <a:r>
              <a:rPr lang="en-US" sz="1000" dirty="0" smtClean="0"/>
              <a:t>· </a:t>
            </a:r>
            <a:r>
              <a:rPr lang="en-US" sz="1000" dirty="0" err="1" smtClean="0"/>
              <a:t>Romain</a:t>
            </a:r>
            <a:r>
              <a:rPr lang="en-US" sz="1000" dirty="0" smtClean="0"/>
              <a:t> </a:t>
            </a:r>
            <a:r>
              <a:rPr lang="en-US" sz="1000" dirty="0" err="1"/>
              <a:t>Robbes</a:t>
            </a:r>
            <a:r>
              <a:rPr lang="en-US" sz="1000" dirty="0"/>
              <a:t> </a:t>
            </a:r>
            <a:r>
              <a:rPr lang="en-US" sz="1000" dirty="0" smtClean="0"/>
              <a:t>· Eric </a:t>
            </a:r>
            <a:r>
              <a:rPr lang="en-US" sz="1000" dirty="0" err="1"/>
              <a:t>Tanter</a:t>
            </a:r>
            <a:r>
              <a:rPr lang="en-US" sz="1000" dirty="0"/>
              <a:t> ·Andreas </a:t>
            </a:r>
            <a:r>
              <a:rPr lang="en-US" sz="1000" dirty="0" err="1"/>
              <a:t>Stefik</a:t>
            </a:r>
            <a:endParaRPr lang="en-US" sz="1000" dirty="0"/>
          </a:p>
          <a:p>
            <a:endParaRPr lang="en-US" b="0" i="0" dirty="0">
              <a:effectLst/>
              <a:latin typeface="Robo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6742" y="2878582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Roboto"/>
              </a:rPr>
              <a:t>This paper describes an experiment that tests whether static type systems improve the maintainability of software </a:t>
            </a:r>
            <a:r>
              <a:rPr lang="en-US" sz="1800" dirty="0" smtClean="0">
                <a:latin typeface="Roboto"/>
              </a:rPr>
              <a:t>systems …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194883" y="4157641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Roboto"/>
              </a:rPr>
              <a:t>The results show rigorous empirical evidence that static types are indeed beneficial to these </a:t>
            </a:r>
            <a:r>
              <a:rPr lang="en-US" sz="1800" dirty="0" smtClean="0">
                <a:latin typeface="Roboto"/>
              </a:rPr>
              <a:t>activities[, except when fixing semantic errors].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212812" y="5932190"/>
            <a:ext cx="77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www.researchgate.net/publication/259634489_An_empirical_study_on_the_impact_of_static_typing_on_software_maintainability</a:t>
            </a:r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2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 Matter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6212" y="1752600"/>
            <a:ext cx="89948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Types allow computers to operate correctly on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Types enable validation of software behavior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Types help humans understand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Types help software tooling (like an IDE) understand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Types enable automatic documentation, </a:t>
            </a:r>
            <a:r>
              <a:rPr lang="en-US" sz="2800" dirty="0" err="1" smtClean="0"/>
              <a:t>linting</a:t>
            </a:r>
            <a:r>
              <a:rPr lang="en-US" sz="2800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1753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 Matter – Types of Type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498600"/>
            <a:ext cx="2479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Dynamic Typing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3317" y="1981200"/>
            <a:ext cx="82353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</a:t>
            </a:r>
            <a:r>
              <a:rPr lang="en-US" sz="2000" b="1" dirty="0" smtClean="0"/>
              <a:t>Dynamic</a:t>
            </a:r>
            <a:r>
              <a:rPr lang="en-US" b="1" dirty="0" smtClean="0"/>
              <a:t> </a:t>
            </a:r>
            <a:r>
              <a:rPr lang="en-US" b="1" dirty="0"/>
              <a:t>type </a:t>
            </a:r>
            <a:r>
              <a:rPr lang="en-US" dirty="0"/>
              <a:t>checking is the process of verifying the </a:t>
            </a:r>
            <a:r>
              <a:rPr lang="en-US" b="1" dirty="0"/>
              <a:t>type </a:t>
            </a:r>
            <a:r>
              <a:rPr lang="en-US" b="1" dirty="0" smtClean="0"/>
              <a:t>safety</a:t>
            </a:r>
          </a:p>
          <a:p>
            <a:r>
              <a:rPr lang="en-US" dirty="0" smtClean="0"/>
              <a:t>of </a:t>
            </a:r>
            <a:r>
              <a:rPr lang="en-US" dirty="0"/>
              <a:t>a program at runtime</a:t>
            </a:r>
            <a:r>
              <a:rPr lang="en-US" dirty="0" smtClean="0"/>
              <a:t>.”</a:t>
            </a:r>
          </a:p>
          <a:p>
            <a:r>
              <a:rPr lang="en-US" sz="1000" dirty="0"/>
              <a:t>Wikipedia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en.wikipedia.org/wiki/Type_system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218883" y="3265179"/>
            <a:ext cx="155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218883" y="3874779"/>
            <a:ext cx="37325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# Python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my_integer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123</a:t>
            </a:r>
            <a:endParaRPr lang="en-US" sz="1600" dirty="0">
              <a:solidFill>
                <a:srgbClr val="FF40FF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'Aaron'</a:t>
            </a:r>
          </a:p>
          <a:p>
            <a:r>
              <a:rPr lang="en-US" sz="1600" dirty="0" err="1">
                <a:solidFill>
                  <a:srgbClr val="FFFF40"/>
                </a:solidFill>
                <a:latin typeface="Lucida Console" panose="020B0609040504020204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say_hi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input</a:t>
            </a:r>
            <a:r>
              <a:rPr lang="en-US" sz="1600" dirty="0">
                <a:latin typeface="Lucida Console" panose="020B0609040504020204" pitchFamily="49" charset="0"/>
              </a:rPr>
              <a:t>):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print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f</a:t>
            </a:r>
            <a:r>
              <a:rPr lang="en-US" sz="1600" dirty="0" err="1">
                <a:solidFill>
                  <a:srgbClr val="FF40FF"/>
                </a:solidFill>
                <a:latin typeface="Lucida Console" panose="020B0609040504020204" pitchFamily="49" charset="0"/>
              </a:rPr>
              <a:t>'Hi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{</a:t>
            </a:r>
            <a:r>
              <a:rPr lang="en-US" sz="1600" dirty="0" err="1" smtClean="0">
                <a:latin typeface="Lucida Console" panose="020B0609040504020204" pitchFamily="49" charset="0"/>
              </a:rPr>
              <a:t>str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input</a:t>
            </a:r>
            <a:r>
              <a:rPr lang="en-US" sz="1600" dirty="0" smtClean="0">
                <a:latin typeface="Lucida Console" panose="020B0609040504020204" pitchFamily="49" charset="0"/>
              </a:rPr>
              <a:t>)}</a:t>
            </a:r>
            <a:r>
              <a:rPr lang="en-US" sz="1600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16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say_hi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latin typeface="Lucida Console" panose="020B0609040504020204" pitchFamily="49" charset="0"/>
              </a:rPr>
              <a:t>my_integer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say_hi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&gt;&gt;&gt; Hi </a:t>
            </a:r>
            <a:r>
              <a:rPr lang="en-US" sz="1600" dirty="0" smtClean="0">
                <a:latin typeface="Lucida Console" panose="020B0609040504020204" pitchFamily="49" charset="0"/>
              </a:rPr>
              <a:t>123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&gt;&gt;&gt; Hi </a:t>
            </a:r>
            <a:r>
              <a:rPr lang="en-US" sz="1600" dirty="0">
                <a:latin typeface="Lucida Console" panose="020B0609040504020204" pitchFamily="49" charset="0"/>
              </a:rPr>
              <a:t>Aaron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8883" y="3874777"/>
            <a:ext cx="6092825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# R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my_integer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&lt;-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40FF40"/>
                </a:solidFill>
                <a:latin typeface="Lucida Console" panose="020B0609040504020204" pitchFamily="49" charset="0"/>
              </a:rPr>
              <a:t>as</a:t>
            </a:r>
            <a:r>
              <a:rPr lang="en-US" sz="1600" dirty="0" err="1" smtClean="0">
                <a:latin typeface="Lucida Console" panose="020B0609040504020204" pitchFamily="49" charset="0"/>
              </a:rPr>
              <a:t>.</a:t>
            </a:r>
            <a:r>
              <a:rPr lang="en-US" sz="1600" dirty="0" err="1" smtClean="0">
                <a:solidFill>
                  <a:srgbClr val="40FF40"/>
                </a:solidFill>
                <a:latin typeface="Lucida Console" panose="020B0609040504020204" pitchFamily="49" charset="0"/>
              </a:rPr>
              <a:t>integer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123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srgbClr val="FF4040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&lt;-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'Aaron</a:t>
            </a:r>
            <a:r>
              <a:rPr lang="en-US" sz="1600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'</a:t>
            </a:r>
            <a:endParaRPr lang="en-US" sz="1600" dirty="0">
              <a:solidFill>
                <a:srgbClr val="FF40FF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say_hi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&lt;-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40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600" dirty="0">
                <a:solidFill>
                  <a:srgbClr val="FF404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latin typeface="Lucida Console" panose="020B0609040504020204" pitchFamily="49" charset="0"/>
              </a:rPr>
              <a:t>input</a:t>
            </a:r>
            <a:r>
              <a:rPr lang="en-US" sz="1600" dirty="0">
                <a:solidFill>
                  <a:srgbClr val="FF404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solidFill>
                  <a:srgbClr val="40FFFF"/>
                </a:solidFill>
                <a:latin typeface="Lucida Console" panose="020B0609040504020204" pitchFamily="49" charset="0"/>
              </a:rPr>
              <a:t>print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smtClean="0">
                <a:solidFill>
                  <a:srgbClr val="40FFFF"/>
                </a:solidFill>
                <a:latin typeface="Lucida Console" panose="020B0609040504020204" pitchFamily="49" charset="0"/>
              </a:rPr>
              <a:t>paste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'Hi'</a:t>
            </a:r>
            <a:r>
              <a:rPr lang="en-US" sz="1600" dirty="0" smtClean="0">
                <a:latin typeface="Lucida Console" panose="020B0609040504020204" pitchFamily="49" charset="0"/>
              </a:rPr>
              <a:t>, input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))</a:t>
            </a:r>
          </a:p>
          <a:p>
            <a:endParaRPr lang="en-US" sz="1600" dirty="0" smtClean="0">
              <a:solidFill>
                <a:srgbClr val="FF4040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 smtClean="0">
                <a:solidFill>
                  <a:srgbClr val="40FFFF"/>
                </a:solidFill>
                <a:latin typeface="Lucida Console" panose="020B0609040504020204" pitchFamily="49" charset="0"/>
              </a:rPr>
              <a:t>say_hi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my_integer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)</a:t>
            </a:r>
            <a:endParaRPr lang="en-US" sz="1600" dirty="0"/>
          </a:p>
          <a:p>
            <a:r>
              <a:rPr lang="en-US" sz="1600" dirty="0" err="1" smtClean="0">
                <a:solidFill>
                  <a:srgbClr val="40FFFF"/>
                </a:solidFill>
                <a:latin typeface="Lucida Console" panose="020B0609040504020204" pitchFamily="49" charset="0"/>
              </a:rPr>
              <a:t>say_hi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srgbClr val="FF4040"/>
              </a:solidFill>
              <a:latin typeface="Lucida Console" panose="020B0609040504020204" pitchFamily="49" charset="0"/>
            </a:endParaRPr>
          </a:p>
          <a:p>
            <a:endParaRPr lang="en-US" sz="1600" dirty="0" smtClean="0">
              <a:solidFill>
                <a:srgbClr val="FF404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[1] "</a:t>
            </a:r>
            <a:r>
              <a:rPr lang="en-US" sz="1600" dirty="0" smtClean="0">
                <a:latin typeface="Lucida Console" panose="020B0609040504020204" pitchFamily="49" charset="0"/>
              </a:rPr>
              <a:t>Hi </a:t>
            </a:r>
            <a:r>
              <a:rPr lang="en-US" sz="1600" dirty="0" smtClean="0">
                <a:latin typeface="Lucida Console" panose="020B0609040504020204" pitchFamily="49" charset="0"/>
              </a:rPr>
              <a:t>123"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[1] "Hi Aaron"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8882" y="3874775"/>
            <a:ext cx="6092825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40FFFF"/>
                </a:solidFill>
                <a:latin typeface="Lucida Console" panose="020B0609040504020204" pitchFamily="49" charset="0"/>
              </a:rPr>
              <a:t>// JavaScript</a:t>
            </a:r>
            <a:endParaRPr lang="en-US" sz="16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my_integer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123;</a:t>
            </a:r>
            <a:endParaRPr lang="en-US" sz="1600" dirty="0">
              <a:solidFill>
                <a:srgbClr val="FF40FF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'Aaron</a:t>
            </a:r>
            <a:r>
              <a:rPr lang="en-US" sz="1600" dirty="0">
                <a:solidFill>
                  <a:srgbClr val="FF40FF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 smtClean="0">
                <a:solidFill>
                  <a:srgbClr val="FF40FF"/>
                </a:solidFill>
                <a:latin typeface="Lucida Console" panose="020B0609040504020204" pitchFamily="49" charset="0"/>
              </a:rPr>
              <a:t>;</a:t>
            </a:r>
            <a:endParaRPr lang="en-US" sz="1600" dirty="0">
              <a:solidFill>
                <a:srgbClr val="FF40FF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say_hi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FF40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04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latin typeface="Lucida Console" panose="020B0609040504020204" pitchFamily="49" charset="0"/>
              </a:rPr>
              <a:t>input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solidFill>
                  <a:srgbClr val="FFFF40"/>
                </a:solidFill>
                <a:latin typeface="Lucida Console" panose="020B0609040504020204" pitchFamily="49" charset="0"/>
              </a:rPr>
              <a:t>=&gt;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40FFFF"/>
                </a:solidFill>
                <a:latin typeface="Lucida Console" panose="020B0609040504020204" pitchFamily="49" charset="0"/>
              </a:rPr>
              <a:t>console.log</a:t>
            </a:r>
            <a:r>
              <a:rPr lang="en-US" sz="1600" dirty="0">
                <a:solidFill>
                  <a:srgbClr val="FF404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7B8D1F"/>
                </a:solidFill>
                <a:latin typeface="Lucida Console" panose="020B0609040504020204" pitchFamily="49" charset="0"/>
              </a:rPr>
              <a:t>`Hi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${input</a:t>
            </a:r>
            <a:r>
              <a:rPr lang="en-US" sz="1600" dirty="0" smtClean="0">
                <a:latin typeface="Lucida Console" panose="020B0609040504020204" pitchFamily="49" charset="0"/>
              </a:rPr>
              <a:t>}</a:t>
            </a:r>
            <a:r>
              <a:rPr lang="en-US" sz="1600" dirty="0" smtClean="0">
                <a:solidFill>
                  <a:srgbClr val="7B8D1F"/>
                </a:solidFill>
                <a:latin typeface="Lucida Console" panose="020B0609040504020204" pitchFamily="49" charset="0"/>
              </a:rPr>
              <a:t>`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);</a:t>
            </a:r>
            <a:endParaRPr lang="en-US" sz="1600" dirty="0">
              <a:solidFill>
                <a:srgbClr val="FF4040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srgbClr val="FF4040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say_hi</a:t>
            </a:r>
            <a:r>
              <a:rPr lang="en-US" sz="1600" dirty="0">
                <a:solidFill>
                  <a:srgbClr val="FF404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my_integer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);</a:t>
            </a:r>
            <a:endParaRPr lang="en-US" sz="1600" dirty="0">
              <a:solidFill>
                <a:srgbClr val="FF4040"/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solidFill>
                  <a:srgbClr val="40FFFF"/>
                </a:solidFill>
                <a:latin typeface="Lucida Console" panose="020B0609040504020204" pitchFamily="49" charset="0"/>
              </a:rPr>
              <a:t>say_hi</a:t>
            </a:r>
            <a:r>
              <a:rPr lang="en-US" sz="1600" dirty="0">
                <a:solidFill>
                  <a:srgbClr val="FF404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my_name</a:t>
            </a:r>
            <a:r>
              <a:rPr lang="en-US" sz="1600" dirty="0" smtClean="0">
                <a:solidFill>
                  <a:srgbClr val="FF404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600" dirty="0">
              <a:solidFill>
                <a:srgbClr val="FF404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Hi </a:t>
            </a:r>
            <a:r>
              <a:rPr lang="en-US" sz="1600" dirty="0" smtClean="0">
                <a:latin typeface="Lucida Console" panose="020B0609040504020204" pitchFamily="49" charset="0"/>
              </a:rPr>
              <a:t>123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Hi Aaron</a:t>
            </a:r>
          </a:p>
        </p:txBody>
      </p:sp>
    </p:spTree>
    <p:extLst>
      <p:ext uri="{BB962C8B-B14F-4D97-AF65-F5344CB8AC3E}">
        <p14:creationId xmlns:p14="http://schemas.microsoft.com/office/powerpoint/2010/main" val="66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8" grpId="1"/>
      <p:bldP spid="12" grpId="0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1800</TotalTime>
  <Words>5264</Words>
  <Application>Microsoft Office PowerPoint</Application>
  <PresentationFormat>Custom</PresentationFormat>
  <Paragraphs>670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Lucida Console</vt:lpstr>
      <vt:lpstr>Roboto</vt:lpstr>
      <vt:lpstr>Tech 16x9</vt:lpstr>
      <vt:lpstr>Types in Software</vt:lpstr>
      <vt:lpstr>What is a Type?</vt:lpstr>
      <vt:lpstr>Types of Types</vt:lpstr>
      <vt:lpstr>Types of Types</vt:lpstr>
      <vt:lpstr>Types of Types</vt:lpstr>
      <vt:lpstr>Types of Types</vt:lpstr>
      <vt:lpstr>Do Types Matter?</vt:lpstr>
      <vt:lpstr>Why Types Matter</vt:lpstr>
      <vt:lpstr>Why Types Matter – Types of Type Systems</vt:lpstr>
      <vt:lpstr>Why Types Matter – Types of Type Systems</vt:lpstr>
      <vt:lpstr>Why Types Matter – Types of Type Systems</vt:lpstr>
      <vt:lpstr>Why Types Matter – Types of Type Systems</vt:lpstr>
      <vt:lpstr>Why Types Matter – What Types Help to Prevent</vt:lpstr>
      <vt:lpstr>Why Types Matter – What Types Help to Prevent</vt:lpstr>
      <vt:lpstr>Why Types Matter – What Types Help to Prevent</vt:lpstr>
      <vt:lpstr>Why Types Matter – What Types Help to Prevent</vt:lpstr>
      <vt:lpstr>Why Types Matter – What Types Help to Prevent</vt:lpstr>
      <vt:lpstr>Why Types Matter – What Types Help to Prevent</vt:lpstr>
      <vt:lpstr>Real-life Use Cases – Compound Assay Platform</vt:lpstr>
      <vt:lpstr>Real-life Use Cases – Compound Assay Platform</vt:lpstr>
      <vt:lpstr>Real-life Use Cases – Compound Assay Platform</vt:lpstr>
      <vt:lpstr>Real-life Use Cases – Compound Assay Platform</vt:lpstr>
      <vt:lpstr>Real-life Use Cases – Compound Assay Platform</vt:lpstr>
      <vt:lpstr>Real-life Use Cases – Compound Assay Platform</vt:lpstr>
      <vt:lpstr>Real-life Use Cases – Compound Assay Platform</vt:lpstr>
      <vt:lpstr>Real-life Use Cases – Compound Assay Platform</vt:lpstr>
      <vt:lpstr>Real-life Use Cases – Compound Assay Platform</vt:lpstr>
      <vt:lpstr>Real-life Use Cases – Compound Assay Platform</vt:lpstr>
      <vt:lpstr>PowerPoint Presentation</vt:lpstr>
    </vt:vector>
  </TitlesOfParts>
  <Company>UCLA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in Software</dc:title>
  <dc:creator>Holmes, Aaron K.</dc:creator>
  <cp:lastModifiedBy>Holmes, Aaron K.</cp:lastModifiedBy>
  <cp:revision>418</cp:revision>
  <dcterms:created xsi:type="dcterms:W3CDTF">2021-04-19T18:27:17Z</dcterms:created>
  <dcterms:modified xsi:type="dcterms:W3CDTF">2021-04-21T16:26:18Z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