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8" r:id="rId2"/>
    <p:sldId id="257" r:id="rId3"/>
    <p:sldId id="259" r:id="rId4"/>
    <p:sldId id="293" r:id="rId5"/>
    <p:sldId id="322" r:id="rId6"/>
    <p:sldId id="283" r:id="rId7"/>
    <p:sldId id="340" r:id="rId8"/>
    <p:sldId id="266" r:id="rId9"/>
    <p:sldId id="262" r:id="rId10"/>
    <p:sldId id="273" r:id="rId11"/>
    <p:sldId id="315" r:id="rId12"/>
    <p:sldId id="267" r:id="rId13"/>
    <p:sldId id="328" r:id="rId14"/>
    <p:sldId id="319" r:id="rId15"/>
    <p:sldId id="320" r:id="rId1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Помірний стиль 1 –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Світлий стиль 3 –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27" autoAdjust="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F7A5-5958-4E03-AE65-BEBF58852E96}" type="datetimeFigureOut">
              <a:rPr lang="ru-RU" smtClean="0"/>
              <a:pPr/>
              <a:t>28.07.2024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72324-08DA-481E-BA17-E29D184661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1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22" name="Пі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uk-UA"/>
              <a:t>Зразок підзаголовка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20" name="Місце для нижнього колонтитула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Місце для номера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/>
              <a:t>Зразок тексту</a:t>
            </a:r>
          </a:p>
          <a:p>
            <a:pPr lvl="1" eaLnBrk="1" latinLnBrk="0" hangingPunct="1"/>
            <a:r>
              <a:rPr lang="uk-UA"/>
              <a:t>Другий рівень</a:t>
            </a:r>
          </a:p>
          <a:p>
            <a:pPr lvl="2" eaLnBrk="1" latinLnBrk="0" hangingPunct="1"/>
            <a:r>
              <a:rPr lang="uk-UA"/>
              <a:t>Третій рівень</a:t>
            </a:r>
          </a:p>
          <a:p>
            <a:pPr lvl="3" eaLnBrk="1" latinLnBrk="0" hangingPunct="1"/>
            <a:r>
              <a:rPr lang="uk-UA"/>
              <a:t>Четвертий рівень</a:t>
            </a:r>
          </a:p>
          <a:p>
            <a:pPr lvl="4" eaLnBrk="1" latinLnBrk="0" hangingPunct="1"/>
            <a:r>
              <a:rPr lang="uk-UA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uk-UA"/>
              <a:t>Зразок тексту</a:t>
            </a:r>
          </a:p>
          <a:p>
            <a:pPr lvl="1" eaLnBrk="1" latinLnBrk="0" hangingPunct="1"/>
            <a:r>
              <a:rPr lang="uk-UA"/>
              <a:t>Другий рівень</a:t>
            </a:r>
          </a:p>
          <a:p>
            <a:pPr lvl="2" eaLnBrk="1" latinLnBrk="0" hangingPunct="1"/>
            <a:r>
              <a:rPr lang="uk-UA"/>
              <a:t>Третій рівень</a:t>
            </a:r>
          </a:p>
          <a:p>
            <a:pPr lvl="3" eaLnBrk="1" latinLnBrk="0" hangingPunct="1"/>
            <a:r>
              <a:rPr lang="uk-UA"/>
              <a:t>Четвертий рівень</a:t>
            </a:r>
          </a:p>
          <a:p>
            <a:pPr lvl="4" eaLnBrk="1" latinLnBrk="0" hangingPunct="1"/>
            <a:r>
              <a:rPr lang="uk-UA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/>
              <a:t>Зразок тексту</a:t>
            </a:r>
          </a:p>
          <a:p>
            <a:pPr lvl="1" eaLnBrk="1" latinLnBrk="0" hangingPunct="1"/>
            <a:r>
              <a:rPr lang="uk-UA"/>
              <a:t>Другий рівень</a:t>
            </a:r>
          </a:p>
          <a:p>
            <a:pPr lvl="2" eaLnBrk="1" latinLnBrk="0" hangingPunct="1"/>
            <a:r>
              <a:rPr lang="uk-UA"/>
              <a:t>Третій рівень</a:t>
            </a:r>
          </a:p>
          <a:p>
            <a:pPr lvl="3" eaLnBrk="1" latinLnBrk="0" hangingPunct="1"/>
            <a:r>
              <a:rPr lang="uk-UA"/>
              <a:t>Четвертий рівень</a:t>
            </a:r>
          </a:p>
          <a:p>
            <a:pPr lvl="4" eaLnBrk="1" latinLnBrk="0" hangingPunct="1"/>
            <a:r>
              <a:rPr lang="uk-UA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Прямокут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/>
              <a:t>Зразок тексту</a:t>
            </a:r>
          </a:p>
          <a:p>
            <a:pPr lvl="1" eaLnBrk="1" latinLnBrk="0" hangingPunct="1"/>
            <a:r>
              <a:rPr lang="uk-UA"/>
              <a:t>Другий рівень</a:t>
            </a:r>
          </a:p>
          <a:p>
            <a:pPr lvl="2" eaLnBrk="1" latinLnBrk="0" hangingPunct="1"/>
            <a:r>
              <a:rPr lang="uk-UA"/>
              <a:t>Третій рівень</a:t>
            </a:r>
          </a:p>
          <a:p>
            <a:pPr lvl="3" eaLnBrk="1" latinLnBrk="0" hangingPunct="1"/>
            <a:r>
              <a:rPr lang="uk-UA"/>
              <a:t>Четвертий рівень</a:t>
            </a:r>
          </a:p>
          <a:p>
            <a:pPr lvl="4" eaLnBrk="1" latinLnBrk="0" hangingPunct="1"/>
            <a:r>
              <a:rPr lang="uk-UA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/>
              <a:t>Зразок тексту</a:t>
            </a:r>
          </a:p>
          <a:p>
            <a:pPr lvl="1" eaLnBrk="1" latinLnBrk="0" hangingPunct="1"/>
            <a:r>
              <a:rPr lang="uk-UA"/>
              <a:t>Другий рівень</a:t>
            </a:r>
          </a:p>
          <a:p>
            <a:pPr lvl="2" eaLnBrk="1" latinLnBrk="0" hangingPunct="1"/>
            <a:r>
              <a:rPr lang="uk-UA"/>
              <a:t>Третій рівень</a:t>
            </a:r>
          </a:p>
          <a:p>
            <a:pPr lvl="3" eaLnBrk="1" latinLnBrk="0" hangingPunct="1"/>
            <a:r>
              <a:rPr lang="uk-UA"/>
              <a:t>Четвертий рівень</a:t>
            </a:r>
          </a:p>
          <a:p>
            <a:pPr lvl="4" eaLnBrk="1" latinLnBrk="0" hangingPunct="1"/>
            <a:r>
              <a:rPr lang="uk-UA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uk-UA"/>
              <a:t>Зразок тексту</a:t>
            </a:r>
          </a:p>
          <a:p>
            <a:pPr lvl="1" eaLnBrk="1" latinLnBrk="0" hangingPunct="1"/>
            <a:r>
              <a:rPr lang="uk-UA"/>
              <a:t>Другий рівень</a:t>
            </a:r>
          </a:p>
          <a:p>
            <a:pPr lvl="2" eaLnBrk="1" latinLnBrk="0" hangingPunct="1"/>
            <a:r>
              <a:rPr lang="uk-UA"/>
              <a:t>Третій рівень</a:t>
            </a:r>
          </a:p>
          <a:p>
            <a:pPr lvl="3" eaLnBrk="1" latinLnBrk="0" hangingPunct="1"/>
            <a:r>
              <a:rPr lang="uk-UA"/>
              <a:t>Четвертий рівень</a:t>
            </a:r>
          </a:p>
          <a:p>
            <a:pPr lvl="4" eaLnBrk="1" latinLnBrk="0" hangingPunct="1"/>
            <a:r>
              <a:rPr lang="uk-UA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uk-UA"/>
              <a:t>Зразок тексту</a:t>
            </a:r>
          </a:p>
          <a:p>
            <a:pPr lvl="1" eaLnBrk="1" latinLnBrk="0" hangingPunct="1"/>
            <a:r>
              <a:rPr lang="uk-UA"/>
              <a:t>Другий рівень</a:t>
            </a:r>
          </a:p>
          <a:p>
            <a:pPr lvl="2" eaLnBrk="1" latinLnBrk="0" hangingPunct="1"/>
            <a:r>
              <a:rPr lang="uk-UA"/>
              <a:t>Третій рівень</a:t>
            </a:r>
          </a:p>
          <a:p>
            <a:pPr lvl="3" eaLnBrk="1" latinLnBrk="0" hangingPunct="1"/>
            <a:r>
              <a:rPr lang="uk-UA"/>
              <a:t>Четвертий рівень</a:t>
            </a:r>
          </a:p>
          <a:p>
            <a:pPr lvl="4" eaLnBrk="1" latinLnBrk="0" hangingPunct="1"/>
            <a:r>
              <a:rPr lang="uk-UA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Прямокут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uk-UA"/>
              <a:t>Зразок тексту</a:t>
            </a:r>
          </a:p>
          <a:p>
            <a:pPr lvl="1" eaLnBrk="1" latinLnBrk="0" hangingPunct="1"/>
            <a:r>
              <a:rPr lang="uk-UA"/>
              <a:t>Другий рівень</a:t>
            </a:r>
          </a:p>
          <a:p>
            <a:pPr lvl="2" eaLnBrk="1" latinLnBrk="0" hangingPunct="1"/>
            <a:r>
              <a:rPr lang="uk-UA"/>
              <a:t>Третій рівень</a:t>
            </a:r>
          </a:p>
          <a:p>
            <a:pPr lvl="3" eaLnBrk="1" latinLnBrk="0" hangingPunct="1"/>
            <a:r>
              <a:rPr lang="uk-UA"/>
              <a:t>Четвертий рівень</a:t>
            </a:r>
          </a:p>
          <a:p>
            <a:pPr lvl="4" eaLnBrk="1" latinLnBrk="0" hangingPunct="1"/>
            <a:r>
              <a:rPr lang="uk-UA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Прямокут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uk-UA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9" name="Блок-схема: процес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uk-UA"/>
              <a:t>Зразок тексту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екторна 6"/>
          <p:cNvSpPr/>
          <p:nvPr/>
        </p:nvSpPr>
        <p:spPr>
          <a:xfrm>
            <a:off x="-815925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9" y="21104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ільце 10"/>
          <p:cNvSpPr/>
          <p:nvPr/>
        </p:nvSpPr>
        <p:spPr>
          <a:xfrm rot="2315675">
            <a:off x="182883" y="1055079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кутник 11"/>
          <p:cNvSpPr/>
          <p:nvPr/>
        </p:nvSpPr>
        <p:spPr>
          <a:xfrm>
            <a:off x="1012875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Місце для заголовка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uk-UA"/>
              <a:t>Зразок заголовка</a:t>
            </a:r>
            <a:endParaRPr kumimoji="0" lang="en-US"/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uk-UA"/>
              <a:t>Зразок тексту</a:t>
            </a:r>
          </a:p>
          <a:p>
            <a:pPr lvl="1" eaLnBrk="1" latinLnBrk="0" hangingPunct="1"/>
            <a:r>
              <a:rPr kumimoji="0" lang="uk-UA"/>
              <a:t>Другий рівень</a:t>
            </a:r>
          </a:p>
          <a:p>
            <a:pPr lvl="2" eaLnBrk="1" latinLnBrk="0" hangingPunct="1"/>
            <a:r>
              <a:rPr kumimoji="0" lang="uk-UA"/>
              <a:t>Третій рівень</a:t>
            </a:r>
          </a:p>
          <a:p>
            <a:pPr lvl="3" eaLnBrk="1" latinLnBrk="0" hangingPunct="1"/>
            <a:r>
              <a:rPr kumimoji="0" lang="uk-UA"/>
              <a:t>Четвертий рівень</a:t>
            </a:r>
          </a:p>
          <a:p>
            <a:pPr lvl="4" eaLnBrk="1" latinLnBrk="0" hangingPunct="1"/>
            <a:r>
              <a:rPr kumimoji="0" lang="uk-UA"/>
              <a:t>П'ятий рівень</a:t>
            </a:r>
            <a:endParaRPr kumimoji="0" lang="en-US"/>
          </a:p>
        </p:txBody>
      </p:sp>
      <p:sp>
        <p:nvSpPr>
          <p:cNvPr id="24" name="Місце для дати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816BDE-2D14-4884-999E-3F909E75318E}" type="datetimeFigureOut">
              <a:rPr lang="uk-UA" smtClean="0"/>
              <a:pPr/>
              <a:t>28.07.2024</a:t>
            </a:fld>
            <a:endParaRPr lang="uk-UA"/>
          </a:p>
        </p:txBody>
      </p:sp>
      <p:sp>
        <p:nvSpPr>
          <p:cNvPr id="10" name="Місце для нижнього колонтитула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uk-UA"/>
          </a:p>
        </p:txBody>
      </p:sp>
      <p:sp>
        <p:nvSpPr>
          <p:cNvPr id="22" name="Місце для номера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A3FCF69-AAB2-475B-B979-53BED7C105E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5" name="Прямокут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467600" cy="490066"/>
          </a:xfrm>
        </p:spPr>
        <p:txBody>
          <a:bodyPr>
            <a:noAutofit/>
          </a:bodyPr>
          <a:lstStyle/>
          <a:p>
            <a:pPr algn="ctr"/>
            <a:r>
              <a:rPr lang="uk-UA" sz="28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Технічне завдання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71600" y="692696"/>
            <a:ext cx="7992888" cy="5616624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Розробити цифровий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пульсоксиметр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основі наступних даних:</a:t>
            </a:r>
          </a:p>
          <a:p>
            <a:pPr marL="82296" lvl="0" indent="0" algn="just">
              <a:spcBef>
                <a:spcPts val="0"/>
              </a:spcBef>
              <a:buNone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Micro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мікроконтролері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ATmega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 lvl="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Цифровий давач серцевого ритму (пульсу) і насичення крові киснем (сатурації)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30100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OLED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дисплей 0,96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” 128×64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на контролері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SSD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1306.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4 кнопки.</a:t>
            </a:r>
          </a:p>
          <a:p>
            <a:pPr marL="539496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Спроектувати цифровий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пульсоксиметр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засобами САПР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Proteus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496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Розробити алгоритм роботи цифрового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496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Створити програмний модуль для роботи з давачем пульсу і кисневої сатурації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30100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496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Створити програмний модуль для виводу інформації на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OLED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дисплей 0,96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” 128×64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на контролері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SSD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1306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496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Розробити основне вбудоване програмне забезпечення цифрового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згідно алгоритму його роботи. </a:t>
            </a:r>
          </a:p>
          <a:p>
            <a:pPr marL="539496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Створити (модель) та макет цифрового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496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Змоделювати роботу цифрового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Proteus ISIS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39496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Дослідити макет цифрового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та проаналізувати отримані результати.</a:t>
            </a:r>
          </a:p>
        </p:txBody>
      </p:sp>
    </p:spTree>
    <p:extLst>
      <p:ext uri="{BB962C8B-B14F-4D97-AF65-F5344CB8AC3E}">
        <p14:creationId xmlns:p14="http://schemas.microsoft.com/office/powerpoint/2010/main" val="16518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4625"/>
            <a:ext cx="7682544" cy="792088"/>
          </a:xfrm>
        </p:spPr>
        <p:txBody>
          <a:bodyPr>
            <a:noAutofit/>
          </a:bodyPr>
          <a:lstStyle/>
          <a:p>
            <a:pPr algn="ctr"/>
            <a:r>
              <a:rPr lang="uk-UA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Модель цифрового</a:t>
            </a:r>
            <a:r>
              <a:rPr lang="ru-RU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ru-RU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платформі</a:t>
            </a:r>
            <a:r>
              <a:rPr lang="ru-RU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ru-RU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в САПР 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Proteus</a:t>
            </a:r>
            <a:endParaRPr lang="uk-UA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7729055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15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920880" cy="504056"/>
          </a:xfrm>
        </p:spPr>
        <p:txBody>
          <a:bodyPr>
            <a:noAutofit/>
          </a:bodyPr>
          <a:lstStyle/>
          <a:p>
            <a:pPr algn="ctr"/>
            <a:r>
              <a:rPr lang="uk-UA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Алгоритм роботи цифрового </a:t>
            </a:r>
            <a:r>
              <a:rPr lang="uk-UA" sz="24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пульсоксиметра</a:t>
            </a:r>
            <a:endParaRPr lang="uk-UA" sz="2400" b="1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45441"/>
              </p:ext>
            </p:extLst>
          </p:nvPr>
        </p:nvGraphicFramePr>
        <p:xfrm>
          <a:off x="1896654" y="692696"/>
          <a:ext cx="6419762" cy="597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Visio" r:id="rId3" imgW="7069392" imgH="6578183" progId="Visio.Drawing.11">
                  <p:embed/>
                </p:oleObj>
              </mc:Choice>
              <mc:Fallback>
                <p:oleObj name="Visio" r:id="rId3" imgW="7069392" imgH="6578183" progId="Visio.Drawing.11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654" y="692696"/>
                        <a:ext cx="6419762" cy="5976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62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3304" y="116632"/>
            <a:ext cx="7355160" cy="648072"/>
          </a:xfrm>
        </p:spPr>
        <p:txBody>
          <a:bodyPr>
            <a:noAutofit/>
          </a:bodyPr>
          <a:lstStyle/>
          <a:p>
            <a:pPr algn="ctr"/>
            <a:r>
              <a:rPr lang="uk-UA" sz="20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Алгоритм визначення пульсу і сатурації. Функція обчислення 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uk-UA" sz="20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verageValuesCalculation</a:t>
            </a:r>
            <a:r>
              <a:rPr lang="uk-UA" sz="20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0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uk-UA" sz="20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beat_value</a:t>
            </a:r>
            <a:r>
              <a:rPr lang="uk-UA" sz="20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0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uk-UA" sz="20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SpO2_value)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Rectangle 10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51342"/>
              </p:ext>
            </p:extLst>
          </p:nvPr>
        </p:nvGraphicFramePr>
        <p:xfrm>
          <a:off x="1603350" y="1052736"/>
          <a:ext cx="7289130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Visio" r:id="rId3" imgW="9610987" imgH="6929143" progId="Visio.Drawing.11">
                  <p:embed/>
                </p:oleObj>
              </mc:Choice>
              <mc:Fallback>
                <p:oleObj name="Visio" r:id="rId3" imgW="9610987" imgH="6929143" progId="Visio.Drawing.11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50" y="1052736"/>
                        <a:ext cx="7289130" cy="5256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6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16633"/>
            <a:ext cx="7920880" cy="792088"/>
          </a:xfrm>
        </p:spPr>
        <p:txBody>
          <a:bodyPr>
            <a:noAutofit/>
          </a:bodyPr>
          <a:lstStyle/>
          <a:p>
            <a:pPr algn="ctr"/>
            <a:r>
              <a:rPr lang="uk-UA" sz="2400" b="1" dirty="0">
                <a:effectLst/>
                <a:latin typeface="Times New Roman" pitchFamily="18" charset="0"/>
                <a:cs typeface="Times New Roman" pitchFamily="18" charset="0"/>
              </a:rPr>
              <a:t>Моделювання роботи цифрового </a:t>
            </a:r>
            <a:r>
              <a:rPr lang="uk-UA" sz="2400" b="1" dirty="0" err="1">
                <a:effectLst/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uk-UA" sz="2400" b="1" dirty="0">
                <a:effectLst/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Proteus ISIS</a:t>
            </a:r>
            <a:endParaRPr lang="uk-UA" sz="2400" b="1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2" y="1029846"/>
            <a:ext cx="7425630" cy="51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2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120" y="116632"/>
            <a:ext cx="8028384" cy="792088"/>
          </a:xfrm>
        </p:spPr>
        <p:txBody>
          <a:bodyPr>
            <a:noAutofit/>
          </a:bodyPr>
          <a:lstStyle/>
          <a:p>
            <a:pPr algn="ctr"/>
            <a:r>
              <a:rPr lang="uk-UA" sz="28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Дослідження макету цифрового </a:t>
            </a:r>
            <a:r>
              <a:rPr lang="uk-UA" sz="28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пульсоксиметра</a:t>
            </a:r>
            <a:endParaRPr lang="uk-UA" sz="2800" b="1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Рисунок 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97" y="1196752"/>
            <a:ext cx="3576728" cy="26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20210418_1150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3437875" cy="258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80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5" y="116632"/>
            <a:ext cx="7992887" cy="792088"/>
          </a:xfrm>
        </p:spPr>
        <p:txBody>
          <a:bodyPr>
            <a:noAutofit/>
          </a:bodyPr>
          <a:lstStyle/>
          <a:p>
            <a:pPr algn="ctr"/>
            <a:r>
              <a:rPr lang="uk-UA" sz="28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Дослідження макету цифрового </a:t>
            </a:r>
            <a:r>
              <a:rPr lang="uk-UA" sz="28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пульсоксиметра</a:t>
            </a:r>
            <a:endParaRPr lang="uk-UA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Рисунок 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4"/>
          <a:stretch>
            <a:fillRect/>
          </a:stretch>
        </p:blipFill>
        <p:spPr bwMode="auto">
          <a:xfrm rot="5400000">
            <a:off x="5874147" y="923162"/>
            <a:ext cx="2904145" cy="27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Рисунок 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8"/>
          <a:stretch>
            <a:fillRect/>
          </a:stretch>
        </p:blipFill>
        <p:spPr bwMode="auto">
          <a:xfrm>
            <a:off x="1115616" y="980728"/>
            <a:ext cx="39909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Рисунок 9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53"/>
          <a:stretch>
            <a:fillRect/>
          </a:stretch>
        </p:blipFill>
        <p:spPr bwMode="auto">
          <a:xfrm rot="5400000">
            <a:off x="1370021" y="3750659"/>
            <a:ext cx="2796761" cy="31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933056"/>
            <a:ext cx="4597158" cy="222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18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7467600" cy="476672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Вступ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71600" y="404664"/>
            <a:ext cx="8100392" cy="6381328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На ринку мікроелектроніки доступними є недорогі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мікроконтролери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, різні давачі і відкрите програмне забезпечення для їх програмування, що дозволяє розробляти портативні і дешеві цифрові пристрої та прилади.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Зокрема, таким може бути цифровий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пульсоксиметр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uk-UA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На сьогоднішній день у зв’язку з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коронавірусною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пандемією розроблення таких приладів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пульсоксиметрів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є особливо актуальним. Відомо, що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коронавірус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- 19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може приводити до ускладнень у формі пневмонії, що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розивається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дуже інтенсивно.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Цю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пневмонію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досить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складно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діагностувати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При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поражені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легень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вірусом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рівень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кисню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крові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падає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до критичного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рівня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За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визначити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рівень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насичення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крові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киснем (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сатурації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 в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організмі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людини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uk-UA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Метою роботи є розроблення апаратного та програмного забезпечення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цифрового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платформі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Micro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з МК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ATmega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і давачі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оксиметрії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та пульсу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30100.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Цифровий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пульсоксиметр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повинен зчитувати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давач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30100 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значення серцевого ритму (пульсу) і насиченості крові киснем (кисневої сатурації). Отримані значення пульсу і кисневої сатурації пристрій обробляє та виводить на двоколірний 0,96” 128×64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OLED 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- дисплей на базі контролера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SSD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1306.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Мікроконтролери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є в багатьох сучасних пристроях та приладах. Важливою особливістю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мікроконтролерів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є те, що їх застосування суттєво полегшує і здешевлює розроблення цифрових пристроїв. За допомогою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мікроконтролера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можна отримувати дані з різних давачів, управляти різними пристроями з використанням мінімальної кількості додаткових вузлів. </a:t>
            </a:r>
          </a:p>
        </p:txBody>
      </p:sp>
    </p:spTree>
    <p:extLst>
      <p:ext uri="{BB962C8B-B14F-4D97-AF65-F5344CB8AC3E}">
        <p14:creationId xmlns:p14="http://schemas.microsoft.com/office/powerpoint/2010/main" val="394781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5"/>
            <a:ext cx="8280920" cy="504055"/>
          </a:xfrm>
        </p:spPr>
        <p:txBody>
          <a:bodyPr>
            <a:noAutofit/>
          </a:bodyPr>
          <a:lstStyle/>
          <a:p>
            <a:pPr algn="ctr"/>
            <a:r>
              <a:rPr lang="ru-RU" sz="22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Пульсоксиметрія</a:t>
            </a:r>
            <a:r>
              <a:rPr lang="ru-RU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2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засоби</a:t>
            </a:r>
            <a:r>
              <a:rPr lang="ru-RU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вимірювання</a:t>
            </a:r>
            <a:r>
              <a:rPr lang="ru-RU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кисневої</a:t>
            </a:r>
            <a:r>
              <a:rPr lang="ru-RU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сатурації</a:t>
            </a:r>
            <a:r>
              <a:rPr lang="ru-RU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uk-UA" sz="2200" b="1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82464" y="580783"/>
            <a:ext cx="8136904" cy="6072206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Пульсоксиметрія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тест,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використовується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вимірювання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рівня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кисню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крові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тобто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насичення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крові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киснем (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сатурації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легкий,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безболісний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метод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вимірювання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показує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наскільки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добре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кисень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надходить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найбільш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віддалених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серця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частин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тіла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людини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таких як руки і ноги. </a:t>
            </a:r>
            <a:endParaRPr lang="uk-UA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Пульсоксиметр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 вимірює кисневу сатурацію (насиченість крові киснем). Перш ніж розглянемо принцип дії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, потрібно зрозуміти, що означає киснева сатурація (насичення крові киснем). Спочатку, кисень потрапляє в легені, а потім передається у кров. Кров переносить кисень до різних органів нашого тіла. Основний спосіб перенесення кисню в нашій крові є за допомогою гемоглобіну.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Гемоглобін – це насичений залізом білок, що утворюється на ранньому етапі формування червоних тілець крові (еритроцитів). Функція гемоглобіну – насичувати тканини організму киснем, забираючи при цьому з них вуглекислий газ і повертаючи його в легені. При зменшенні гемоглобіну тканини і органи відчувають кисневе </a:t>
            </a:r>
            <a:r>
              <a:rPr lang="uk-UA" sz="1800" dirty="0" err="1">
                <a:latin typeface="Times New Roman" pitchFamily="18" charset="0"/>
                <a:cs typeface="Times New Roman" pitchFamily="18" charset="0"/>
              </a:rPr>
              <a:t>голодання</a:t>
            </a: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Безкисневий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гемоглобін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дезоксигенованим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гемоглобіном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дезоксигемоглобін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Hb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 oxy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Hb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)).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Гемоглобін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з’єднаний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з киснем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оксигенованим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гемоглобіном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оксигемоглобін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Hb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2 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oxy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Hb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)).</a:t>
            </a:r>
            <a:endParaRPr lang="uk-UA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endParaRPr lang="uk-UA" sz="2900" dirty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9217" name="Рисунок 6" descr="Опис : Max30100 Pulse Oxi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661248"/>
            <a:ext cx="295637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8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71600" y="1340768"/>
            <a:ext cx="7920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Для проектування апаратної частини цифрового 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пульсоксимтера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було вибрано наступні електронні компоненти: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uk-UA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ü"/>
            </a:pP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Micro 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uk-UA" sz="2400" b="1" dirty="0" err="1">
                <a:latin typeface="Times New Roman" pitchFamily="18" charset="0"/>
                <a:cs typeface="Times New Roman" pitchFamily="18" charset="0"/>
              </a:rPr>
              <a:t>мікроконтролері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ATmega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Цифровий давач серцевого ритму (пульсу) і насичення крові киснем (сатурації)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30100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OLED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дисплей 0,96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” 128×64 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на контролері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SSD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1306.</a:t>
            </a: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двохконтактні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кнопки на 4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виводи</a:t>
            </a: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8756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Вибір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електронних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компонент для </a:t>
            </a:r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проектування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цифрового </a:t>
            </a:r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пульсоксиметра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4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202" y="116632"/>
            <a:ext cx="8193797" cy="653290"/>
          </a:xfrm>
        </p:spPr>
        <p:txBody>
          <a:bodyPr>
            <a:noAutofit/>
          </a:bodyPr>
          <a:lstStyle/>
          <a:p>
            <a:pPr algn="ctr"/>
            <a:r>
              <a:rPr lang="uk-UA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4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паратна</a:t>
            </a:r>
            <a:r>
              <a:rPr lang="ru-RU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платформа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Micro</a:t>
            </a:r>
            <a:r>
              <a:rPr lang="ru-RU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з МК AVR ATmega32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u4</a:t>
            </a:r>
            <a:endParaRPr lang="uk-UA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43608" y="829321"/>
            <a:ext cx="792088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9875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Micro 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пристрій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мікроконтролері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ATmega32u4,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розроблено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спільно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компанією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Adafruit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включає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все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необхідне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зручної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мікроконтролером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20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цифрових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входів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виходів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 них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можуть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використовуватися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якості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ШІМ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(PWM) 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виходів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12 -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як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аналогові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входи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кварцовий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резонатор на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16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МГц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роз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microUSB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роз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ICSP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внутрішньо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схемного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програмування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і кнопка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скидання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 </a:t>
            </a:r>
            <a:r>
              <a:rPr lang="uk-UA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рисунку 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зображено плату </a:t>
            </a:r>
            <a:r>
              <a:rPr kumimoji="0" lang="en-GB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Arduino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Micro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та доступні сигнали </a:t>
            </a:r>
            <a:r>
              <a:rPr kumimoji="0" 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мікроконтролера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ATmega32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на роз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’</a:t>
            </a:r>
            <a:r>
              <a:rPr kumimoji="0" 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ємах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Рисунок 5" descr="Опис : Arduino Micro Development Board - Cabl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14644"/>
            <a:ext cx="3076227" cy="307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Arduino Explained In HINDI {Science Thursday}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4824785" cy="276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94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4624"/>
            <a:ext cx="7344816" cy="428628"/>
          </a:xfrm>
        </p:spPr>
        <p:txBody>
          <a:bodyPr>
            <a:noAutofit/>
          </a:bodyPr>
          <a:lstStyle/>
          <a:p>
            <a:pPr algn="ctr"/>
            <a:r>
              <a:rPr lang="uk-UA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Цифровий давач кисневої сатурації і пульсу </a:t>
            </a:r>
            <a:r>
              <a:rPr lang="en-US" sz="22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MAX30100</a:t>
            </a:r>
            <a:endParaRPr lang="uk-UA" sz="2200" b="1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1187624" y="539384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30100 –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інтегральний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давач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оксиметрії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пульсу.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Давач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30100 має два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світлодіоди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фотодетектор (фотоприймач), аналоговий вхід з низьким рівнем шуму для детектування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оксиметричних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сигналів і частоти пульсу. MAX30100 може живитися напругою 1,8 і 3,3 В, має енергозберігаючий режим живлення.</a:t>
            </a:r>
          </a:p>
        </p:txBody>
      </p:sp>
      <p:pic>
        <p:nvPicPr>
          <p:cNvPr id="14338" name="Picture 2" descr="Amazon.com: DollaTek MAX30100 Heart-Rate Oximeter Pulse Sensor Pulsesensor  Module for Arduino: MP3 Players &amp;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14" y="2016713"/>
            <a:ext cx="2631885" cy="198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Рисунок 2" descr="Опис : https://i1.wp.com/www.xtronical.com/wp-content/uploads/2019/03/MAX30100.jpg?resize=403%2C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64" y="2132856"/>
            <a:ext cx="2304256" cy="172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Рисунок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20" y="3852934"/>
            <a:ext cx="30956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2987824" y="6207444"/>
            <a:ext cx="362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Блок-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діаграма давача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MAX30100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2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920880" cy="72008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OLED </a:t>
            </a:r>
            <a:r>
              <a:rPr lang="ru-RU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uk-UA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дисплейний модуль 128×64 на контролері 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SSD</a:t>
            </a:r>
            <a:r>
              <a:rPr lang="ru-RU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1306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uk-UA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Рисунок 7" descr="Опис : https://arduino.ua/products_pictures/large_AOC525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3" t="10255" r="13461" b="8333"/>
          <a:stretch>
            <a:fillRect/>
          </a:stretch>
        </p:blipFill>
        <p:spPr bwMode="auto">
          <a:xfrm>
            <a:off x="1547664" y="476672"/>
            <a:ext cx="27336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Рисунок 6" descr="Опис : https://arduino.ua/products_pictures/large_AOC525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1" t="21796" r="26282" b="17522"/>
          <a:stretch>
            <a:fillRect/>
          </a:stretch>
        </p:blipFill>
        <p:spPr bwMode="auto">
          <a:xfrm>
            <a:off x="5929833" y="620688"/>
            <a:ext cx="23145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1187624" y="3995678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Технічні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характеристики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OLED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диспле</a:t>
            </a:r>
            <a:r>
              <a:rPr lang="uk-UA" b="1" i="1" dirty="0" err="1">
                <a:latin typeface="Times New Roman" pitchFamily="18" charset="0"/>
                <a:cs typeface="Times New Roman" pitchFamily="18" charset="0"/>
              </a:rPr>
              <a:t>йного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 модуля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Драйвер дисплею: SSD1306;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Інтерфейс: 3-провідний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SPI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4-провідний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SPI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Робоча напруга: 3,3 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Напруга інтерфейсів: 3,3 В;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Роздільна здатність: 128×64;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Розмір дисплею: 0,96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” (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дюйма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Кольори: жовтий і синій;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Кут огляду: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&gt; 160°;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Розміри: 33 мм × 33,50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мм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187624" y="2876743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OLED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дисплейний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модуль з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SSD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1306 драйвером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виводів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VDD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SCK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SDA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Інтерфейс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використовує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протокол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Дисплей є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гібридним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монохромним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дві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кольорові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смуги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Верхня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смуга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128×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жовтих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пікселів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нижня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смуга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128×48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білувато-блакитних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пікселів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920880" cy="100811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Загальна</a:t>
            </a:r>
            <a:r>
              <a:rPr lang="ru-RU" sz="28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структура цифрового </a:t>
            </a:r>
            <a:r>
              <a:rPr lang="ru-RU" sz="28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пульсоксиметра</a:t>
            </a:r>
            <a:endParaRPr lang="uk-UA" sz="2800" b="1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Rectangle 10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517292"/>
              </p:ext>
            </p:extLst>
          </p:nvPr>
        </p:nvGraphicFramePr>
        <p:xfrm>
          <a:off x="1115615" y="2132856"/>
          <a:ext cx="7977899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Visio" r:id="rId3" imgW="8135127" imgH="2213165" progId="Visio.Drawing.11">
                  <p:embed/>
                </p:oleObj>
              </mc:Choice>
              <mc:Fallback>
                <p:oleObj name="Visio" r:id="rId3" imgW="8135127" imgH="2213165" progId="Visio.Drawing.11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2132856"/>
                        <a:ext cx="7977899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77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776864" cy="72008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Модель цифрового </a:t>
            </a:r>
            <a:r>
              <a:rPr lang="ru-RU" sz="24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пульсоксиметра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на платформі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Nano </a:t>
            </a:r>
            <a:r>
              <a:rPr lang="ru-RU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в САПР 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Proteus</a:t>
            </a:r>
            <a:endParaRPr lang="uk-UA" sz="2400" dirty="0">
              <a:solidFill>
                <a:srgbClr val="002060"/>
              </a:solidFill>
              <a:effectLst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760179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134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нцестояння">
  <a:themeElements>
    <a:clrScheme name="Вишукана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Сонцестояння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нцестояння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2197</TotalTime>
  <Words>998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Corbel</vt:lpstr>
      <vt:lpstr>Gill Sans MT</vt:lpstr>
      <vt:lpstr>Times New Roman</vt:lpstr>
      <vt:lpstr>Verdana</vt:lpstr>
      <vt:lpstr>Wingdings</vt:lpstr>
      <vt:lpstr>Wingdings 2</vt:lpstr>
      <vt:lpstr>Сонцестояння</vt:lpstr>
      <vt:lpstr>Visio</vt:lpstr>
      <vt:lpstr>Технічне завдання</vt:lpstr>
      <vt:lpstr>Вступ</vt:lpstr>
      <vt:lpstr>Пульсоксиметрія та засоби вимірювання кисневої сатурації </vt:lpstr>
      <vt:lpstr>PowerPoint Presentation</vt:lpstr>
      <vt:lpstr>Апаратна платформа Arduino Micro з МК AVR ATmega32u4</vt:lpstr>
      <vt:lpstr>Цифровий давач кисневої сатурації і пульсу MAX30100</vt:lpstr>
      <vt:lpstr>OLED – дисплейний модуль 128×64 на контролері SSD1306 </vt:lpstr>
      <vt:lpstr>Загальна структура цифрового пульсоксиметра</vt:lpstr>
      <vt:lpstr>Модель цифрового пульсоксиметра на платформі Arduino Nano в САПР Proteus</vt:lpstr>
      <vt:lpstr>Модель цифрового пульсоксиметра на платформі Arduino Uno в САПР Proteus</vt:lpstr>
      <vt:lpstr>Алгоритм роботи цифрового пульсоксиметра</vt:lpstr>
      <vt:lpstr>Алгоритм визначення пульсу і сатурації. Функція обчислення averageValuesCalculation(int beat_value, int SpO2_value)</vt:lpstr>
      <vt:lpstr>Моделювання роботи цифрового пульсоксиметра в Proteus ISIS</vt:lpstr>
      <vt:lpstr>Дослідження макету цифрового пульсоксиметра</vt:lpstr>
      <vt:lpstr>Дослідження макету цифрового пульсоксиметра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автотизованої системи управління мікрокліатом в тепличних господарствах засобами</dc:title>
  <dc:creator>Andriy</dc:creator>
  <cp:lastModifiedBy>Andriy Holovatyy</cp:lastModifiedBy>
  <cp:revision>384</cp:revision>
  <dcterms:created xsi:type="dcterms:W3CDTF">2016-06-19T12:55:54Z</dcterms:created>
  <dcterms:modified xsi:type="dcterms:W3CDTF">2024-07-28T10:35:13Z</dcterms:modified>
</cp:coreProperties>
</file>