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6" r:id="rId3"/>
    <p:sldId id="292" r:id="rId4"/>
    <p:sldId id="287" r:id="rId5"/>
    <p:sldId id="293" r:id="rId6"/>
    <p:sldId id="264" r:id="rId7"/>
    <p:sldId id="296" r:id="rId8"/>
    <p:sldId id="294" r:id="rId9"/>
    <p:sldId id="272" r:id="rId10"/>
    <p:sldId id="284" r:id="rId11"/>
    <p:sldId id="285" r:id="rId12"/>
    <p:sldId id="297" r:id="rId13"/>
    <p:sldId id="302" r:id="rId14"/>
    <p:sldId id="303" r:id="rId15"/>
    <p:sldId id="30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948" autoAdjust="0"/>
  </p:normalViewPr>
  <p:slideViewPr>
    <p:cSldViewPr snapToGrid="0">
      <p:cViewPr>
        <p:scale>
          <a:sx n="75" d="100"/>
          <a:sy n="75" d="100"/>
        </p:scale>
        <p:origin x="1338"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50C6A6-B3BD-4A50-B467-44BAC03D8D91}" type="datetimeFigureOut">
              <a:rPr lang="en-US" smtClean="0"/>
              <a:t>2/14/2019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E6A64-9CF4-4BA3-81DD-F57757339463}" type="slidenum">
              <a:rPr lang="en-US" smtClean="0"/>
              <a:t>‹#›</a:t>
            </a:fld>
            <a:endParaRPr lang="en-US"/>
          </a:p>
        </p:txBody>
      </p:sp>
    </p:spTree>
    <p:extLst>
      <p:ext uri="{BB962C8B-B14F-4D97-AF65-F5344CB8AC3E}">
        <p14:creationId xmlns:p14="http://schemas.microsoft.com/office/powerpoint/2010/main" val="1850241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uptodate.com/contents/cluster-headache-treatment-and-prognosis?search=cluster%20headache&amp;topicRef=3326&amp;source=see_link#H3306952680" TargetMode="External"/><Relationship Id="rId3" Type="http://schemas.openxmlformats.org/officeDocument/2006/relationships/hyperlink" Target="https://www.uptodate.com/contents/verapamil-drug-information?search=cluster+headache&amp;topicRef=3351&amp;source=see_link" TargetMode="External"/><Relationship Id="rId7" Type="http://schemas.openxmlformats.org/officeDocument/2006/relationships/hyperlink" Target="https://www.uptodate.com/contents/dihydroergotamine-drug-information?search=cluster+headache&amp;topicRef=3351&amp;source=see_link"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uptodate.com/contents/cluster-headache-treatment-and-prognosis/abstract/2" TargetMode="External"/><Relationship Id="rId5" Type="http://schemas.openxmlformats.org/officeDocument/2006/relationships/hyperlink" Target="https://www.uptodate.com/contents/cluster-headache-treatment-and-prognosis/abstract/2,7" TargetMode="External"/><Relationship Id="rId4" Type="http://schemas.openxmlformats.org/officeDocument/2006/relationships/hyperlink" Target="https://www.uptodate.com/contents/cluster-headache-treatment-and-prognosis?search=cluster%20headache&amp;topicRef=3326&amp;source=see_link#H12" TargetMode="External"/><Relationship Id="rId9" Type="http://schemas.openxmlformats.org/officeDocument/2006/relationships/hyperlink" Target="https://www.uptodate.com/contents/cluster-headache-treatment-and-prognosis?search=cluster%20headache&amp;topicRef=3326&amp;source=see_link#H14"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uptodate.com/contents/tension-type-headache-in-adults-acute-treatment?search=tension%20headache&amp;source=search_result&amp;selectedTitle=1~105&amp;usage_type=default&amp;display_rank=1#H4" TargetMode="External"/><Relationship Id="rId13" Type="http://schemas.openxmlformats.org/officeDocument/2006/relationships/hyperlink" Target="https://www.uptodate.com/contents/tension-type-headache-in-adults-acute-treatment?search=tension%20headache&amp;source=search_result&amp;selectedTitle=1~105&amp;usage_type=default&amp;display_rank=1#H9" TargetMode="External"/><Relationship Id="rId18" Type="http://schemas.openxmlformats.org/officeDocument/2006/relationships/hyperlink" Target="https://www.uptodate.com/contents/tension-type-headache-in-adults-acute-treatment?search=tension%20headache&amp;source=search_result&amp;selectedTitle=1~105&amp;usage_type=default&amp;display_rank=1#H331017767" TargetMode="External"/><Relationship Id="rId3" Type="http://schemas.openxmlformats.org/officeDocument/2006/relationships/hyperlink" Target="https://www.uptodate.com/contents/aspirin-drug-information?search=tension+headache&amp;topicRef=3358&amp;source=see_link" TargetMode="External"/><Relationship Id="rId7" Type="http://schemas.openxmlformats.org/officeDocument/2006/relationships/hyperlink" Target="https://www.uptodate.com/contents/acetaminophen-paracetamol-drug-information?search=tension+headache&amp;topicRef=3358&amp;source=see_link" TargetMode="External"/><Relationship Id="rId12" Type="http://schemas.openxmlformats.org/officeDocument/2006/relationships/hyperlink" Target="https://www.uptodate.com/contents/grade/3?title=Grade%201C&amp;topicKey=NEURO/3358" TargetMode="External"/><Relationship Id="rId17" Type="http://schemas.openxmlformats.org/officeDocument/2006/relationships/hyperlink" Target="https://www.uptodate.com/contents/ketorolac-drug-information?search=tension+headache&amp;topicRef=3358&amp;source=see_link" TargetMode="External"/><Relationship Id="rId2" Type="http://schemas.openxmlformats.org/officeDocument/2006/relationships/slide" Target="../slides/slide7.xml"/><Relationship Id="rId16" Type="http://schemas.openxmlformats.org/officeDocument/2006/relationships/hyperlink" Target="https://www.uptodate.com/contents/diphenhydramine-drug-information?search=tension+headache&amp;topicRef=3358&amp;source=see_link" TargetMode="External"/><Relationship Id="rId1" Type="http://schemas.openxmlformats.org/officeDocument/2006/relationships/notesMaster" Target="../notesMasters/notesMaster1.xml"/><Relationship Id="rId6" Type="http://schemas.openxmlformats.org/officeDocument/2006/relationships/hyperlink" Target="https://www.uptodate.com/contents/naproxen-drug-information?search=tension+headache&amp;topicRef=3358&amp;source=see_link" TargetMode="External"/><Relationship Id="rId11" Type="http://schemas.openxmlformats.org/officeDocument/2006/relationships/hyperlink" Target="https://www.uptodate.com/contents/tension-type-headache-in-adults-acute-treatment?search=tension%20headache&amp;source=search_result&amp;selectedTitle=1~105&amp;usage_type=default&amp;display_rank=1#H8" TargetMode="External"/><Relationship Id="rId5" Type="http://schemas.openxmlformats.org/officeDocument/2006/relationships/hyperlink" Target="https://www.uptodate.com/contents/ibuprofen-drug-information?search=tension+headache&amp;topicRef=3358&amp;source=see_link" TargetMode="External"/><Relationship Id="rId15" Type="http://schemas.openxmlformats.org/officeDocument/2006/relationships/hyperlink" Target="https://www.uptodate.com/contents/metoclopramide-drug-information?search=tension+headache&amp;topicRef=3358&amp;source=see_link" TargetMode="External"/><Relationship Id="rId10" Type="http://schemas.openxmlformats.org/officeDocument/2006/relationships/hyperlink" Target="https://www.uptodate.com/contents/grade/4?title=Grade%202A&amp;topicKey=NEURO/3358" TargetMode="External"/><Relationship Id="rId4" Type="http://schemas.openxmlformats.org/officeDocument/2006/relationships/hyperlink" Target="https://www.uptodate.com/contents/grade/1?title=Grade%201A&amp;topicKey=NEURO/3358" TargetMode="External"/><Relationship Id="rId9" Type="http://schemas.openxmlformats.org/officeDocument/2006/relationships/hyperlink" Target="https://www.uptodate.com/contents/caffeine-drug-information?search=tension+headache&amp;topicRef=3358&amp;source=see_link" TargetMode="External"/><Relationship Id="rId14" Type="http://schemas.openxmlformats.org/officeDocument/2006/relationships/hyperlink" Target="https://www.uptodate.com/contents/chlorpromazine-drug-information?search=tension+headache&amp;topicRef=3358&amp;source=see_link"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to red = order of </a:t>
            </a:r>
            <a:r>
              <a:rPr lang="en-US" dirty="0" err="1"/>
              <a:t>tx</a:t>
            </a:r>
            <a:r>
              <a:rPr lang="en-US" dirty="0"/>
              <a:t>, progress if current </a:t>
            </a:r>
            <a:r>
              <a:rPr lang="en-US" dirty="0" err="1"/>
              <a:t>tx</a:t>
            </a:r>
            <a:r>
              <a:rPr lang="en-US" dirty="0"/>
              <a:t> fails.</a:t>
            </a:r>
          </a:p>
          <a:p>
            <a:endParaRPr lang="en-US" dirty="0"/>
          </a:p>
          <a:p>
            <a:r>
              <a:rPr lang="en-US" dirty="0"/>
              <a:t>Administer intranasal sumatriptan CONTRALATERAL to the side of headache.</a:t>
            </a:r>
          </a:p>
          <a:p>
            <a:endParaRPr lang="en-US" dirty="0"/>
          </a:p>
          <a:p>
            <a:r>
              <a:rPr lang="en-US" b="1" dirty="0"/>
              <a:t>Headache prevention</a:t>
            </a:r>
            <a:r>
              <a:rPr lang="en-US" dirty="0"/>
              <a:t> — Preventive therapy should be started without delay at the onset of a cluster episode. The goal is to suppress attacks over the expected duration of the cluster period. An effective preventive regimen is of utmost importance because patients typically have one to eight cluster headaches a day, and repeated use of abortive medications may result in toxicity and/or rebound.</a:t>
            </a:r>
          </a:p>
          <a:p>
            <a:r>
              <a:rPr lang="en-US" dirty="0"/>
              <a:t>For patients with chronic cluster headache and those with relatively long-lasting (</a:t>
            </a:r>
            <a:r>
              <a:rPr lang="en-US" dirty="0" err="1"/>
              <a:t>ie</a:t>
            </a:r>
            <a:r>
              <a:rPr lang="en-US" dirty="0"/>
              <a:t>, two months or longer) active periods of episodic cluster headache, we recommend initial preventive therapy with </a:t>
            </a:r>
            <a:r>
              <a:rPr lang="en-US" u="sng" dirty="0">
                <a:hlinkClick r:id="rId3"/>
              </a:rPr>
              <a:t>verapamil</a:t>
            </a:r>
            <a:r>
              <a:rPr lang="en-US" dirty="0"/>
              <a:t>(see </a:t>
            </a:r>
            <a:r>
              <a:rPr lang="en-US" u="sng" dirty="0">
                <a:hlinkClick r:id="rId4"/>
              </a:rPr>
              <a:t>'Verapamil'</a:t>
            </a:r>
            <a:r>
              <a:rPr lang="en-US" dirty="0"/>
              <a:t> below), in agreement with national and expert consensus guidelines [</a:t>
            </a:r>
            <a:r>
              <a:rPr lang="en-US" u="sng" dirty="0">
                <a:hlinkClick r:id="rId5"/>
              </a:rPr>
              <a:t>2,7</a:t>
            </a:r>
            <a:r>
              <a:rPr lang="en-US" dirty="0"/>
              <a:t>].</a:t>
            </a:r>
          </a:p>
          <a:p>
            <a:endParaRPr lang="en-US" dirty="0"/>
          </a:p>
          <a:p>
            <a:r>
              <a:rPr lang="en-US" dirty="0"/>
              <a:t>Many preventive drugs require several weeks of therapy and dose escalation until efficacy is achieved [</a:t>
            </a:r>
            <a:r>
              <a:rPr lang="en-US" u="sng" dirty="0">
                <a:hlinkClick r:id="rId6"/>
              </a:rPr>
              <a:t>2</a:t>
            </a:r>
            <a:r>
              <a:rPr lang="en-US" dirty="0"/>
              <a:t>]. Due to the relatively long time needed to titrate </a:t>
            </a:r>
            <a:r>
              <a:rPr lang="en-US" u="sng" dirty="0">
                <a:hlinkClick r:id="rId3"/>
              </a:rPr>
              <a:t>verapamil</a:t>
            </a:r>
            <a:r>
              <a:rPr lang="en-US" dirty="0"/>
              <a:t> to an effective dose, glucocorticoids (or </a:t>
            </a:r>
            <a:r>
              <a:rPr lang="en-US" u="sng" dirty="0">
                <a:hlinkClick r:id="rId7"/>
              </a:rPr>
              <a:t>dihydroergotamine</a:t>
            </a:r>
            <a:r>
              <a:rPr lang="en-US" dirty="0"/>
              <a:t> where available) may be used as adjunctive therapy in the first two weeks of verapamil administration. Glucocorticoids in particular can rapidly suppress cluster attacks during the time required for the longer-acting preventive agents to take effect. An alternative is greater occipital nerve block ipsilateral to the headache attacks. (See </a:t>
            </a:r>
            <a:r>
              <a:rPr lang="en-US" u="sng" dirty="0">
                <a:hlinkClick r:id="rId8"/>
              </a:rPr>
              <a:t>'Greater occipital nerve blocks'</a:t>
            </a:r>
            <a:r>
              <a:rPr lang="en-US" dirty="0"/>
              <a:t> below.)</a:t>
            </a:r>
          </a:p>
          <a:p>
            <a:endParaRPr lang="en-US" dirty="0"/>
          </a:p>
          <a:p>
            <a:r>
              <a:rPr lang="en-US" dirty="0"/>
              <a:t>For patients with episodic cluster headache who have active cluster periods that last less than two months, we suggest initial preventive therapy with glucocorticoids alone (see </a:t>
            </a:r>
            <a:r>
              <a:rPr lang="en-US" u="sng" dirty="0">
                <a:hlinkClick r:id="rId9"/>
              </a:rPr>
              <a:t>'Glucocorticoids'</a:t>
            </a:r>
            <a:r>
              <a:rPr lang="en-US" dirty="0"/>
              <a:t> below). Because of their potential for systemic side effects, glucocorticoids should only be used for short-term prophylaxis.</a:t>
            </a:r>
          </a:p>
        </p:txBody>
      </p:sp>
      <p:sp>
        <p:nvSpPr>
          <p:cNvPr id="4" name="Slide Number Placeholder 3"/>
          <p:cNvSpPr>
            <a:spLocks noGrp="1"/>
          </p:cNvSpPr>
          <p:nvPr>
            <p:ph type="sldNum" sz="quarter" idx="10"/>
          </p:nvPr>
        </p:nvSpPr>
        <p:spPr/>
        <p:txBody>
          <a:bodyPr/>
          <a:lstStyle/>
          <a:p>
            <a:fld id="{E3BE6A64-9CF4-4BA3-81DD-F57757339463}" type="slidenum">
              <a:rPr lang="en-US" smtClean="0"/>
              <a:t>4</a:t>
            </a:fld>
            <a:endParaRPr lang="en-US"/>
          </a:p>
        </p:txBody>
      </p:sp>
    </p:spTree>
    <p:extLst>
      <p:ext uri="{BB962C8B-B14F-4D97-AF65-F5344CB8AC3E}">
        <p14:creationId xmlns:p14="http://schemas.microsoft.com/office/powerpoint/2010/main" val="386835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patients with pure episodic tension-type headache (TTH), we recommend treatment with simple analgesics such as nonsteroidal anti-inflammatory drugs (NSAIDs) or </a:t>
            </a:r>
            <a:r>
              <a:rPr lang="en-US" u="sng" dirty="0">
                <a:hlinkClick r:id="rId3"/>
              </a:rPr>
              <a:t>aspirin</a:t>
            </a:r>
            <a:r>
              <a:rPr lang="en-US" dirty="0"/>
              <a:t> (</a:t>
            </a:r>
            <a:r>
              <a:rPr lang="en-US" b="1" u="sng" dirty="0">
                <a:hlinkClick r:id="rId4"/>
              </a:rPr>
              <a:t>Grade 1A</a:t>
            </a:r>
            <a:r>
              <a:rPr lang="en-US" dirty="0"/>
              <a:t>). Reasonable choices include a single dose of </a:t>
            </a:r>
            <a:r>
              <a:rPr lang="en-US" u="sng" dirty="0">
                <a:hlinkClick r:id="rId5"/>
              </a:rPr>
              <a:t>ibuprofen</a:t>
            </a:r>
            <a:r>
              <a:rPr lang="en-US" dirty="0"/>
              <a:t> (400 mg), </a:t>
            </a:r>
            <a:r>
              <a:rPr lang="en-US" u="sng" dirty="0">
                <a:hlinkClick r:id="rId6"/>
              </a:rPr>
              <a:t>naproxen</a:t>
            </a:r>
            <a:r>
              <a:rPr lang="en-US" dirty="0"/>
              <a:t> sodium (220 mg or 550 mg) or aspirin (650 to 1000 mg). </a:t>
            </a:r>
            <a:r>
              <a:rPr lang="en-US" u="sng" dirty="0">
                <a:hlinkClick r:id="rId7"/>
              </a:rPr>
              <a:t>Acetaminophen</a:t>
            </a:r>
            <a:r>
              <a:rPr lang="en-US" dirty="0"/>
              <a:t> (1000 mg) is probably less effective than NSAIDs or aspirin, but is preferred in pregnancy. (See </a:t>
            </a:r>
            <a:r>
              <a:rPr lang="en-US" u="sng" dirty="0">
                <a:hlinkClick r:id="rId8"/>
              </a:rPr>
              <a:t>'Simple analgesics'</a:t>
            </a:r>
            <a:r>
              <a:rPr lang="en-US" dirty="0"/>
              <a:t> above.)</a:t>
            </a:r>
          </a:p>
          <a:p>
            <a:r>
              <a:rPr lang="en-US" dirty="0"/>
              <a:t>●The combination of </a:t>
            </a:r>
            <a:r>
              <a:rPr lang="en-US" u="sng" dirty="0">
                <a:hlinkClick r:id="rId9"/>
              </a:rPr>
              <a:t>caffeine</a:t>
            </a:r>
            <a:r>
              <a:rPr lang="en-US" dirty="0"/>
              <a:t> with the simple analgesics </a:t>
            </a:r>
            <a:r>
              <a:rPr lang="en-US" u="sng" dirty="0">
                <a:hlinkClick r:id="rId7"/>
              </a:rPr>
              <a:t>acetaminophen</a:t>
            </a:r>
            <a:r>
              <a:rPr lang="en-US" dirty="0"/>
              <a:t>, </a:t>
            </a:r>
            <a:r>
              <a:rPr lang="en-US" u="sng" dirty="0">
                <a:hlinkClick r:id="rId3"/>
              </a:rPr>
              <a:t>aspirin</a:t>
            </a:r>
            <a:r>
              <a:rPr lang="en-US" dirty="0"/>
              <a:t>, or </a:t>
            </a:r>
            <a:r>
              <a:rPr lang="en-US" u="sng" dirty="0">
                <a:hlinkClick r:id="rId5"/>
              </a:rPr>
              <a:t>ibuprofen</a:t>
            </a:r>
            <a:r>
              <a:rPr lang="en-US" dirty="0"/>
              <a:t> is more effective for the treatment of TTH than simple analgesic monotherapy, although side effects are likely to be more frequent with combination therapy. The role of caffeine combined with NSAIDs other than ibuprofen has not been adequately examined. For patients with TTH that is unresponsive or poorly responsive to monotherapy with simple analgesics, we suggest the use of caffeine combined with simple analgesics (</a:t>
            </a:r>
            <a:r>
              <a:rPr lang="en-US" b="1" u="sng" dirty="0">
                <a:hlinkClick r:id="rId10"/>
              </a:rPr>
              <a:t>Grade 2A</a:t>
            </a:r>
            <a:r>
              <a:rPr lang="en-US" dirty="0"/>
              <a:t>). A reasonable choice is a single dose of two tablets of combined acetaminophen 250 mg, aspirin 250 mg, and caffeine 65 mg. (See </a:t>
            </a:r>
            <a:r>
              <a:rPr lang="en-US" u="sng" dirty="0">
                <a:hlinkClick r:id="rId11"/>
              </a:rPr>
              <a:t>'Combination analgesics containing caffeine'</a:t>
            </a:r>
            <a:r>
              <a:rPr lang="en-US" dirty="0"/>
              <a:t> above.)</a:t>
            </a:r>
          </a:p>
          <a:p>
            <a:r>
              <a:rPr lang="en-US" dirty="0"/>
              <a:t>●We recommend </a:t>
            </a:r>
            <a:r>
              <a:rPr lang="en-US" b="1" dirty="0"/>
              <a:t>not</a:t>
            </a:r>
            <a:r>
              <a:rPr lang="en-US" dirty="0"/>
              <a:t> using combination therapies containing either butalbital or opioids for initial treatment of TTH (</a:t>
            </a:r>
            <a:r>
              <a:rPr lang="en-US" b="1" u="sng" dirty="0">
                <a:hlinkClick r:id="rId12"/>
              </a:rPr>
              <a:t>Grade 1C</a:t>
            </a:r>
            <a:r>
              <a:rPr lang="en-US" dirty="0"/>
              <a:t>). These medications are associated with multiple risks, including tolerance, dependency, toxicity, and the development of medication overuse headache. (See </a:t>
            </a:r>
            <a:r>
              <a:rPr lang="en-US" u="sng" dirty="0">
                <a:hlinkClick r:id="rId13"/>
              </a:rPr>
              <a:t>'Combination analgesics containing butalbital and codeine'</a:t>
            </a:r>
            <a:r>
              <a:rPr lang="en-US" dirty="0"/>
              <a:t> above.)</a:t>
            </a:r>
          </a:p>
          <a:p>
            <a:r>
              <a:rPr lang="en-US" dirty="0"/>
              <a:t>●For patients with definite or probable TTH of severe intensity who are acutely evaluated and managed in a medical facility, additional treatment options include parenteral </a:t>
            </a:r>
            <a:r>
              <a:rPr lang="en-US" u="sng" dirty="0">
                <a:hlinkClick r:id="rId14"/>
              </a:rPr>
              <a:t>chlorpromazine</a:t>
            </a:r>
            <a:r>
              <a:rPr lang="en-US" dirty="0"/>
              <a:t>, </a:t>
            </a:r>
            <a:r>
              <a:rPr lang="en-US" u="sng" dirty="0">
                <a:hlinkClick r:id="rId15"/>
              </a:rPr>
              <a:t>metoclopramide</a:t>
            </a:r>
            <a:r>
              <a:rPr lang="en-US" dirty="0"/>
              <a:t>, the combination of metoclopramide plus </a:t>
            </a:r>
            <a:r>
              <a:rPr lang="en-US" u="sng" dirty="0">
                <a:hlinkClick r:id="rId16"/>
              </a:rPr>
              <a:t>diphenhydramine</a:t>
            </a:r>
            <a:r>
              <a:rPr lang="en-US" dirty="0"/>
              <a:t>, or intramuscular </a:t>
            </a:r>
            <a:r>
              <a:rPr lang="en-US" u="sng" dirty="0">
                <a:hlinkClick r:id="rId17"/>
              </a:rPr>
              <a:t>ketorolac</a:t>
            </a:r>
            <a:r>
              <a:rPr lang="en-US" dirty="0"/>
              <a:t>. (See </a:t>
            </a:r>
            <a:r>
              <a:rPr lang="en-US" u="sng" dirty="0">
                <a:hlinkClick r:id="rId18"/>
              </a:rPr>
              <a:t>'Parenteral treatments'</a:t>
            </a:r>
            <a:r>
              <a:rPr lang="en-US" dirty="0"/>
              <a:t> above.)</a:t>
            </a:r>
          </a:p>
          <a:p>
            <a:endParaRPr lang="en-US" dirty="0"/>
          </a:p>
        </p:txBody>
      </p:sp>
      <p:sp>
        <p:nvSpPr>
          <p:cNvPr id="4" name="Slide Number Placeholder 3"/>
          <p:cNvSpPr>
            <a:spLocks noGrp="1"/>
          </p:cNvSpPr>
          <p:nvPr>
            <p:ph type="sldNum" sz="quarter" idx="10"/>
          </p:nvPr>
        </p:nvSpPr>
        <p:spPr/>
        <p:txBody>
          <a:bodyPr/>
          <a:lstStyle/>
          <a:p>
            <a:fld id="{E3BE6A64-9CF4-4BA3-81DD-F57757339463}" type="slidenum">
              <a:rPr lang="en-US" smtClean="0"/>
              <a:t>7</a:t>
            </a:fld>
            <a:endParaRPr lang="en-US"/>
          </a:p>
        </p:txBody>
      </p:sp>
    </p:spTree>
    <p:extLst>
      <p:ext uri="{BB962C8B-B14F-4D97-AF65-F5344CB8AC3E}">
        <p14:creationId xmlns:p14="http://schemas.microsoft.com/office/powerpoint/2010/main" val="1727430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this fails, you can try lidocaine IN.</a:t>
            </a:r>
          </a:p>
        </p:txBody>
      </p:sp>
      <p:sp>
        <p:nvSpPr>
          <p:cNvPr id="4" name="Slide Number Placeholder 3"/>
          <p:cNvSpPr>
            <a:spLocks noGrp="1"/>
          </p:cNvSpPr>
          <p:nvPr>
            <p:ph type="sldNum" sz="quarter" idx="10"/>
          </p:nvPr>
        </p:nvSpPr>
        <p:spPr/>
        <p:txBody>
          <a:bodyPr/>
          <a:lstStyle/>
          <a:p>
            <a:fld id="{E3BE6A64-9CF4-4BA3-81DD-F57757339463}" type="slidenum">
              <a:rPr lang="en-US" smtClean="0"/>
              <a:t>15</a:t>
            </a:fld>
            <a:endParaRPr lang="en-US"/>
          </a:p>
        </p:txBody>
      </p:sp>
    </p:spTree>
    <p:extLst>
      <p:ext uri="{BB962C8B-B14F-4D97-AF65-F5344CB8AC3E}">
        <p14:creationId xmlns:p14="http://schemas.microsoft.com/office/powerpoint/2010/main" val="119482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F604-55C6-4F93-B31E-8823936E4A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338609-099E-4F17-9D0F-503DB39826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2BEF16-0A82-4EF9-B4AE-E1AEEF107FED}"/>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5" name="Footer Placeholder 4">
            <a:extLst>
              <a:ext uri="{FF2B5EF4-FFF2-40B4-BE49-F238E27FC236}">
                <a16:creationId xmlns:a16="http://schemas.microsoft.com/office/drawing/2014/main" id="{C9700561-80A6-470B-ABFD-7ED8FE1C8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D342F-D544-4BF4-B7DC-A9ACAFC5BB46}"/>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158078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E927-E48A-427C-8CDB-5646A85239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939164-D612-4CD2-8116-35565CB1D6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9043D-43CC-420F-A92F-AE4707526534}"/>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5" name="Footer Placeholder 4">
            <a:extLst>
              <a:ext uri="{FF2B5EF4-FFF2-40B4-BE49-F238E27FC236}">
                <a16:creationId xmlns:a16="http://schemas.microsoft.com/office/drawing/2014/main" id="{52D32954-A041-43B1-B9D4-2003B771D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A3216-BF42-46B4-B523-A4245D32BF47}"/>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4125052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7B8E7F-181C-47D8-AD8D-B84BF7A507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00406-075B-44A1-91E5-AF573A391C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15AD76-EFAC-46FA-8607-F22E9DD0ECA6}"/>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5" name="Footer Placeholder 4">
            <a:extLst>
              <a:ext uri="{FF2B5EF4-FFF2-40B4-BE49-F238E27FC236}">
                <a16:creationId xmlns:a16="http://schemas.microsoft.com/office/drawing/2014/main" id="{BF79BC0A-217B-4A97-8086-DD17746836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47576-4B18-438D-B429-E1993FCEFF64}"/>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398774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5458-F604-4E67-84FB-8EA4586F9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DB1B03-183D-4AFD-BCF7-253CCD65C5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04EA2-8D50-4542-989C-57BA62E6F3A2}"/>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5" name="Footer Placeholder 4">
            <a:extLst>
              <a:ext uri="{FF2B5EF4-FFF2-40B4-BE49-F238E27FC236}">
                <a16:creationId xmlns:a16="http://schemas.microsoft.com/office/drawing/2014/main" id="{D77051C0-22CC-4DE8-8863-F10CF4784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59261-7B1A-4C3D-80CC-AC246B458EAC}"/>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67277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4CD9-47E6-4087-B6F2-3E88328969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7CA7CD-7045-413B-BA2D-A1F4787AE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3B8EBA-ADD8-4CB7-A44C-BF407BED6008}"/>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5" name="Footer Placeholder 4">
            <a:extLst>
              <a:ext uri="{FF2B5EF4-FFF2-40B4-BE49-F238E27FC236}">
                <a16:creationId xmlns:a16="http://schemas.microsoft.com/office/drawing/2014/main" id="{D0B93FB0-D674-406A-A1B4-43D636CAC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3A3B2-099E-466A-A91C-BC736EACF97D}"/>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183453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21D6-7F16-4E1A-91BB-0ED0A5053B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F1F06-9C6F-470F-9AE9-789FA8B877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6AB1C8-58B7-4F8E-B402-9B198B480FD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40CC21-EF69-4383-A9DB-5579ECA96D3C}"/>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6" name="Footer Placeholder 5">
            <a:extLst>
              <a:ext uri="{FF2B5EF4-FFF2-40B4-BE49-F238E27FC236}">
                <a16:creationId xmlns:a16="http://schemas.microsoft.com/office/drawing/2014/main" id="{C121721C-26F3-483B-B9BB-5562DEEDF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28AEDB-CF71-41AD-9655-265D614AADF9}"/>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198152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F7CB-7061-4A8A-9086-5698142A62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2EF333-0497-4B64-A28D-08BD83272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F87331-A107-4A39-8B6B-CF577F6A8E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850C7D-3B55-492E-83E9-7F2190561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EACC2DE-9048-4389-874C-BA25D148EC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DE3D79-73A8-4F21-A05B-8BDCCDDC618E}"/>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8" name="Footer Placeholder 7">
            <a:extLst>
              <a:ext uri="{FF2B5EF4-FFF2-40B4-BE49-F238E27FC236}">
                <a16:creationId xmlns:a16="http://schemas.microsoft.com/office/drawing/2014/main" id="{462C047A-4125-408A-AABA-BB39FEA916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844387-A7BD-4005-A85D-514749F8E7C4}"/>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289232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C909B-0CF3-48F9-B49A-10EBF6A620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E9F4CC-69E6-4BBA-AA19-1D8A796DB003}"/>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4" name="Footer Placeholder 3">
            <a:extLst>
              <a:ext uri="{FF2B5EF4-FFF2-40B4-BE49-F238E27FC236}">
                <a16:creationId xmlns:a16="http://schemas.microsoft.com/office/drawing/2014/main" id="{2F5F84C2-84B1-4C98-A208-F5CA9A0652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395792-7157-44C1-B565-66E3EF803EDE}"/>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182918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86112-7CBD-4E58-BB24-B16B8CCB78AA}"/>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3" name="Footer Placeholder 2">
            <a:extLst>
              <a:ext uri="{FF2B5EF4-FFF2-40B4-BE49-F238E27FC236}">
                <a16:creationId xmlns:a16="http://schemas.microsoft.com/office/drawing/2014/main" id="{D44219C3-2893-4294-A8F2-8884CB32AF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55293F-187F-4C0A-BAD3-EBBFE457A6DF}"/>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1592241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7D68-809D-4BE9-917D-327CBCCBB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9416F4-A2B9-4DC4-A197-4DFA00175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57A5B8-E1BB-46E7-916B-1E5B8FCE7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233B67-4E39-4C2E-9225-456FA9D33759}"/>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6" name="Footer Placeholder 5">
            <a:extLst>
              <a:ext uri="{FF2B5EF4-FFF2-40B4-BE49-F238E27FC236}">
                <a16:creationId xmlns:a16="http://schemas.microsoft.com/office/drawing/2014/main" id="{176E5D48-D69E-4FA9-A23C-B193D41C5D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D138D-8B3F-4D73-98D2-22FC38DA9A9D}"/>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1792956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99C7-4728-4586-8470-0DB128B30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7E7A7A-8478-433D-BE3E-1F91981BD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2A72E-12E9-45B3-BAAA-F15E0094B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2124E-DF1B-4A61-8958-63DA67B733E7}"/>
              </a:ext>
            </a:extLst>
          </p:cNvPr>
          <p:cNvSpPr>
            <a:spLocks noGrp="1"/>
          </p:cNvSpPr>
          <p:nvPr>
            <p:ph type="dt" sz="half" idx="10"/>
          </p:nvPr>
        </p:nvSpPr>
        <p:spPr/>
        <p:txBody>
          <a:bodyPr/>
          <a:lstStyle/>
          <a:p>
            <a:fld id="{49D8C65B-951B-4666-8B1B-E6ABDCD873E0}" type="datetimeFigureOut">
              <a:rPr lang="en-US" smtClean="0"/>
              <a:t>2/14/2019</a:t>
            </a:fld>
            <a:endParaRPr lang="en-US"/>
          </a:p>
        </p:txBody>
      </p:sp>
      <p:sp>
        <p:nvSpPr>
          <p:cNvPr id="6" name="Footer Placeholder 5">
            <a:extLst>
              <a:ext uri="{FF2B5EF4-FFF2-40B4-BE49-F238E27FC236}">
                <a16:creationId xmlns:a16="http://schemas.microsoft.com/office/drawing/2014/main" id="{B6693DC2-B757-4100-87D5-A3BFF6D61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712F8-C32E-489B-8BF3-B18E5A331359}"/>
              </a:ext>
            </a:extLst>
          </p:cNvPr>
          <p:cNvSpPr>
            <a:spLocks noGrp="1"/>
          </p:cNvSpPr>
          <p:nvPr>
            <p:ph type="sldNum" sz="quarter" idx="12"/>
          </p:nvPr>
        </p:nvSpPr>
        <p:spPr/>
        <p:txBody>
          <a:bodyPr/>
          <a:lstStyle/>
          <a:p>
            <a:fld id="{148F0BBF-1D02-4ABD-AB11-35CFFD143BE5}" type="slidenum">
              <a:rPr lang="en-US" smtClean="0"/>
              <a:t>‹#›</a:t>
            </a:fld>
            <a:endParaRPr lang="en-US"/>
          </a:p>
        </p:txBody>
      </p:sp>
    </p:spTree>
    <p:extLst>
      <p:ext uri="{BB962C8B-B14F-4D97-AF65-F5344CB8AC3E}">
        <p14:creationId xmlns:p14="http://schemas.microsoft.com/office/powerpoint/2010/main" val="139762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0CA67-5A85-43BD-B713-851DC3D8E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C1E3BF-A055-4783-BB45-3B00FFA87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7C76B-137D-424A-AEAF-9DE15DDE98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8C65B-951B-4666-8B1B-E6ABDCD873E0}" type="datetimeFigureOut">
              <a:rPr lang="en-US" smtClean="0"/>
              <a:t>2/14/2019</a:t>
            </a:fld>
            <a:endParaRPr lang="en-US"/>
          </a:p>
        </p:txBody>
      </p:sp>
      <p:sp>
        <p:nvSpPr>
          <p:cNvPr id="5" name="Footer Placeholder 4">
            <a:extLst>
              <a:ext uri="{FF2B5EF4-FFF2-40B4-BE49-F238E27FC236}">
                <a16:creationId xmlns:a16="http://schemas.microsoft.com/office/drawing/2014/main" id="{76D0786E-2A85-4751-B37B-E3A39D5D9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6F5611-FA43-445B-9A0A-4398AD109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F0BBF-1D02-4ABD-AB11-35CFFD143BE5}" type="slidenum">
              <a:rPr lang="en-US" smtClean="0"/>
              <a:t>‹#›</a:t>
            </a:fld>
            <a:endParaRPr lang="en-US"/>
          </a:p>
        </p:txBody>
      </p:sp>
    </p:spTree>
    <p:extLst>
      <p:ext uri="{BB962C8B-B14F-4D97-AF65-F5344CB8AC3E}">
        <p14:creationId xmlns:p14="http://schemas.microsoft.com/office/powerpoint/2010/main" val="602718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58D9-2AB1-42AC-B227-2FFA8882DA5E}"/>
              </a:ext>
            </a:extLst>
          </p:cNvPr>
          <p:cNvSpPr>
            <a:spLocks noGrp="1"/>
          </p:cNvSpPr>
          <p:nvPr>
            <p:ph type="ctrTitle"/>
          </p:nvPr>
        </p:nvSpPr>
        <p:spPr>
          <a:xfrm>
            <a:off x="981075" y="503238"/>
            <a:ext cx="9144000" cy="2387600"/>
          </a:xfrm>
        </p:spPr>
        <p:txBody>
          <a:bodyPr/>
          <a:lstStyle/>
          <a:p>
            <a:pPr algn="l"/>
            <a:r>
              <a:rPr lang="en-US" dirty="0">
                <a:latin typeface="Arial" panose="020B0604020202020204" pitchFamily="34" charset="0"/>
                <a:cs typeface="Arial" panose="020B0604020202020204" pitchFamily="34" charset="0"/>
              </a:rPr>
              <a:t>Basics of treatment for primary headaches</a:t>
            </a:r>
          </a:p>
        </p:txBody>
      </p:sp>
      <p:sp>
        <p:nvSpPr>
          <p:cNvPr id="3" name="Subtitle 2">
            <a:extLst>
              <a:ext uri="{FF2B5EF4-FFF2-40B4-BE49-F238E27FC236}">
                <a16:creationId xmlns:a16="http://schemas.microsoft.com/office/drawing/2014/main" id="{124D93E3-0947-4F7A-8BCB-F3F87E808480}"/>
              </a:ext>
            </a:extLst>
          </p:cNvPr>
          <p:cNvSpPr>
            <a:spLocks noGrp="1"/>
          </p:cNvSpPr>
          <p:nvPr>
            <p:ph type="subTitle" idx="1"/>
          </p:nvPr>
        </p:nvSpPr>
        <p:spPr>
          <a:xfrm>
            <a:off x="981075" y="4926013"/>
            <a:ext cx="9144000" cy="1655762"/>
          </a:xfrm>
        </p:spPr>
        <p:txBody>
          <a:bodyPr>
            <a:normAutofit/>
          </a:bodyPr>
          <a:lstStyle/>
          <a:p>
            <a:pPr algn="l"/>
            <a:r>
              <a:rPr lang="en-US" sz="3600" dirty="0">
                <a:solidFill>
                  <a:schemeClr val="bg1">
                    <a:lumMod val="50000"/>
                  </a:schemeClr>
                </a:solidFill>
                <a:latin typeface="Arial" panose="020B0604020202020204" pitchFamily="34" charset="0"/>
                <a:cs typeface="Arial" panose="020B0604020202020204" pitchFamily="34" charset="0"/>
              </a:rPr>
              <a:t>Erik Reinertsen</a:t>
            </a:r>
          </a:p>
        </p:txBody>
      </p:sp>
    </p:spTree>
    <p:extLst>
      <p:ext uri="{BB962C8B-B14F-4D97-AF65-F5344CB8AC3E}">
        <p14:creationId xmlns:p14="http://schemas.microsoft.com/office/powerpoint/2010/main" val="240281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CDEB5-275A-4402-A2DF-CFC010D842E0}"/>
              </a:ext>
            </a:extLst>
          </p:cNvPr>
          <p:cNvSpPr>
            <a:spLocks noGrp="1"/>
          </p:cNvSpPr>
          <p:nvPr>
            <p:ph idx="1"/>
          </p:nvPr>
        </p:nvSpPr>
        <p:spPr>
          <a:xfrm>
            <a:off x="838200" y="1003300"/>
            <a:ext cx="10515600" cy="5173663"/>
          </a:xfrm>
        </p:spPr>
        <p:txBody>
          <a:bodyPr>
            <a:normAutofit/>
          </a:bodyPr>
          <a:lstStyle/>
          <a:p>
            <a:pPr marL="0" indent="0">
              <a:buNone/>
            </a:pPr>
            <a:r>
              <a:rPr lang="en-US" sz="3600" dirty="0">
                <a:solidFill>
                  <a:schemeClr val="accent6"/>
                </a:solidFill>
                <a:latin typeface="Arial" panose="020B0604020202020204" pitchFamily="34" charset="0"/>
                <a:cs typeface="Arial" panose="020B0604020202020204" pitchFamily="34" charset="0"/>
              </a:rPr>
              <a:t>Antiemetics </a:t>
            </a:r>
            <a:r>
              <a:rPr lang="en-US" sz="3600" dirty="0">
                <a:latin typeface="Arial" panose="020B0604020202020204" pitchFamily="34" charset="0"/>
                <a:cs typeface="Arial" panose="020B0604020202020204" pitchFamily="34" charset="0"/>
              </a:rPr>
              <a:t>used in the treatment of migraine include the </a:t>
            </a:r>
            <a:r>
              <a:rPr lang="en-US" sz="3600" dirty="0">
                <a:solidFill>
                  <a:schemeClr val="accent1"/>
                </a:solidFill>
                <a:latin typeface="Arial" panose="020B0604020202020204" pitchFamily="34" charset="0"/>
                <a:cs typeface="Arial" panose="020B0604020202020204" pitchFamily="34" charset="0"/>
              </a:rPr>
              <a:t>dopamine receptor antagonists </a:t>
            </a:r>
            <a:r>
              <a:rPr lang="en-US" sz="3600" dirty="0">
                <a:latin typeface="Arial" panose="020B0604020202020204" pitchFamily="34" charset="0"/>
                <a:cs typeface="Arial" panose="020B0604020202020204" pitchFamily="34" charset="0"/>
              </a:rPr>
              <a:t>metoclopramide, chlorpromazine, and prochlorperazine. Diphenhydramine is sometimes administered concurrently to prevent </a:t>
            </a:r>
            <a:r>
              <a:rPr lang="en-US" sz="3600" dirty="0">
                <a:solidFill>
                  <a:srgbClr val="FF0000"/>
                </a:solidFill>
                <a:latin typeface="Arial" panose="020B0604020202020204" pitchFamily="34" charset="0"/>
                <a:cs typeface="Arial" panose="020B0604020202020204" pitchFamily="34" charset="0"/>
              </a:rPr>
              <a:t>which side effects</a:t>
            </a:r>
            <a:r>
              <a:rPr lang="en-US" sz="3600" dirty="0">
                <a:latin typeface="Arial" panose="020B0604020202020204" pitchFamily="34" charset="0"/>
                <a:cs typeface="Arial" panose="020B0604020202020204" pitchFamily="34" charset="0"/>
              </a:rPr>
              <a:t>?</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Akathisia and acute dystonic reactions.</a:t>
            </a:r>
          </a:p>
        </p:txBody>
      </p:sp>
    </p:spTree>
    <p:extLst>
      <p:ext uri="{BB962C8B-B14F-4D97-AF65-F5344CB8AC3E}">
        <p14:creationId xmlns:p14="http://schemas.microsoft.com/office/powerpoint/2010/main" val="59762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CDEB5-275A-4402-A2DF-CFC010D842E0}"/>
              </a:ext>
            </a:extLst>
          </p:cNvPr>
          <p:cNvSpPr>
            <a:spLocks noGrp="1"/>
          </p:cNvSpPr>
          <p:nvPr>
            <p:ph idx="1"/>
          </p:nvPr>
        </p:nvSpPr>
        <p:spPr>
          <a:xfrm>
            <a:off x="838200" y="1003300"/>
            <a:ext cx="10515600" cy="5173663"/>
          </a:xfrm>
        </p:spPr>
        <p:txBody>
          <a:bodyPr>
            <a:normAutofit/>
          </a:bodyPr>
          <a:lstStyle/>
          <a:p>
            <a:pPr marL="0" indent="0">
              <a:buNone/>
            </a:pPr>
            <a:r>
              <a:rPr lang="en-US" sz="3600" dirty="0">
                <a:latin typeface="Arial" panose="020B0604020202020204" pitchFamily="34" charset="0"/>
                <a:cs typeface="Arial" panose="020B0604020202020204" pitchFamily="34" charset="0"/>
              </a:rPr>
              <a:t>Chlorpromazine, prochlorperazine, </a:t>
            </a:r>
            <a:r>
              <a:rPr lang="en-US" sz="3600" dirty="0" err="1">
                <a:latin typeface="Arial" panose="020B0604020202020204" pitchFamily="34" charset="0"/>
                <a:cs typeface="Arial" panose="020B0604020202020204" pitchFamily="34" charset="0"/>
              </a:rPr>
              <a:t>droperidol</a:t>
            </a:r>
            <a:r>
              <a:rPr lang="en-US" sz="3600" dirty="0">
                <a:latin typeface="Arial" panose="020B0604020202020204" pitchFamily="34" charset="0"/>
                <a:cs typeface="Arial" panose="020B0604020202020204" pitchFamily="34" charset="0"/>
              </a:rPr>
              <a:t>, and diphenhydramine are associated with what </a:t>
            </a:r>
            <a:r>
              <a:rPr lang="en-US" sz="3600" dirty="0">
                <a:solidFill>
                  <a:srgbClr val="FF0000"/>
                </a:solidFill>
                <a:latin typeface="Arial" panose="020B0604020202020204" pitchFamily="34" charset="0"/>
                <a:cs typeface="Arial" panose="020B0604020202020204" pitchFamily="34" charset="0"/>
              </a:rPr>
              <a:t>cardiac</a:t>
            </a:r>
            <a:r>
              <a:rPr lang="en-US" sz="3600" dirty="0">
                <a:latin typeface="Arial" panose="020B0604020202020204" pitchFamily="34" charset="0"/>
                <a:cs typeface="Arial" panose="020B0604020202020204" pitchFamily="34" charset="0"/>
              </a:rPr>
              <a:t> side effects?</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QT interval prolongation and </a:t>
            </a:r>
            <a:r>
              <a:rPr lang="en-US" sz="3600" dirty="0" err="1">
                <a:latin typeface="Arial" panose="020B0604020202020204" pitchFamily="34" charset="0"/>
                <a:cs typeface="Arial" panose="020B0604020202020204" pitchFamily="34" charset="0"/>
              </a:rPr>
              <a:t>torsades</a:t>
            </a:r>
            <a:r>
              <a:rPr lang="en-US" sz="3600" dirty="0">
                <a:latin typeface="Arial" panose="020B0604020202020204" pitchFamily="34" charset="0"/>
                <a:cs typeface="Arial" panose="020B0604020202020204" pitchFamily="34" charset="0"/>
              </a:rPr>
              <a:t> de pointes .</a:t>
            </a:r>
          </a:p>
        </p:txBody>
      </p:sp>
    </p:spTree>
    <p:extLst>
      <p:ext uri="{BB962C8B-B14F-4D97-AF65-F5344CB8AC3E}">
        <p14:creationId xmlns:p14="http://schemas.microsoft.com/office/powerpoint/2010/main" val="286914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022E212-DB78-4D67-B405-4EE2A8806F69}"/>
              </a:ext>
            </a:extLst>
          </p:cNvPr>
          <p:cNvSpPr>
            <a:spLocks noGrp="1"/>
          </p:cNvSpPr>
          <p:nvPr>
            <p:ph idx="1"/>
          </p:nvPr>
        </p:nvSpPr>
        <p:spPr>
          <a:xfrm>
            <a:off x="711200" y="758824"/>
            <a:ext cx="10515600" cy="5832475"/>
          </a:xfrm>
        </p:spPr>
        <p:txBody>
          <a:bodyPr>
            <a:noAutofit/>
          </a:bodyPr>
          <a:lstStyle/>
          <a:p>
            <a:pPr marL="0" indent="0">
              <a:buNone/>
            </a:pPr>
            <a:r>
              <a:rPr lang="en-US" sz="3600" dirty="0">
                <a:latin typeface="Arial" panose="020B0604020202020204" pitchFamily="34" charset="0"/>
                <a:cs typeface="Arial" panose="020B0604020202020204" pitchFamily="34" charset="0"/>
              </a:rPr>
              <a:t>34F p/w 3-year </a:t>
            </a:r>
            <a:r>
              <a:rPr lang="en-US" sz="3600" dirty="0" err="1">
                <a:latin typeface="Arial" panose="020B0604020202020204" pitchFamily="34" charset="0"/>
                <a:cs typeface="Arial" panose="020B0604020202020204" pitchFamily="34" charset="0"/>
              </a:rPr>
              <a:t>hx</a:t>
            </a:r>
            <a:r>
              <a:rPr lang="en-US" sz="3600" dirty="0">
                <a:latin typeface="Arial" panose="020B0604020202020204" pitchFamily="34" charset="0"/>
                <a:cs typeface="Arial" panose="020B0604020202020204" pitchFamily="34" charset="0"/>
              </a:rPr>
              <a:t> of disabling pounding pain over one temple, with nausea and light sensitivity. Headaches triggered by lack of sleep, and associated with menstruation. Prodrome of shimmering light.</a:t>
            </a:r>
            <a:br>
              <a:rPr lang="en-US" sz="36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What should you give this patient if she has a</a:t>
            </a:r>
            <a:r>
              <a:rPr lang="en-US" sz="3600" b="1" dirty="0">
                <a:latin typeface="Arial" panose="020B0604020202020204" pitchFamily="34" charset="0"/>
                <a:cs typeface="Arial" panose="020B0604020202020204" pitchFamily="34" charset="0"/>
              </a:rPr>
              <a:t> moderate to severe</a:t>
            </a:r>
            <a:r>
              <a:rPr lang="en-US" sz="3600" dirty="0">
                <a:latin typeface="Arial" panose="020B0604020202020204" pitchFamily="34" charset="0"/>
                <a:cs typeface="Arial" panose="020B0604020202020204" pitchFamily="34" charset="0"/>
              </a:rPr>
              <a:t> headache without nausea?</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Triptan or sumatriptan-naproxen PO.</a:t>
            </a:r>
          </a:p>
        </p:txBody>
      </p:sp>
    </p:spTree>
    <p:extLst>
      <p:ext uri="{BB962C8B-B14F-4D97-AF65-F5344CB8AC3E}">
        <p14:creationId xmlns:p14="http://schemas.microsoft.com/office/powerpoint/2010/main" val="12486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022E212-DB78-4D67-B405-4EE2A8806F69}"/>
              </a:ext>
            </a:extLst>
          </p:cNvPr>
          <p:cNvSpPr>
            <a:spLocks noGrp="1"/>
          </p:cNvSpPr>
          <p:nvPr>
            <p:ph idx="1"/>
          </p:nvPr>
        </p:nvSpPr>
        <p:spPr>
          <a:xfrm>
            <a:off x="711200" y="758825"/>
            <a:ext cx="10515600" cy="5281028"/>
          </a:xfrm>
        </p:spPr>
        <p:txBody>
          <a:bodyPr>
            <a:noAutofit/>
          </a:bodyPr>
          <a:lstStyle/>
          <a:p>
            <a:pPr marL="0" indent="0">
              <a:buNone/>
            </a:pPr>
            <a:r>
              <a:rPr lang="en-US" sz="3600" dirty="0">
                <a:latin typeface="Arial" panose="020B0604020202020204" pitchFamily="34" charset="0"/>
                <a:cs typeface="Arial" panose="020B0604020202020204" pitchFamily="34" charset="0"/>
              </a:rPr>
              <a:t>42M p/w “tightness” like rubber band around back of head. Denies n/v, photophobia, throbbing, or pain with movement. Headache is exacerbated by stress.</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Ibuprofen PO.</a:t>
            </a:r>
          </a:p>
        </p:txBody>
      </p:sp>
    </p:spTree>
    <p:extLst>
      <p:ext uri="{BB962C8B-B14F-4D97-AF65-F5344CB8AC3E}">
        <p14:creationId xmlns:p14="http://schemas.microsoft.com/office/powerpoint/2010/main" val="13219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022E212-DB78-4D67-B405-4EE2A8806F69}"/>
              </a:ext>
            </a:extLst>
          </p:cNvPr>
          <p:cNvSpPr>
            <a:spLocks noGrp="1"/>
          </p:cNvSpPr>
          <p:nvPr>
            <p:ph idx="1"/>
          </p:nvPr>
        </p:nvSpPr>
        <p:spPr>
          <a:xfrm>
            <a:off x="711200" y="758825"/>
            <a:ext cx="10515600" cy="5281028"/>
          </a:xfrm>
        </p:spPr>
        <p:txBody>
          <a:bodyPr>
            <a:noAutofit/>
          </a:bodyPr>
          <a:lstStyle/>
          <a:p>
            <a:pPr marL="0" indent="0">
              <a:buNone/>
            </a:pPr>
            <a:r>
              <a:rPr lang="en-US" sz="3600" dirty="0">
                <a:latin typeface="Arial" panose="020B0604020202020204" pitchFamily="34" charset="0"/>
                <a:cs typeface="Arial" panose="020B0604020202020204" pitchFamily="34" charset="0"/>
              </a:rPr>
              <a:t>36M p/w sudden onset severe pain behind right eye. Accompanied by rhinorrhea, lacrimation, and drooping in right eyelid. You administer 100% O</a:t>
            </a:r>
            <a:r>
              <a:rPr lang="en-US" sz="3600" baseline="-25000" dirty="0">
                <a:latin typeface="Arial" panose="020B0604020202020204" pitchFamily="34" charset="0"/>
                <a:cs typeface="Arial" panose="020B0604020202020204" pitchFamily="34" charset="0"/>
              </a:rPr>
              <a:t>2</a:t>
            </a:r>
            <a:r>
              <a:rPr lang="en-US" sz="3600" dirty="0">
                <a:latin typeface="Arial" panose="020B0604020202020204" pitchFamily="34" charset="0"/>
                <a:cs typeface="Arial" panose="020B0604020202020204" pitchFamily="34" charset="0"/>
              </a:rPr>
              <a:t> and sumatriptan SQ, but he does not feel relief. What should you give next?</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Intranasal triptans to the contralateral side.</a:t>
            </a:r>
          </a:p>
        </p:txBody>
      </p:sp>
    </p:spTree>
    <p:extLst>
      <p:ext uri="{BB962C8B-B14F-4D97-AF65-F5344CB8AC3E}">
        <p14:creationId xmlns:p14="http://schemas.microsoft.com/office/powerpoint/2010/main" val="28708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86A535-9C31-40F4-B256-66C76B05C2DD}"/>
              </a:ext>
            </a:extLst>
          </p:cNvPr>
          <p:cNvPicPr>
            <a:picLocks noChangeAspect="1"/>
          </p:cNvPicPr>
          <p:nvPr/>
        </p:nvPicPr>
        <p:blipFill>
          <a:blip r:embed="rId3"/>
          <a:stretch>
            <a:fillRect/>
          </a:stretch>
        </p:blipFill>
        <p:spPr>
          <a:xfrm>
            <a:off x="1" y="304800"/>
            <a:ext cx="12192000" cy="6307457"/>
          </a:xfrm>
          <a:prstGeom prst="rect">
            <a:avLst/>
          </a:prstGeom>
        </p:spPr>
      </p:pic>
    </p:spTree>
    <p:extLst>
      <p:ext uri="{BB962C8B-B14F-4D97-AF65-F5344CB8AC3E}">
        <p14:creationId xmlns:p14="http://schemas.microsoft.com/office/powerpoint/2010/main" val="240307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90521-F622-44F7-A24E-0BE9A484E87A}"/>
              </a:ext>
            </a:extLst>
          </p:cNvPr>
          <p:cNvPicPr>
            <a:picLocks noChangeAspect="1"/>
          </p:cNvPicPr>
          <p:nvPr/>
        </p:nvPicPr>
        <p:blipFill>
          <a:blip r:embed="rId2"/>
          <a:stretch>
            <a:fillRect/>
          </a:stretch>
        </p:blipFill>
        <p:spPr>
          <a:xfrm>
            <a:off x="1450439" y="317500"/>
            <a:ext cx="9224135" cy="6438900"/>
          </a:xfrm>
          <a:prstGeom prst="rect">
            <a:avLst/>
          </a:prstGeom>
        </p:spPr>
      </p:pic>
    </p:spTree>
    <p:extLst>
      <p:ext uri="{BB962C8B-B14F-4D97-AF65-F5344CB8AC3E}">
        <p14:creationId xmlns:p14="http://schemas.microsoft.com/office/powerpoint/2010/main" val="383677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90521-F622-44F7-A24E-0BE9A484E87A}"/>
              </a:ext>
            </a:extLst>
          </p:cNvPr>
          <p:cNvPicPr>
            <a:picLocks noChangeAspect="1"/>
          </p:cNvPicPr>
          <p:nvPr/>
        </p:nvPicPr>
        <p:blipFill>
          <a:blip r:embed="rId2"/>
          <a:stretch>
            <a:fillRect/>
          </a:stretch>
        </p:blipFill>
        <p:spPr>
          <a:xfrm>
            <a:off x="1450439" y="317500"/>
            <a:ext cx="9224135" cy="6438900"/>
          </a:xfrm>
          <a:prstGeom prst="rect">
            <a:avLst/>
          </a:prstGeom>
        </p:spPr>
      </p:pic>
      <p:sp>
        <p:nvSpPr>
          <p:cNvPr id="2" name="Rectangle 1">
            <a:extLst>
              <a:ext uri="{FF2B5EF4-FFF2-40B4-BE49-F238E27FC236}">
                <a16:creationId xmlns:a16="http://schemas.microsoft.com/office/drawing/2014/main" id="{67AF46BB-B296-4BE3-B7D4-A3DEB4EC88F2}"/>
              </a:ext>
            </a:extLst>
          </p:cNvPr>
          <p:cNvSpPr/>
          <p:nvPr/>
        </p:nvSpPr>
        <p:spPr>
          <a:xfrm>
            <a:off x="1450439" y="622300"/>
            <a:ext cx="2550061" cy="1943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93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3E5-438D-4CB8-9006-8EFCDC00A54B}"/>
              </a:ext>
            </a:extLst>
          </p:cNvPr>
          <p:cNvSpPr>
            <a:spLocks noGrp="1"/>
          </p:cNvSpPr>
          <p:nvPr>
            <p:ph type="title"/>
          </p:nvPr>
        </p:nvSpPr>
        <p:spPr>
          <a:xfrm>
            <a:off x="266700" y="174625"/>
            <a:ext cx="11112500" cy="1325563"/>
          </a:xfrm>
        </p:spPr>
        <p:txBody>
          <a:bodyPr>
            <a:normAutofit/>
          </a:bodyPr>
          <a:lstStyle/>
          <a:p>
            <a:pPr algn="ctr"/>
            <a:r>
              <a:rPr lang="en-US" sz="4000" dirty="0">
                <a:latin typeface="Arial" panose="020B0604020202020204" pitchFamily="34" charset="0"/>
                <a:cs typeface="Arial" panose="020B0604020202020204" pitchFamily="34" charset="0"/>
              </a:rPr>
              <a:t>Cluster headache treatment</a:t>
            </a:r>
          </a:p>
        </p:txBody>
      </p:sp>
      <p:sp>
        <p:nvSpPr>
          <p:cNvPr id="6" name="Rectangle 5">
            <a:extLst>
              <a:ext uri="{FF2B5EF4-FFF2-40B4-BE49-F238E27FC236}">
                <a16:creationId xmlns:a16="http://schemas.microsoft.com/office/drawing/2014/main" id="{D7684728-BAF0-42E6-9877-680377954BE4}"/>
              </a:ext>
            </a:extLst>
          </p:cNvPr>
          <p:cNvSpPr/>
          <p:nvPr/>
        </p:nvSpPr>
        <p:spPr>
          <a:xfrm>
            <a:off x="1193799" y="1500188"/>
            <a:ext cx="5041899" cy="49895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DBC75B4-971B-4CCC-897A-C60FA41BC9C2}"/>
              </a:ext>
            </a:extLst>
          </p:cNvPr>
          <p:cNvSpPr/>
          <p:nvPr/>
        </p:nvSpPr>
        <p:spPr>
          <a:xfrm>
            <a:off x="6337300" y="1500188"/>
            <a:ext cx="5486400" cy="498951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4BB58C8-A6CE-4F66-BFD0-39F624DE62B2}"/>
              </a:ext>
            </a:extLst>
          </p:cNvPr>
          <p:cNvSpPr/>
          <p:nvPr/>
        </p:nvSpPr>
        <p:spPr>
          <a:xfrm>
            <a:off x="2681452" y="1860034"/>
            <a:ext cx="2066591" cy="707886"/>
          </a:xfrm>
          <a:prstGeom prst="rect">
            <a:avLst/>
          </a:prstGeom>
        </p:spPr>
        <p:txBody>
          <a:bodyPr wrap="none">
            <a:spAutoFit/>
          </a:bodyPr>
          <a:lstStyle/>
          <a:p>
            <a:r>
              <a:rPr lang="en-US" sz="4000" dirty="0">
                <a:latin typeface="Arial" panose="020B0604020202020204" pitchFamily="34" charset="0"/>
                <a:cs typeface="Arial" panose="020B0604020202020204" pitchFamily="34" charset="0"/>
              </a:rPr>
              <a:t>Abortive</a:t>
            </a:r>
            <a:endParaRPr lang="en-US" sz="4000" dirty="0"/>
          </a:p>
        </p:txBody>
      </p:sp>
      <p:sp>
        <p:nvSpPr>
          <p:cNvPr id="9" name="Rectangle 8">
            <a:extLst>
              <a:ext uri="{FF2B5EF4-FFF2-40B4-BE49-F238E27FC236}">
                <a16:creationId xmlns:a16="http://schemas.microsoft.com/office/drawing/2014/main" id="{18DBA333-80D8-4CDD-8CE7-E6B328116CAB}"/>
              </a:ext>
            </a:extLst>
          </p:cNvPr>
          <p:cNvSpPr/>
          <p:nvPr/>
        </p:nvSpPr>
        <p:spPr>
          <a:xfrm>
            <a:off x="7540349" y="1860034"/>
            <a:ext cx="2978701" cy="707886"/>
          </a:xfrm>
          <a:prstGeom prst="rect">
            <a:avLst/>
          </a:prstGeom>
        </p:spPr>
        <p:txBody>
          <a:bodyPr wrap="none">
            <a:spAutoFit/>
          </a:bodyPr>
          <a:lstStyle/>
          <a:p>
            <a:r>
              <a:rPr lang="en-US" sz="4000" dirty="0">
                <a:latin typeface="Arial" panose="020B0604020202020204" pitchFamily="34" charset="0"/>
                <a:cs typeface="Arial" panose="020B0604020202020204" pitchFamily="34" charset="0"/>
              </a:rPr>
              <a:t>Prophylactic</a:t>
            </a:r>
            <a:endParaRPr lang="en-US" sz="4000" dirty="0"/>
          </a:p>
        </p:txBody>
      </p:sp>
      <p:sp>
        <p:nvSpPr>
          <p:cNvPr id="10" name="TextBox 9">
            <a:extLst>
              <a:ext uri="{FF2B5EF4-FFF2-40B4-BE49-F238E27FC236}">
                <a16:creationId xmlns:a16="http://schemas.microsoft.com/office/drawing/2014/main" id="{5E34D446-8C88-4F3C-88E2-F8F6454E2AB8}"/>
              </a:ext>
            </a:extLst>
          </p:cNvPr>
          <p:cNvSpPr txBox="1"/>
          <p:nvPr/>
        </p:nvSpPr>
        <p:spPr>
          <a:xfrm>
            <a:off x="1339848" y="2927766"/>
            <a:ext cx="4692652" cy="3323987"/>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100% O</a:t>
            </a:r>
            <a:r>
              <a:rPr lang="en-US" sz="3000" baseline="-25000" dirty="0">
                <a:latin typeface="Arial" panose="020B0604020202020204" pitchFamily="34" charset="0"/>
                <a:cs typeface="Arial" panose="020B0604020202020204" pitchFamily="34" charset="0"/>
              </a:rPr>
              <a:t>2</a:t>
            </a:r>
          </a:p>
          <a:p>
            <a:r>
              <a:rPr lang="en-US" sz="3000" dirty="0">
                <a:latin typeface="Arial" panose="020B0604020202020204" pitchFamily="34" charset="0"/>
                <a:cs typeface="Arial" panose="020B0604020202020204" pitchFamily="34" charset="0"/>
              </a:rPr>
              <a:t>Sumatriptan SQ</a:t>
            </a:r>
          </a:p>
          <a:p>
            <a:br>
              <a:rPr lang="en-US" sz="3000" dirty="0">
                <a:latin typeface="Arial" panose="020B0604020202020204" pitchFamily="34" charset="0"/>
                <a:cs typeface="Arial" panose="020B0604020202020204" pitchFamily="34" charset="0"/>
              </a:rPr>
            </a:br>
            <a:r>
              <a:rPr lang="en-US" sz="3000" dirty="0">
                <a:latin typeface="Arial" panose="020B0604020202020204" pitchFamily="34" charset="0"/>
                <a:cs typeface="Arial" panose="020B0604020202020204" pitchFamily="34" charset="0"/>
              </a:rPr>
              <a:t>Sumatriptan IN</a:t>
            </a:r>
            <a:br>
              <a:rPr lang="en-US" sz="3000" dirty="0">
                <a:latin typeface="Arial" panose="020B0604020202020204" pitchFamily="34" charset="0"/>
                <a:cs typeface="Arial" panose="020B0604020202020204" pitchFamily="34" charset="0"/>
              </a:rPr>
            </a:br>
            <a:endParaRPr lang="en-US" sz="3000" dirty="0">
              <a:latin typeface="Arial" panose="020B0604020202020204" pitchFamily="34" charset="0"/>
              <a:cs typeface="Arial" panose="020B0604020202020204" pitchFamily="34" charset="0"/>
            </a:endParaRPr>
          </a:p>
          <a:p>
            <a:r>
              <a:rPr lang="en-US" sz="3000" dirty="0">
                <a:latin typeface="Arial" panose="020B0604020202020204" pitchFamily="34" charset="0"/>
                <a:cs typeface="Arial" panose="020B0604020202020204" pitchFamily="34" charset="0"/>
              </a:rPr>
              <a:t>Lidocaine IN, ergotamine PO, dihydroergotamine IV</a:t>
            </a:r>
          </a:p>
        </p:txBody>
      </p:sp>
      <p:sp>
        <p:nvSpPr>
          <p:cNvPr id="16" name="Rectangle 15">
            <a:extLst>
              <a:ext uri="{FF2B5EF4-FFF2-40B4-BE49-F238E27FC236}">
                <a16:creationId xmlns:a16="http://schemas.microsoft.com/office/drawing/2014/main" id="{F5E8AB48-299C-4C2A-8991-B8A3198623B1}"/>
              </a:ext>
            </a:extLst>
          </p:cNvPr>
          <p:cNvSpPr/>
          <p:nvPr/>
        </p:nvSpPr>
        <p:spPr>
          <a:xfrm>
            <a:off x="533401" y="1500188"/>
            <a:ext cx="596898" cy="4989512"/>
          </a:xfrm>
          <a:prstGeom prst="rect">
            <a:avLst/>
          </a:prstGeom>
          <a:gradFill flip="none" rotWithShape="1">
            <a:gsLst>
              <a:gs pos="100000">
                <a:srgbClr val="C00000"/>
              </a:gs>
              <a:gs pos="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E5C8B9D-F176-45F8-A168-A294D09CACA9}"/>
              </a:ext>
            </a:extLst>
          </p:cNvPr>
          <p:cNvSpPr txBox="1"/>
          <p:nvPr/>
        </p:nvSpPr>
        <p:spPr>
          <a:xfrm>
            <a:off x="6654799" y="2927765"/>
            <a:ext cx="4749800" cy="3323987"/>
          </a:xfrm>
          <a:prstGeom prst="rect">
            <a:avLst/>
          </a:prstGeom>
          <a:noFill/>
        </p:spPr>
        <p:txBody>
          <a:bodyPr wrap="square" rtlCol="0">
            <a:spAutoFit/>
          </a:bodyPr>
          <a:lstStyle/>
          <a:p>
            <a:r>
              <a:rPr lang="en-US" sz="3000" dirty="0">
                <a:latin typeface="Arial" panose="020B0604020202020204" pitchFamily="34" charset="0"/>
                <a:cs typeface="Arial" panose="020B0604020202020204" pitchFamily="34" charset="0"/>
              </a:rPr>
              <a:t>Verapamil</a:t>
            </a:r>
          </a:p>
          <a:p>
            <a:r>
              <a:rPr lang="en-US" sz="3000" dirty="0">
                <a:latin typeface="Arial" panose="020B0604020202020204" pitchFamily="34" charset="0"/>
                <a:cs typeface="Arial" panose="020B0604020202020204" pitchFamily="34" charset="0"/>
              </a:rPr>
              <a:t>Glucocorticoids</a:t>
            </a:r>
          </a:p>
          <a:p>
            <a:endParaRPr lang="en-US" sz="3000" dirty="0">
              <a:latin typeface="Arial" panose="020B0604020202020204" pitchFamily="34" charset="0"/>
              <a:cs typeface="Arial" panose="020B0604020202020204" pitchFamily="34" charset="0"/>
            </a:endParaRPr>
          </a:p>
          <a:p>
            <a:r>
              <a:rPr lang="en-US" sz="3000" dirty="0">
                <a:solidFill>
                  <a:schemeClr val="bg1">
                    <a:lumMod val="50000"/>
                  </a:schemeClr>
                </a:solidFill>
                <a:latin typeface="Arial" panose="020B0604020202020204" pitchFamily="34" charset="0"/>
                <a:cs typeface="Arial" panose="020B0604020202020204" pitchFamily="34" charset="0"/>
              </a:rPr>
              <a:t>Start at onset of cluster episode to suppress further attacks. Requires weeks of therapy.</a:t>
            </a:r>
          </a:p>
        </p:txBody>
      </p:sp>
    </p:spTree>
    <p:extLst>
      <p:ext uri="{BB962C8B-B14F-4D97-AF65-F5344CB8AC3E}">
        <p14:creationId xmlns:p14="http://schemas.microsoft.com/office/powerpoint/2010/main" val="34798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2CDEB5-275A-4402-A2DF-CFC010D842E0}"/>
              </a:ext>
            </a:extLst>
          </p:cNvPr>
          <p:cNvSpPr>
            <a:spLocks noGrp="1"/>
          </p:cNvSpPr>
          <p:nvPr>
            <p:ph idx="1"/>
          </p:nvPr>
        </p:nvSpPr>
        <p:spPr>
          <a:xfrm>
            <a:off x="838200" y="1003300"/>
            <a:ext cx="10858500" cy="5173663"/>
          </a:xfrm>
        </p:spPr>
        <p:txBody>
          <a:bodyPr>
            <a:normAutofit/>
          </a:bodyPr>
          <a:lstStyle/>
          <a:p>
            <a:pPr marL="0" indent="0">
              <a:buNone/>
            </a:pPr>
            <a:r>
              <a:rPr lang="en-US" sz="3600" dirty="0">
                <a:latin typeface="Arial" panose="020B0604020202020204" pitchFamily="34" charset="0"/>
                <a:cs typeface="Arial" panose="020B0604020202020204" pitchFamily="34" charset="0"/>
              </a:rPr>
              <a:t>Why are </a:t>
            </a:r>
            <a:r>
              <a:rPr lang="en-US" sz="3600" dirty="0">
                <a:solidFill>
                  <a:schemeClr val="accent6"/>
                </a:solidFill>
                <a:latin typeface="Arial" panose="020B0604020202020204" pitchFamily="34" charset="0"/>
                <a:cs typeface="Arial" panose="020B0604020202020204" pitchFamily="34" charset="0"/>
              </a:rPr>
              <a:t>ergots</a:t>
            </a:r>
            <a:r>
              <a:rPr lang="en-US" sz="3600" dirty="0">
                <a:latin typeface="Arial" panose="020B0604020202020204" pitchFamily="34" charset="0"/>
                <a:cs typeface="Arial" panose="020B0604020202020204" pitchFamily="34" charset="0"/>
              </a:rPr>
              <a:t> contraindicated in pregnancy?</a:t>
            </a:r>
          </a:p>
          <a:p>
            <a:pPr marL="0" indent="0">
              <a:buNone/>
            </a:pPr>
            <a:endParaRPr lang="en-US" sz="3600" dirty="0">
              <a:latin typeface="Arial" panose="020B0604020202020204" pitchFamily="34" charset="0"/>
              <a:cs typeface="Arial" panose="020B0604020202020204" pitchFamily="34" charset="0"/>
            </a:endParaRPr>
          </a:p>
          <a:p>
            <a:pPr marL="0" indent="0">
              <a:buNone/>
            </a:pPr>
            <a:r>
              <a:rPr lang="en-US" sz="3600" dirty="0">
                <a:latin typeface="Arial" panose="020B0604020202020204" pitchFamily="34" charset="0"/>
                <a:cs typeface="Arial" panose="020B0604020202020204" pitchFamily="34" charset="0"/>
              </a:rPr>
              <a:t>Because of the potential to induce </a:t>
            </a:r>
            <a:r>
              <a:rPr lang="en-US" sz="3600" dirty="0">
                <a:solidFill>
                  <a:srgbClr val="FF0000"/>
                </a:solidFill>
                <a:latin typeface="Arial" panose="020B0604020202020204" pitchFamily="34" charset="0"/>
                <a:cs typeface="Arial" panose="020B0604020202020204" pitchFamily="34" charset="0"/>
              </a:rPr>
              <a:t>hypertonic uterine contractions</a:t>
            </a:r>
            <a:r>
              <a:rPr lang="en-US" sz="3600" dirty="0">
                <a:latin typeface="Arial" panose="020B0604020202020204" pitchFamily="34" charset="0"/>
                <a:cs typeface="Arial" panose="020B0604020202020204" pitchFamily="34" charset="0"/>
              </a:rPr>
              <a:t> and </a:t>
            </a:r>
            <a:r>
              <a:rPr lang="en-US" sz="3600" dirty="0">
                <a:solidFill>
                  <a:srgbClr val="FF0000"/>
                </a:solidFill>
                <a:latin typeface="Arial" panose="020B0604020202020204" pitchFamily="34" charset="0"/>
                <a:cs typeface="Arial" panose="020B0604020202020204" pitchFamily="34" charset="0"/>
              </a:rPr>
              <a:t>vasospasm/vasoconstriction</a:t>
            </a:r>
            <a:r>
              <a:rPr lang="en-US" sz="3600" dirty="0">
                <a:latin typeface="Arial" panose="020B0604020202020204" pitchFamily="34" charset="0"/>
                <a:cs typeface="Arial" panose="020B0604020202020204" pitchFamily="34" charset="0"/>
              </a:rPr>
              <a:t>, which could cause adverse fetal effects.</a:t>
            </a:r>
          </a:p>
        </p:txBody>
      </p:sp>
    </p:spTree>
    <p:extLst>
      <p:ext uri="{BB962C8B-B14F-4D97-AF65-F5344CB8AC3E}">
        <p14:creationId xmlns:p14="http://schemas.microsoft.com/office/powerpoint/2010/main" val="283942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90521-F622-44F7-A24E-0BE9A484E87A}"/>
              </a:ext>
            </a:extLst>
          </p:cNvPr>
          <p:cNvPicPr>
            <a:picLocks noChangeAspect="1"/>
          </p:cNvPicPr>
          <p:nvPr/>
        </p:nvPicPr>
        <p:blipFill>
          <a:blip r:embed="rId2"/>
          <a:stretch>
            <a:fillRect/>
          </a:stretch>
        </p:blipFill>
        <p:spPr>
          <a:xfrm>
            <a:off x="1450439" y="317500"/>
            <a:ext cx="9224135" cy="6438900"/>
          </a:xfrm>
          <a:prstGeom prst="rect">
            <a:avLst/>
          </a:prstGeom>
        </p:spPr>
      </p:pic>
      <p:sp>
        <p:nvSpPr>
          <p:cNvPr id="9" name="Rectangle 8">
            <a:extLst>
              <a:ext uri="{FF2B5EF4-FFF2-40B4-BE49-F238E27FC236}">
                <a16:creationId xmlns:a16="http://schemas.microsoft.com/office/drawing/2014/main" id="{26AD19D6-333F-4537-B6E7-8B7B281CA642}"/>
              </a:ext>
            </a:extLst>
          </p:cNvPr>
          <p:cNvSpPr/>
          <p:nvPr/>
        </p:nvSpPr>
        <p:spPr>
          <a:xfrm>
            <a:off x="1450439" y="2552700"/>
            <a:ext cx="2550061" cy="1346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82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3E5-438D-4CB8-9006-8EFCDC00A54B}"/>
              </a:ext>
            </a:extLst>
          </p:cNvPr>
          <p:cNvSpPr>
            <a:spLocks noGrp="1"/>
          </p:cNvSpPr>
          <p:nvPr>
            <p:ph type="title"/>
          </p:nvPr>
        </p:nvSpPr>
        <p:spPr>
          <a:xfrm>
            <a:off x="266700" y="174625"/>
            <a:ext cx="11112500" cy="1325563"/>
          </a:xfrm>
        </p:spPr>
        <p:txBody>
          <a:bodyPr>
            <a:normAutofit/>
          </a:bodyPr>
          <a:lstStyle/>
          <a:p>
            <a:pPr algn="ctr"/>
            <a:r>
              <a:rPr lang="en-US" sz="4000" dirty="0">
                <a:latin typeface="Arial" panose="020B0604020202020204" pitchFamily="34" charset="0"/>
                <a:cs typeface="Arial" panose="020B0604020202020204" pitchFamily="34" charset="0"/>
              </a:rPr>
              <a:t>Tension headache treatment</a:t>
            </a:r>
          </a:p>
        </p:txBody>
      </p:sp>
      <p:pic>
        <p:nvPicPr>
          <p:cNvPr id="1026" name="Picture 2" descr="Image result for ibuprofen">
            <a:extLst>
              <a:ext uri="{FF2B5EF4-FFF2-40B4-BE49-F238E27FC236}">
                <a16:creationId xmlns:a16="http://schemas.microsoft.com/office/drawing/2014/main" id="{F7EC3BFA-AB5A-42D3-99E5-A4A28C3A4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248" y="3924138"/>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aproxen">
            <a:extLst>
              <a:ext uri="{FF2B5EF4-FFF2-40B4-BE49-F238E27FC236}">
                <a16:creationId xmlns:a16="http://schemas.microsoft.com/office/drawing/2014/main" id="{CDADD2BD-051C-4A31-AA6C-FC712EB6F5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65" y="2001125"/>
            <a:ext cx="2249651" cy="22496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cetaminophen">
            <a:extLst>
              <a:ext uri="{FF2B5EF4-FFF2-40B4-BE49-F238E27FC236}">
                <a16:creationId xmlns:a16="http://schemas.microsoft.com/office/drawing/2014/main" id="{4239A5F2-6DAE-432B-9172-562971172A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8502" y="1385094"/>
            <a:ext cx="27432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target aspirin">
            <a:extLst>
              <a:ext uri="{FF2B5EF4-FFF2-40B4-BE49-F238E27FC236}">
                <a16:creationId xmlns:a16="http://schemas.microsoft.com/office/drawing/2014/main" id="{AF9DA4E6-2F5C-4EBD-86AC-8B919EA7D5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8270" y="1937974"/>
            <a:ext cx="2919978" cy="291997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starbucks coffee">
            <a:extLst>
              <a:ext uri="{FF2B5EF4-FFF2-40B4-BE49-F238E27FC236}">
                <a16:creationId xmlns:a16="http://schemas.microsoft.com/office/drawing/2014/main" id="{233C6511-280E-4561-A885-E26F3BAE5F2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2784" t="13519" r="13633" b="2407"/>
          <a:stretch/>
        </p:blipFill>
        <p:spPr bwMode="auto">
          <a:xfrm>
            <a:off x="8606680" y="3975100"/>
            <a:ext cx="2443771"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09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90521-F622-44F7-A24E-0BE9A484E87A}"/>
              </a:ext>
            </a:extLst>
          </p:cNvPr>
          <p:cNvPicPr>
            <a:picLocks noChangeAspect="1"/>
          </p:cNvPicPr>
          <p:nvPr/>
        </p:nvPicPr>
        <p:blipFill>
          <a:blip r:embed="rId2"/>
          <a:stretch>
            <a:fillRect/>
          </a:stretch>
        </p:blipFill>
        <p:spPr>
          <a:xfrm>
            <a:off x="1450439" y="317500"/>
            <a:ext cx="9224135" cy="6438900"/>
          </a:xfrm>
          <a:prstGeom prst="rect">
            <a:avLst/>
          </a:prstGeom>
        </p:spPr>
      </p:pic>
      <p:sp>
        <p:nvSpPr>
          <p:cNvPr id="3" name="Rectangle 2">
            <a:extLst>
              <a:ext uri="{FF2B5EF4-FFF2-40B4-BE49-F238E27FC236}">
                <a16:creationId xmlns:a16="http://schemas.microsoft.com/office/drawing/2014/main" id="{7CC4B574-B7C3-4FDC-A3DC-FD2A9AFC5310}"/>
              </a:ext>
            </a:extLst>
          </p:cNvPr>
          <p:cNvSpPr/>
          <p:nvPr/>
        </p:nvSpPr>
        <p:spPr>
          <a:xfrm>
            <a:off x="1450439" y="3873500"/>
            <a:ext cx="2550061" cy="28829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50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3E5-438D-4CB8-9006-8EFCDC00A54B}"/>
              </a:ext>
            </a:extLst>
          </p:cNvPr>
          <p:cNvSpPr>
            <a:spLocks noGrp="1"/>
          </p:cNvSpPr>
          <p:nvPr>
            <p:ph type="title"/>
          </p:nvPr>
        </p:nvSpPr>
        <p:spPr/>
        <p:txBody>
          <a:bodyPr>
            <a:normAutofit/>
          </a:bodyPr>
          <a:lstStyle/>
          <a:p>
            <a:r>
              <a:rPr lang="en-US" sz="5000" dirty="0">
                <a:latin typeface="Arial" panose="020B0604020202020204" pitchFamily="34" charset="0"/>
                <a:cs typeface="Arial" panose="020B0604020202020204" pitchFamily="34" charset="0"/>
              </a:rPr>
              <a:t>Migraine treatment</a:t>
            </a:r>
          </a:p>
        </p:txBody>
      </p:sp>
      <p:sp>
        <p:nvSpPr>
          <p:cNvPr id="5" name="Rectangle 4">
            <a:extLst>
              <a:ext uri="{FF2B5EF4-FFF2-40B4-BE49-F238E27FC236}">
                <a16:creationId xmlns:a16="http://schemas.microsoft.com/office/drawing/2014/main" id="{C2F05208-A3DF-49E8-90E1-CD35AEF7B991}"/>
              </a:ext>
            </a:extLst>
          </p:cNvPr>
          <p:cNvSpPr/>
          <p:nvPr/>
        </p:nvSpPr>
        <p:spPr>
          <a:xfrm flipH="1">
            <a:off x="0" y="2705100"/>
            <a:ext cx="12192000" cy="914400"/>
          </a:xfrm>
          <a:prstGeom prst="rect">
            <a:avLst/>
          </a:prstGeom>
          <a:gradFill flip="none" rotWithShape="1">
            <a:gsLst>
              <a:gs pos="100000">
                <a:srgbClr val="C00000"/>
              </a:gs>
              <a:gs pos="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A3878CF-0B84-46E4-95FA-0D15454444D4}"/>
              </a:ext>
            </a:extLst>
          </p:cNvPr>
          <p:cNvSpPr/>
          <p:nvPr/>
        </p:nvSpPr>
        <p:spPr>
          <a:xfrm>
            <a:off x="508000" y="2885301"/>
            <a:ext cx="888385" cy="553998"/>
          </a:xfrm>
          <a:prstGeom prst="rect">
            <a:avLst/>
          </a:prstGeom>
        </p:spPr>
        <p:txBody>
          <a:bodyPr wrap="none">
            <a:spAutoFit/>
          </a:bodyPr>
          <a:lstStyle/>
          <a:p>
            <a:r>
              <a:rPr lang="en-US" sz="3000" dirty="0">
                <a:solidFill>
                  <a:schemeClr val="bg1"/>
                </a:solidFill>
                <a:latin typeface="Arial" panose="020B0604020202020204" pitchFamily="34" charset="0"/>
                <a:cs typeface="Arial" panose="020B0604020202020204" pitchFamily="34" charset="0"/>
              </a:rPr>
              <a:t>Mild</a:t>
            </a:r>
          </a:p>
        </p:txBody>
      </p:sp>
      <p:sp>
        <p:nvSpPr>
          <p:cNvPr id="7" name="Rectangle 6">
            <a:extLst>
              <a:ext uri="{FF2B5EF4-FFF2-40B4-BE49-F238E27FC236}">
                <a16:creationId xmlns:a16="http://schemas.microsoft.com/office/drawing/2014/main" id="{9E91A4C4-4F33-4345-A7B5-6C9B4E23AAD7}"/>
              </a:ext>
            </a:extLst>
          </p:cNvPr>
          <p:cNvSpPr/>
          <p:nvPr/>
        </p:nvSpPr>
        <p:spPr>
          <a:xfrm>
            <a:off x="3372942" y="2885301"/>
            <a:ext cx="1806905" cy="553998"/>
          </a:xfrm>
          <a:prstGeom prst="rect">
            <a:avLst/>
          </a:prstGeom>
        </p:spPr>
        <p:txBody>
          <a:bodyPr wrap="none">
            <a:spAutoFit/>
          </a:bodyPr>
          <a:lstStyle/>
          <a:p>
            <a:pPr algn="ctr"/>
            <a:r>
              <a:rPr lang="en-US" sz="3000" dirty="0">
                <a:solidFill>
                  <a:schemeClr val="bg1"/>
                </a:solidFill>
                <a:latin typeface="Arial" panose="020B0604020202020204" pitchFamily="34" charset="0"/>
                <a:cs typeface="Arial" panose="020B0604020202020204" pitchFamily="34" charset="0"/>
              </a:rPr>
              <a:t>Moderate</a:t>
            </a:r>
          </a:p>
        </p:txBody>
      </p:sp>
      <p:sp>
        <p:nvSpPr>
          <p:cNvPr id="8" name="Rectangle 7">
            <a:extLst>
              <a:ext uri="{FF2B5EF4-FFF2-40B4-BE49-F238E27FC236}">
                <a16:creationId xmlns:a16="http://schemas.microsoft.com/office/drawing/2014/main" id="{A2C69504-2BCA-4EB0-A248-F2F8C28A1758}"/>
              </a:ext>
            </a:extLst>
          </p:cNvPr>
          <p:cNvSpPr/>
          <p:nvPr/>
        </p:nvSpPr>
        <p:spPr>
          <a:xfrm>
            <a:off x="6639506" y="2885301"/>
            <a:ext cx="1401346" cy="553998"/>
          </a:xfrm>
          <a:prstGeom prst="rect">
            <a:avLst/>
          </a:prstGeom>
        </p:spPr>
        <p:txBody>
          <a:bodyPr wrap="none">
            <a:spAutoFit/>
          </a:bodyPr>
          <a:lstStyle/>
          <a:p>
            <a:pPr algn="r"/>
            <a:r>
              <a:rPr lang="en-US" sz="3000" dirty="0">
                <a:solidFill>
                  <a:schemeClr val="bg1"/>
                </a:solidFill>
                <a:latin typeface="Arial" panose="020B0604020202020204" pitchFamily="34" charset="0"/>
                <a:cs typeface="Arial" panose="020B0604020202020204" pitchFamily="34" charset="0"/>
              </a:rPr>
              <a:t>Severe</a:t>
            </a:r>
          </a:p>
        </p:txBody>
      </p:sp>
      <p:sp>
        <p:nvSpPr>
          <p:cNvPr id="9" name="Rectangle 8">
            <a:extLst>
              <a:ext uri="{FF2B5EF4-FFF2-40B4-BE49-F238E27FC236}">
                <a16:creationId xmlns:a16="http://schemas.microsoft.com/office/drawing/2014/main" id="{0CEE0066-E7C6-4391-88AA-F2A9B4647197}"/>
              </a:ext>
            </a:extLst>
          </p:cNvPr>
          <p:cNvSpPr/>
          <p:nvPr/>
        </p:nvSpPr>
        <p:spPr>
          <a:xfrm>
            <a:off x="1155085" y="3892673"/>
            <a:ext cx="2816092" cy="646331"/>
          </a:xfrm>
          <a:prstGeom prst="rect">
            <a:avLst/>
          </a:prstGeom>
        </p:spPr>
        <p:txBody>
          <a:bodyPr wrap="none">
            <a:spAutoFit/>
          </a:bodyPr>
          <a:lstStyle/>
          <a:p>
            <a:r>
              <a:rPr lang="en-US" dirty="0"/>
              <a:t>NSAIDs or combo analgesics</a:t>
            </a:r>
          </a:p>
          <a:p>
            <a:r>
              <a:rPr lang="en-US" dirty="0"/>
              <a:t>*Antiemetics PO or PR</a:t>
            </a:r>
          </a:p>
        </p:txBody>
      </p:sp>
      <p:sp>
        <p:nvSpPr>
          <p:cNvPr id="12" name="Rectangle 11">
            <a:extLst>
              <a:ext uri="{FF2B5EF4-FFF2-40B4-BE49-F238E27FC236}">
                <a16:creationId xmlns:a16="http://schemas.microsoft.com/office/drawing/2014/main" id="{E4D98F97-1C38-4BE0-AFD7-251A84C230BE}"/>
              </a:ext>
            </a:extLst>
          </p:cNvPr>
          <p:cNvSpPr/>
          <p:nvPr/>
        </p:nvSpPr>
        <p:spPr>
          <a:xfrm>
            <a:off x="4684547" y="4633912"/>
            <a:ext cx="2439450" cy="1477328"/>
          </a:xfrm>
          <a:prstGeom prst="rect">
            <a:avLst/>
          </a:prstGeom>
        </p:spPr>
        <p:txBody>
          <a:bodyPr wrap="none">
            <a:spAutoFit/>
          </a:bodyPr>
          <a:lstStyle/>
          <a:p>
            <a:r>
              <a:rPr lang="en-US" dirty="0"/>
              <a:t>Triptans PO</a:t>
            </a:r>
          </a:p>
          <a:p>
            <a:r>
              <a:rPr lang="en-US" dirty="0"/>
              <a:t>Sumatriptan-Naproxen</a:t>
            </a:r>
          </a:p>
          <a:p>
            <a:r>
              <a:rPr lang="en-US" dirty="0"/>
              <a:t>*Triptans nasal &amp; SQ</a:t>
            </a:r>
          </a:p>
          <a:p>
            <a:r>
              <a:rPr lang="en-US" dirty="0"/>
              <a:t>*Antiemetics IV or IM</a:t>
            </a:r>
            <a:br>
              <a:rPr lang="en-US" dirty="0"/>
            </a:br>
            <a:r>
              <a:rPr lang="en-US" dirty="0"/>
              <a:t>*Dihydroergotamine PO</a:t>
            </a:r>
          </a:p>
        </p:txBody>
      </p:sp>
      <p:sp>
        <p:nvSpPr>
          <p:cNvPr id="13" name="Rectangle 12">
            <a:extLst>
              <a:ext uri="{FF2B5EF4-FFF2-40B4-BE49-F238E27FC236}">
                <a16:creationId xmlns:a16="http://schemas.microsoft.com/office/drawing/2014/main" id="{C61AF20B-9141-47E9-8B6F-F9159FAE7CDE}"/>
              </a:ext>
            </a:extLst>
          </p:cNvPr>
          <p:cNvSpPr/>
          <p:nvPr/>
        </p:nvSpPr>
        <p:spPr>
          <a:xfrm>
            <a:off x="9835524" y="2885301"/>
            <a:ext cx="2127505" cy="553998"/>
          </a:xfrm>
          <a:prstGeom prst="rect">
            <a:avLst/>
          </a:prstGeom>
        </p:spPr>
        <p:txBody>
          <a:bodyPr wrap="none">
            <a:spAutoFit/>
          </a:bodyPr>
          <a:lstStyle/>
          <a:p>
            <a:pPr algn="ctr"/>
            <a:r>
              <a:rPr lang="en-US" sz="3000" dirty="0">
                <a:solidFill>
                  <a:schemeClr val="bg1"/>
                </a:solidFill>
                <a:latin typeface="Arial" panose="020B0604020202020204" pitchFamily="34" charset="0"/>
                <a:cs typeface="Arial" panose="020B0604020202020204" pitchFamily="34" charset="0"/>
              </a:rPr>
              <a:t>Emergency</a:t>
            </a:r>
          </a:p>
        </p:txBody>
      </p:sp>
      <p:sp>
        <p:nvSpPr>
          <p:cNvPr id="14" name="Rectangle 13">
            <a:extLst>
              <a:ext uri="{FF2B5EF4-FFF2-40B4-BE49-F238E27FC236}">
                <a16:creationId xmlns:a16="http://schemas.microsoft.com/office/drawing/2014/main" id="{8A579B7D-F17A-45EE-BFEE-616E4F59AAC4}"/>
              </a:ext>
            </a:extLst>
          </p:cNvPr>
          <p:cNvSpPr/>
          <p:nvPr/>
        </p:nvSpPr>
        <p:spPr>
          <a:xfrm>
            <a:off x="103959" y="6488668"/>
            <a:ext cx="3808863" cy="369332"/>
          </a:xfrm>
          <a:prstGeom prst="rect">
            <a:avLst/>
          </a:prstGeom>
        </p:spPr>
        <p:txBody>
          <a:bodyPr wrap="none">
            <a:spAutoFit/>
          </a:bodyPr>
          <a:lstStyle/>
          <a:p>
            <a:r>
              <a:rPr lang="en-US" dirty="0"/>
              <a:t>*Complicated by nausea and vomiting </a:t>
            </a:r>
          </a:p>
        </p:txBody>
      </p:sp>
      <p:sp>
        <p:nvSpPr>
          <p:cNvPr id="15" name="Rectangle 14">
            <a:extLst>
              <a:ext uri="{FF2B5EF4-FFF2-40B4-BE49-F238E27FC236}">
                <a16:creationId xmlns:a16="http://schemas.microsoft.com/office/drawing/2014/main" id="{C0B81656-61BD-4519-986E-4BA42D9F5131}"/>
              </a:ext>
            </a:extLst>
          </p:cNvPr>
          <p:cNvSpPr/>
          <p:nvPr/>
        </p:nvSpPr>
        <p:spPr>
          <a:xfrm>
            <a:off x="7872247" y="3892673"/>
            <a:ext cx="2242280" cy="1200329"/>
          </a:xfrm>
          <a:prstGeom prst="rect">
            <a:avLst/>
          </a:prstGeom>
        </p:spPr>
        <p:txBody>
          <a:bodyPr wrap="none">
            <a:spAutoFit/>
          </a:bodyPr>
          <a:lstStyle/>
          <a:p>
            <a:r>
              <a:rPr lang="en-US" dirty="0"/>
              <a:t>Sumatriptan SQ</a:t>
            </a:r>
          </a:p>
          <a:p>
            <a:r>
              <a:rPr lang="en-US" dirty="0"/>
              <a:t>Antiemetics IV or IM</a:t>
            </a:r>
          </a:p>
          <a:p>
            <a:r>
              <a:rPr lang="en-US" dirty="0"/>
              <a:t>Dihydroergotamine IV</a:t>
            </a:r>
          </a:p>
          <a:p>
            <a:r>
              <a:rPr lang="en-US" dirty="0"/>
              <a:t>Ketorolac IV or IM</a:t>
            </a:r>
          </a:p>
        </p:txBody>
      </p:sp>
    </p:spTree>
    <p:extLst>
      <p:ext uri="{BB962C8B-B14F-4D97-AF65-F5344CB8AC3E}">
        <p14:creationId xmlns:p14="http://schemas.microsoft.com/office/powerpoint/2010/main" val="118156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363</Words>
  <Application>Microsoft Office PowerPoint</Application>
  <PresentationFormat>Widescreen</PresentationFormat>
  <Paragraphs>66</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Basics of treatment for primary headaches</vt:lpstr>
      <vt:lpstr>PowerPoint Presentation</vt:lpstr>
      <vt:lpstr>PowerPoint Presentation</vt:lpstr>
      <vt:lpstr>Cluster headache treatment</vt:lpstr>
      <vt:lpstr>PowerPoint Presentation</vt:lpstr>
      <vt:lpstr>PowerPoint Presentation</vt:lpstr>
      <vt:lpstr>Tension headache treatment</vt:lpstr>
      <vt:lpstr>PowerPoint Presentation</vt:lpstr>
      <vt:lpstr>Migraine treatment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treatment for primary headaches</dc:title>
  <dc:creator>Erik Reinertsen</dc:creator>
  <cp:lastModifiedBy>Erik Reinertsen</cp:lastModifiedBy>
  <cp:revision>70</cp:revision>
  <dcterms:created xsi:type="dcterms:W3CDTF">2019-02-14T03:47:28Z</dcterms:created>
  <dcterms:modified xsi:type="dcterms:W3CDTF">2019-02-15T03:54:24Z</dcterms:modified>
</cp:coreProperties>
</file>