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aleway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aleway-italic.fntdata"/><Relationship Id="rId12" Type="http://schemas.openxmlformats.org/officeDocument/2006/relationships/slide" Target="slides/slide8.xml"/><Relationship Id="rId34" Type="http://schemas.openxmlformats.org/officeDocument/2006/relationships/font" Target="fonts/Raleway-bold.fntdata"/><Relationship Id="rId15" Type="http://schemas.openxmlformats.org/officeDocument/2006/relationships/slide" Target="slides/slide11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10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3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2.xml"/><Relationship Id="rId38" Type="http://schemas.openxmlformats.org/officeDocument/2006/relationships/font" Target="fonts/RobotoMon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59ef1d71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459ef1d71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59ef1d71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59ef1d71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a225a621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a225a62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a225a621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a225a621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a845e39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a845e39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59ef1d71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59ef1d71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da7e4795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da7e4795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aadbce6a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aadbce6a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4df3e69a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4df3e69a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da7e4795c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da7e4795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a225a621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a225a621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59ef1d71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59ef1d71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da7e4795c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3da7e4795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a225a621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a225a621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da7e4795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da7e4795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da7e4795c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da7e4795c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a225a62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a225a62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3da7e4795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3da7e4795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3da7e4795c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3da7e4795c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59ef1d71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59ef1d71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59ef1d71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59ef1d71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4df3e69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4df3e69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3cb9b23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3cb9b23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3cb9b23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3cb9b23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3cb9b23b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3cb9b23b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3cb9b23b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3cb9b23b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59ef1d7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59ef1d7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59ef1d71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59ef1d7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BalajiAI/Federated-Learning/tree/main?tab=readme-ov-file" TargetMode="External"/><Relationship Id="rId4" Type="http://schemas.openxmlformats.org/officeDocument/2006/relationships/hyperlink" Target="https://www.youtube.com/watch?v=6Pl5FV0UAP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1602.05629" TargetMode="External"/><Relationship Id="rId4" Type="http://schemas.openxmlformats.org/officeDocument/2006/relationships/hyperlink" Target="https://arxiv.org/abs/2003.00295" TargetMode="External"/><Relationship Id="rId5" Type="http://schemas.openxmlformats.org/officeDocument/2006/relationships/hyperlink" Target="https://arxiv.org/abs/1910.06378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9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2.png"/><Relationship Id="rId8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ytorch.org/docs/stable/generated/torch.optim.Adam.html" TargetMode="External"/><Relationship Id="rId4" Type="http://schemas.openxmlformats.org/officeDocument/2006/relationships/hyperlink" Target="https://pytorch.org/docs/stable/generated/torch.optim.Adagrad.html#torch.optim.Adagrad" TargetMode="External"/><Relationship Id="rId5" Type="http://schemas.openxmlformats.org/officeDocument/2006/relationships/hyperlink" Target="https://pytorch-optimizer.readthedocs.io/en/latest/_modules/torch_optimizer/yogi.html" TargetMode="External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13" Type="http://schemas.openxmlformats.org/officeDocument/2006/relationships/image" Target="../media/image12.png"/><Relationship Id="rId1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2.png"/><Relationship Id="rId14" Type="http://schemas.openxmlformats.org/officeDocument/2006/relationships/image" Target="../media/image10.png"/><Relationship Id="rId5" Type="http://schemas.openxmlformats.org/officeDocument/2006/relationships/image" Target="../media/image24.png"/><Relationship Id="rId6" Type="http://schemas.openxmlformats.org/officeDocument/2006/relationships/image" Target="../media/image8.png"/><Relationship Id="rId7" Type="http://schemas.openxmlformats.org/officeDocument/2006/relationships/image" Target="../media/image21.png"/><Relationship Id="rId8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9" Type="http://schemas.openxmlformats.org/officeDocument/2006/relationships/image" Target="../media/image17.png"/><Relationship Id="rId5" Type="http://schemas.openxmlformats.org/officeDocument/2006/relationships/image" Target="../media/image24.png"/><Relationship Id="rId6" Type="http://schemas.openxmlformats.org/officeDocument/2006/relationships/image" Target="../media/image8.png"/><Relationship Id="rId7" Type="http://schemas.openxmlformats.org/officeDocument/2006/relationships/image" Target="../media/image21.png"/><Relationship Id="rId8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26.png"/><Relationship Id="rId13" Type="http://schemas.openxmlformats.org/officeDocument/2006/relationships/image" Target="../media/image18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5" Type="http://schemas.openxmlformats.org/officeDocument/2006/relationships/image" Target="../media/image8.png"/><Relationship Id="rId14" Type="http://schemas.openxmlformats.org/officeDocument/2006/relationships/image" Target="../media/image24.png"/><Relationship Id="rId17" Type="http://schemas.openxmlformats.org/officeDocument/2006/relationships/image" Target="../media/image10.png"/><Relationship Id="rId16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ytorch.org/docs/stable/index.html" TargetMode="External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18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Relationship Id="rId8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30.png"/><Relationship Id="rId13" Type="http://schemas.openxmlformats.org/officeDocument/2006/relationships/image" Target="../media/image18.png"/><Relationship Id="rId1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Relationship Id="rId15" Type="http://schemas.openxmlformats.org/officeDocument/2006/relationships/image" Target="../media/image8.png"/><Relationship Id="rId14" Type="http://schemas.openxmlformats.org/officeDocument/2006/relationships/image" Target="../media/image24.png"/><Relationship Id="rId17" Type="http://schemas.openxmlformats.org/officeDocument/2006/relationships/image" Target="../media/image10.png"/><Relationship Id="rId16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30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Relationship Id="rId9" Type="http://schemas.openxmlformats.org/officeDocument/2006/relationships/image" Target="../media/image24.png"/><Relationship Id="rId5" Type="http://schemas.openxmlformats.org/officeDocument/2006/relationships/image" Target="../media/image28.png"/><Relationship Id="rId6" Type="http://schemas.openxmlformats.org/officeDocument/2006/relationships/image" Target="../media/image27.png"/><Relationship Id="rId7" Type="http://schemas.openxmlformats.org/officeDocument/2006/relationships/image" Target="../media/image10.png"/><Relationship Id="rId8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3.png"/><Relationship Id="rId13" Type="http://schemas.openxmlformats.org/officeDocument/2006/relationships/image" Target="../media/image18.png"/><Relationship Id="rId1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5" Type="http://schemas.openxmlformats.org/officeDocument/2006/relationships/image" Target="../media/image8.png"/><Relationship Id="rId14" Type="http://schemas.openxmlformats.org/officeDocument/2006/relationships/image" Target="../media/image24.png"/><Relationship Id="rId17" Type="http://schemas.openxmlformats.org/officeDocument/2006/relationships/image" Target="../media/image41.png"/><Relationship Id="rId16" Type="http://schemas.openxmlformats.org/officeDocument/2006/relationships/image" Target="../media/image37.png"/><Relationship Id="rId5" Type="http://schemas.openxmlformats.org/officeDocument/2006/relationships/image" Target="../media/image36.png"/><Relationship Id="rId19" Type="http://schemas.openxmlformats.org/officeDocument/2006/relationships/image" Target="../media/image10.png"/><Relationship Id="rId6" Type="http://schemas.openxmlformats.org/officeDocument/2006/relationships/image" Target="../media/image38.png"/><Relationship Id="rId18" Type="http://schemas.openxmlformats.org/officeDocument/2006/relationships/image" Target="../media/image12.png"/><Relationship Id="rId7" Type="http://schemas.openxmlformats.org/officeDocument/2006/relationships/image" Target="../media/image29.png"/><Relationship Id="rId8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5" Type="http://schemas.openxmlformats.org/officeDocument/2006/relationships/image" Target="../media/image36.png"/><Relationship Id="rId6" Type="http://schemas.openxmlformats.org/officeDocument/2006/relationships/image" Target="../media/image38.png"/><Relationship Id="rId7" Type="http://schemas.openxmlformats.org/officeDocument/2006/relationships/image" Target="../media/image29.png"/><Relationship Id="rId8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Relationship Id="rId5" Type="http://schemas.openxmlformats.org/officeDocument/2006/relationships/image" Target="../media/image40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Relationship Id="rId8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ytorch.org/docs/stable/data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odu.edu/research-computing" TargetMode="External"/><Relationship Id="rId4" Type="http://schemas.openxmlformats.org/officeDocument/2006/relationships/hyperlink" Target="https://ondemand.wahab.hpc.odu.edu/" TargetMode="External"/><Relationship Id="rId5" Type="http://schemas.openxmlformats.org/officeDocument/2006/relationships/hyperlink" Target="https://wiki.hpc.odu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Topics</a:t>
            </a:r>
            <a:endParaRPr sz="4300"/>
          </a:p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HPC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200"/>
              <a:t>Federated Lab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Federated Learning Lab</a:t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485875" y="2941350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Based on the work of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Balaji Varatharajan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code and presentation</a:t>
            </a:r>
            <a:endParaRPr/>
          </a:p>
        </p:txBody>
      </p:sp>
      <p:sp>
        <p:nvSpPr>
          <p:cNvPr id="126" name="Google Shape;126;p23"/>
          <p:cNvSpPr txBox="1"/>
          <p:nvPr>
            <p:ph idx="4294967295" type="body"/>
          </p:nvPr>
        </p:nvSpPr>
        <p:spPr>
          <a:xfrm>
            <a:off x="311700" y="2705450"/>
            <a:ext cx="8520600" cy="18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- BalajiAI/Federated-Learning: Implementation of Federated Learning algorithms such as FedAvg, FedAvgM, SCAFFOLD, FedOpt, Mime using PyTorch.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Aggregation algorithms in Federated Learning</a:t>
            </a:r>
            <a:endParaRPr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Papers</a:t>
            </a:r>
            <a:endParaRPr/>
          </a:p>
        </p:txBody>
      </p:sp>
      <p:sp>
        <p:nvSpPr>
          <p:cNvPr id="132" name="Google Shape;132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FedAvg: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[1602.05629] Communication-Efficient Learning of Deep Networks from Decentralized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FedOpt:(adam,adagrad,yogi):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[2003.00295] Adaptive Federated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SCAFFOLD: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[1910.06378] SCAFFOLD: Stochastic Controlled Averaging for Federated Learning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Federated Learning Vocabulary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775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Federated Learning (FL):</a:t>
            </a:r>
            <a:r>
              <a:rPr lang="en" sz="1100">
                <a:solidFill>
                  <a:schemeClr val="dk1"/>
                </a:solidFill>
              </a:rPr>
              <a:t> A distributed learning paradigm where multiple clients (devices) train a shared model without centralizing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Client:</a:t>
            </a:r>
            <a:r>
              <a:rPr lang="en" sz="1100">
                <a:solidFill>
                  <a:schemeClr val="dk1"/>
                </a:solidFill>
              </a:rPr>
              <a:t> The individual devices or nodes that perform local training on private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Server:</a:t>
            </a:r>
            <a:r>
              <a:rPr lang="en" sz="1100">
                <a:solidFill>
                  <a:schemeClr val="dk1"/>
                </a:solidFill>
              </a:rPr>
              <a:t> The central coordinator that aggregates updates from clients.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Local Update:</a:t>
            </a:r>
            <a:r>
              <a:rPr lang="en" sz="1100">
                <a:solidFill>
                  <a:schemeClr val="dk1"/>
                </a:solidFill>
              </a:rPr>
              <a:t> The process where each client trains the model on its local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Global Model:</a:t>
            </a:r>
            <a:r>
              <a:rPr lang="en" sz="1100">
                <a:solidFill>
                  <a:schemeClr val="dk1"/>
                </a:solidFill>
              </a:rPr>
              <a:t> The aggregated model obtained after combining client updates.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Federated Averaging (FedAvg):</a:t>
            </a:r>
            <a:r>
              <a:rPr lang="en" sz="1100">
                <a:solidFill>
                  <a:schemeClr val="dk1"/>
                </a:solidFill>
              </a:rPr>
              <a:t> The baseline aggregation algorithm that averages client model updates.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Communication Round:</a:t>
            </a:r>
            <a:r>
              <a:rPr lang="en" sz="1100">
                <a:solidFill>
                  <a:schemeClr val="dk1"/>
                </a:solidFill>
              </a:rPr>
              <a:t> A complete cycle of local training and subsequent aggregation on the server.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 Heterogeneity (Non-IID Data):</a:t>
            </a:r>
            <a:r>
              <a:rPr lang="en" sz="1100">
                <a:solidFill>
                  <a:schemeClr val="dk1"/>
                </a:solidFill>
              </a:rPr>
              <a:t> The variability in data distribution across different clients.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Privacy Preservation:</a:t>
            </a:r>
            <a:r>
              <a:rPr lang="en" sz="1100">
                <a:solidFill>
                  <a:schemeClr val="dk1"/>
                </a:solidFill>
              </a:rPr>
              <a:t> Techniques used to ensure client data remains private during training.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Scalability:</a:t>
            </a:r>
            <a:r>
              <a:rPr lang="en" sz="1100">
                <a:solidFill>
                  <a:schemeClr val="dk1"/>
                </a:solidFill>
              </a:rPr>
              <a:t> The system’s ability to handle a large number of clients efficiently.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72400" y="47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FedAvg</a:t>
            </a:r>
            <a:endParaRPr/>
          </a:p>
        </p:txBody>
      </p:sp>
      <p:pic>
        <p:nvPicPr>
          <p:cNvPr descr="{&quot;font&quot;:{&quot;size&quot;:18.5,&quot;color&quot;:&quot;#000000&quot;,&quot;family&quot;:&quot;Arial&quot;},&quot;backgroundColorModified&quot;:false,&quot;backgroundColor&quot;:&quot;#FFFFFF&quot;,&quot;type&quot;:&quot;$$&quot;,&quot;id&quot;:&quot;1&quot;,&quot;code&quot;:&quot;$$y_{i}=x$$&quot;,&quot;aid&quot;:null,&quot;ts&quot;:1741304994660,&quot;cs&quot;:&quot;5L/Q10Py/y+NlngnkobeOw==&quot;,&quot;size&quot;:{&quot;width&quot;:80.12862545931759,&quot;height&quot;:19.564306561679796}}"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50" y="1734817"/>
            <a:ext cx="763225" cy="18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font&quot;:{&quot;color&quot;:&quot;#000000&quot;,&quot;family&quot;:&quot;Arial&quot;,&quot;size&quot;:12},&quot;backgroundColor&quot;:&quot;#FFFFFF&quot;,&quot;id&quot;:&quot;2&quot;,&quot;aid&quot;:null,&quot;type&quot;:&quot;$$&quot;,&quot;code&quot;:&quot;$$y_{i}=y_{i\\,}-\\eta\\frac{\\partial L}{\\partial y_{i}}$$&quot;,&quot;ts&quot;:1741304969508,&quot;cs&quot;:&quot;B1B0lXmub1yYu5Dx2CpBKA==&quot;,&quot;size&quot;:{&quot;width&quot;:122.83333333333333,&quot;height&quot;:42.833333333333336}}" id="145" name="Google Shape;1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50" y="2080115"/>
            <a:ext cx="1169988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font&quot;:{&quot;color&quot;:&quot;#000000&quot;,&quot;family&quot;:&quot;Arial&quot;,&quot;size&quot;:12},&quot;id&quot;:&quot;5&quot;,&quot;type&quot;:&quot;$$&quot;,&quot;code&quot;:&quot;$$\\text{communicate}\\;\\text{}x$$&quot;,&quot;backgroundColor&quot;:&quot;#FFFFFF&quot;,&quot;backgroundColorModified&quot;:false,&quot;ts&quot;:1741377053895,&quot;cs&quot;:&quot;6+fwq5kN9K9AVkJX+e7ePw==&quot;,&quot;size&quot;:{&quot;width&quot;:123,&quot;height&quot;:12.833333333333334}}" id="146" name="Google Shape;14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289" y="2637944"/>
            <a:ext cx="1171575" cy="122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26"/>
          <p:cNvGrpSpPr/>
          <p:nvPr/>
        </p:nvGrpSpPr>
        <p:grpSpPr>
          <a:xfrm>
            <a:off x="4855289" y="1813419"/>
            <a:ext cx="1297223" cy="408000"/>
            <a:chOff x="6425702" y="1919150"/>
            <a:chExt cx="1297223" cy="408000"/>
          </a:xfrm>
        </p:grpSpPr>
        <p:pic>
          <p:nvPicPr>
            <p:cNvPr descr="{&quot;id&quot;:&quot;3&quot;,&quot;backgroundColorModified&quot;:false,&quot;code&quot;:&quot;$$y_{i}$$&quot;,&quot;aid&quot;:null,&quot;backgroundColor&quot;:&quot;#FFFFFF&quot;,&quot;font&quot;:{&quot;family&quot;:&quot;Arial&quot;,&quot;size&quot;:12,&quot;color&quot;:&quot;#000000&quot;},&quot;type&quot;:&quot;$$&quot;,&quot;ts&quot;:1741305059192,&quot;cs&quot;:&quot;M03fMG39esRhETceuSI+dg==&quot;,&quot;size&quot;:{&quot;width&quot;:13.5,&quot;height&quot;:12.166666666666666}}" id="148" name="Google Shape;148;p2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94338" y="2028688"/>
              <a:ext cx="128588" cy="115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backgroundColor&quot;:&quot;#FFFFFF&quot;,&quot;type&quot;:&quot;$$&quot;,&quot;aid&quot;:null,&quot;id&quot;:&quot;4&quot;,&quot;font&quot;:{&quot;family&quot;:&quot;Arial&quot;,&quot;color&quot;:&quot;#000000&quot;,&quot;size&quot;:11.5},&quot;code&quot;:&quot;$$x=\\frac{1}{\\left|S\\right|}$$&quot;,&quot;backgroundColorModified&quot;:false,&quot;ts&quot;:1741305814619,&quot;cs&quot;:&quot;n6oH7fopU4sSmSOPLF1Cfg==&quot;,&quot;size&quot;:{&quot;width&quot;:63.19113464566929,&quot;height&quot;:42.83465669291337}}" id="149" name="Google Shape;149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25702" y="1919150"/>
              <a:ext cx="601896" cy="4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150" name="Google Shape;150;p2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27600" y="2011493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{&quot;backgroundColor&quot;:&quot;#FFFFFF&quot;,&quot;font&quot;:{&quot;family&quot;:&quot;Arial&quot;,&quot;color&quot;:&quot;#000000&quot;,&quot;size&quot;:12},&quot;code&quot;:&quot;$$\\text{communicate}\\;y_{i}$$&quot;,&quot;type&quot;:&quot;$$&quot;,&quot;aid&quot;:null,&quot;id&quot;:&quot;23&quot;,&quot;backgroundColorModified&quot;:false,&quot;ts&quot;:1741377034058,&quot;cs&quot;:&quot;YCRKh1zNzaHQWPQy0VcC2w==&quot;,&quot;size&quot;:{&quot;width&quot;:126.83333333333333,&quot;height&quot;:16.5}}" id="151" name="Google Shape;151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350" y="2799450"/>
            <a:ext cx="1208088" cy="157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000000&quot;,&quot;family&quot;:&quot;Arial&quot;},&quot;backgroundColorModified&quot;:false,&quot;id&quot;:&quot;21&quot;,&quot;code&quot;:&quot;$$\\text{Client}\\;i$$&quot;,&quot;type&quot;:&quot;$$&quot;,&quot;backgroundColor&quot;:&quot;#FFFFFF&quot;,&quot;aid&quot;:null,&quot;ts&quot;:1741376886484,&quot;cs&quot;:&quot;A3Sf/YHOemASrjr6UsehCA==&quot;,&quot;size&quot;:{&quot;width&quot;:90,&quot;height&quot;:20.5}}" id="152" name="Google Shape;152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5338" y="1259156"/>
            <a:ext cx="857250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153" name="Google Shape;153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55300" y="1259156"/>
            <a:ext cx="776288" cy="19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272400" y="476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FedAvg</a:t>
            </a:r>
            <a:endParaRPr/>
          </a:p>
        </p:txBody>
      </p:sp>
      <p:pic>
        <p:nvPicPr>
          <p:cNvPr descr="{&quot;backgroundColorModified&quot;:false,&quot;font&quot;:{&quot;color&quot;:&quot;#000000&quot;,&quot;family&quot;:&quot;Arial&quot;,&quot;size&quot;:12},&quot;backgroundColor&quot;:&quot;#FFFFFF&quot;,&quot;id&quot;:&quot;2&quot;,&quot;aid&quot;:null,&quot;type&quot;:&quot;$$&quot;,&quot;code&quot;:&quot;$$y_{i}=y_{i\\,}-\\eta\\frac{\\partial L}{\\partial y_{i}}$$&quot;,&quot;ts&quot;:1741304969508,&quot;cs&quot;:&quot;B1B0lXmub1yYu5Dx2CpBKA==&quot;,&quot;size&quot;:{&quot;width&quot;:122.83333333333333,&quot;height&quot;:42.833333333333336}}"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50" y="1706040"/>
            <a:ext cx="1169988" cy="4079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7"/>
          <p:cNvGrpSpPr/>
          <p:nvPr/>
        </p:nvGrpSpPr>
        <p:grpSpPr>
          <a:xfrm>
            <a:off x="4855289" y="1661019"/>
            <a:ext cx="1297223" cy="408000"/>
            <a:chOff x="6425702" y="1919150"/>
            <a:chExt cx="1297223" cy="408000"/>
          </a:xfrm>
        </p:grpSpPr>
        <p:pic>
          <p:nvPicPr>
            <p:cNvPr descr="{&quot;id&quot;:&quot;3&quot;,&quot;backgroundColorModified&quot;:false,&quot;code&quot;:&quot;$$y_{i}$$&quot;,&quot;aid&quot;:null,&quot;backgroundColor&quot;:&quot;#FFFFFF&quot;,&quot;font&quot;:{&quot;family&quot;:&quot;Arial&quot;,&quot;size&quot;:12,&quot;color&quot;:&quot;#000000&quot;},&quot;type&quot;:&quot;$$&quot;,&quot;ts&quot;:1741305059192,&quot;cs&quot;:&quot;M03fMG39esRhETceuSI+dg==&quot;,&quot;size&quot;:{&quot;width&quot;:13.5,&quot;height&quot;:12.166666666666666}}" id="161" name="Google Shape;161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94338" y="2028688"/>
              <a:ext cx="128588" cy="1158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backgroundColor&quot;:&quot;#FFFFFF&quot;,&quot;type&quot;:&quot;$$&quot;,&quot;aid&quot;:null,&quot;id&quot;:&quot;4&quot;,&quot;font&quot;:{&quot;family&quot;:&quot;Arial&quot;,&quot;color&quot;:&quot;#000000&quot;,&quot;size&quot;:11.5},&quot;code&quot;:&quot;$$x=\\frac{1}{\\left|S\\right|}$$&quot;,&quot;backgroundColorModified&quot;:false,&quot;ts&quot;:1741305814619,&quot;cs&quot;:&quot;n6oH7fopU4sSmSOPLF1Cfg==&quot;,&quot;size&quot;:{&quot;width&quot;:63.19113464566929,&quot;height&quot;:42.83465669291337}}" id="162" name="Google Shape;162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425702" y="1919150"/>
              <a:ext cx="601896" cy="40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163" name="Google Shape;163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600" y="2011493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{&quot;font&quot;:{&quot;size&quot;:18,&quot;color&quot;:&quot;#000000&quot;,&quot;family&quot;:&quot;Arial&quot;},&quot;backgroundColorModified&quot;:false,&quot;id&quot;:&quot;21&quot;,&quot;code&quot;:&quot;$$\\text{Client}\\;i$$&quot;,&quot;type&quot;:&quot;$$&quot;,&quot;backgroundColor&quot;:&quot;#FFFFFF&quot;,&quot;aid&quot;:null,&quot;ts&quot;:1741376886484,&quot;cs&quot;:&quot;A3Sf/YHOemASrjr6UsehCA==&quot;,&quot;size&quot;:{&quot;width&quot;:90,&quot;height&quot;:20.5}}" id="164" name="Google Shape;16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338" y="1259156"/>
            <a:ext cx="857250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165" name="Google Shape;16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5300" y="1259156"/>
            <a:ext cx="776288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363525" y="2114025"/>
            <a:ext cx="35307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grads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autograd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loss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grads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solidFill>
                <a:srgbClr val="572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50A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4551300" y="2092450"/>
            <a:ext cx="4592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client_ids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    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a_y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avg_y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()):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a_y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add_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num_clients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a_y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avg_y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a_y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700">
              <a:solidFill>
                <a:srgbClr val="572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Federated Optimization Vocab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Adaptive Learning Rate:</a:t>
            </a:r>
            <a:r>
              <a:rPr lang="en" sz="1100">
                <a:solidFill>
                  <a:schemeClr val="dk1"/>
                </a:solidFill>
              </a:rPr>
              <a:t> An approach where the learning rate is automatically adjusted based on historical gradient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FedAdam / FedAdagrad / FedYogi:</a:t>
            </a:r>
            <a:r>
              <a:rPr lang="en" sz="1100">
                <a:solidFill>
                  <a:schemeClr val="dk1"/>
                </a:solidFill>
              </a:rPr>
              <a:t> Variants of adaptive optimizers (inspired by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Adam,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Adagrad</a:t>
            </a:r>
            <a:r>
              <a:rPr lang="en" sz="1100">
                <a:solidFill>
                  <a:schemeClr val="dk1"/>
                </a:solidFill>
              </a:rPr>
              <a:t>, and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Yogi</a:t>
            </a:r>
            <a:r>
              <a:rPr lang="en" sz="1100">
                <a:solidFill>
                  <a:schemeClr val="dk1"/>
                </a:solidFill>
              </a:rPr>
              <a:t>) tailored for federated settings.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Momentum:</a:t>
            </a:r>
            <a:r>
              <a:rPr lang="en" sz="1100">
                <a:solidFill>
                  <a:schemeClr val="dk1"/>
                </a:solidFill>
              </a:rPr>
              <a:t> A technique that incorporates previous updates to smooth and accelerate convergence.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Bias Correction:</a:t>
            </a:r>
            <a:r>
              <a:rPr lang="en" sz="1100">
                <a:solidFill>
                  <a:schemeClr val="dk1"/>
                </a:solidFill>
              </a:rPr>
              <a:t> Adjustments made (e.g., in Adam) to correct the estimates of moment statistics.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Gradient Scaling:</a:t>
            </a:r>
            <a:r>
              <a:rPr lang="en" sz="1100">
                <a:solidFill>
                  <a:schemeClr val="dk1"/>
                </a:solidFill>
              </a:rPr>
              <a:t> Methods to adjust gradients (or learning rates) based on their magnitudes or variance.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Optimizer Hyperparameters:</a:t>
            </a:r>
            <a:r>
              <a:rPr lang="en" sz="1100">
                <a:solidFill>
                  <a:schemeClr val="dk1"/>
                </a:solidFill>
              </a:rPr>
              <a:t> Parameters such as beta coefficients in Adam that control decay rates and other dynamics.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Convergence Stability:</a:t>
            </a:r>
            <a:r>
              <a:rPr lang="en" sz="1100">
                <a:solidFill>
                  <a:schemeClr val="dk1"/>
                </a:solidFill>
              </a:rPr>
              <a:t> The algorithm's ability to reliably reach a minimum despite data heterogeneity and noisy gradients.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Client Drift:</a:t>
            </a:r>
            <a:r>
              <a:rPr lang="en" sz="1100">
                <a:solidFill>
                  <a:schemeClr val="dk1"/>
                </a:solidFill>
              </a:rPr>
              <a:t> The divergence in local updates due to non-IID data that adaptive methods aim to counteract.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FedAdagrad</a:t>
            </a:r>
            <a:endParaRPr/>
          </a:p>
        </p:txBody>
      </p:sp>
      <p:pic>
        <p:nvPicPr>
          <p:cNvPr descr="{&quot;aid&quot;:null,&quot;backgroundColor&quot;:&quot;#FFFFFF&quot;,&quot;font&quot;:{&quot;color&quot;:&quot;#000000&quot;,&quot;family&quot;:&quot;Arial&quot;,&quot;size&quot;:12},&quot;backgroundColorModified&quot;:false,&quot;code&quot;:&quot;$$x=x+\\frac{\\eta_{g}}{{\\sqrt[]{s+\\epsilon}}}g$$&quot;,&quot;id&quot;:&quot;5&quot;,&quot;type&quot;:&quot;$$&quot;,&quot;ts&quot;:1741374013307,&quot;cs&quot;:&quot;zY0SisH5Uh14ogM1NbkH4g==&quot;,&quot;size&quot;:{&quot;width&quot;:141.66666666666666,&quot;height&quot;:41.666666666666664}}" id="179" name="Google Shape;17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300" y="2511458"/>
            <a:ext cx="1349375" cy="39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29"/>
          <p:cNvGrpSpPr/>
          <p:nvPr/>
        </p:nvGrpSpPr>
        <p:grpSpPr>
          <a:xfrm>
            <a:off x="4855300" y="1613911"/>
            <a:ext cx="1435678" cy="395288"/>
            <a:chOff x="4566785" y="3631425"/>
            <a:chExt cx="1435678" cy="395288"/>
          </a:xfrm>
        </p:grpSpPr>
        <p:pic>
          <p:nvPicPr>
            <p:cNvPr descr="{&quot;type&quot;:&quot;$$&quot;,&quot;id&quot;:&quot;3&quot;,&quot;backgroundColorModified&quot;:false,&quot;backgroundColor&quot;:&quot;#FFFFFF&quot;,&quot;code&quot;:&quot;$$\\Delta y_{i}$$&quot;,&quot;font&quot;:{&quot;color&quot;:&quot;#000000&quot;,&quot;family&quot;:&quot;Arial&quot;,&quot;size&quot;:12},&quot;aid&quot;:null,&quot;ts&quot;:1741373828961,&quot;cs&quot;:&quot;ZN43L5ca1kYJmiGJ2Dd/kA==&quot;,&quot;size&quot;:{&quot;width&quot;:28.666666666666668,&quot;height&quot;:17.333333333333332}}" id="181" name="Google Shape;181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29413" y="3760031"/>
              <a:ext cx="273050" cy="1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4&quot;,&quot;backgroundColorModified&quot;:false,&quot;backgroundColor&quot;:&quot;#FFFFFF&quot;,&quot;font&quot;:{&quot;size&quot;:11.5,&quot;color&quot;:&quot;#000000&quot;,&quot;family&quot;:&quot;Arial&quot;},&quot;code&quot;:&quot;$$g=\\frac{1}{\\left|S\\right|}$$&quot;,&quot;type&quot;:&quot;$$&quot;,&quot;aid&quot;:null,&quot;ts&quot;:1741373846829,&quot;cs&quot;:&quot;nJx/DJjypJGdt+frfuRN5A==&quot;,&quot;size&quot;:{&quot;width&quot;:60,&quot;height&quot;:41.5}}" id="182" name="Google Shape;182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66785" y="3631425"/>
              <a:ext cx="571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183" name="Google Shape;183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62675" y="3723768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{&quot;font&quot;:{&quot;size&quot;:11.5,&quot;color&quot;:&quot;#000000&quot;,&quot;family&quot;:&quot;Arial&quot;},&quot;type&quot;:&quot;$$&quot;,&quot;backgroundColorModified&quot;:false,&quot;id&quot;:&quot;8&quot;,&quot;code&quot;:&quot;$$s=s+g^{2}$$&quot;,&quot;backgroundColor&quot;:&quot;#FFFFFF&quot;,&quot;aid&quot;:null,&quot;ts&quot;:1741373906431,&quot;cs&quot;:&quot;IcvL7SId3ZvIOjyPYSDsGw==&quot;,&quot;size&quot;:{&quot;width&quot;:77,&quot;height&quot;:19.666666666666668}}" id="184" name="Google Shape;18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5300" y="2166666"/>
            <a:ext cx="7334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text{communicate}\\;x$$&quot;,&quot;id&quot;:&quot;9&quot;,&quot;type&quot;:&quot;$$&quot;,&quot;aid&quot;:null,&quot;backgroundColorModified&quot;:false,&quot;backgroundColor&quot;:&quot;#FFFFFF&quot;,&quot;font&quot;:{&quot;color&quot;:&quot;#000000&quot;,&quot;family&quot;:&quot;Arial&quot;,&quot;size&quot;:12},&quot;ts&quot;:1741374056624,&quot;cs&quot;:&quot;mMqlwtNzO1GwHKieJ4W0Gw==&quot;,&quot;size&quot;:{&quot;width&quot;:123,&quot;height&quot;:12.833333333333334}}" id="185" name="Google Shape;18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5300" y="3065800"/>
            <a:ext cx="1171575" cy="122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.5,&quot;color&quot;:&quot;#000000&quot;,&quot;family&quot;:&quot;Arial&quot;},&quot;backgroundColorModified&quot;:false,&quot;backgroundColor&quot;:&quot;#FFFFFF&quot;,&quot;type&quot;:&quot;$$&quot;,&quot;id&quot;:&quot;1&quot;,&quot;code&quot;:&quot;$$y_{i}=x$$&quot;,&quot;aid&quot;:null,&quot;ts&quot;:1741304994660,&quot;cs&quot;:&quot;5L/Q10Py/y+NlngnkobeOw==&quot;,&quot;size&quot;:{&quot;width&quot;:80.12862545931759,&quot;height&quot;:19.564306561679796}}" id="186" name="Google Shape;186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338" y="1613892"/>
            <a:ext cx="763225" cy="18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font&quot;:{&quot;family&quot;:&quot;Arial&quot;,&quot;size&quot;:12,&quot;color&quot;:&quot;#000000&quot;},&quot;aid&quot;:null,&quot;code&quot;:&quot;$$y_{i}=y_{i\\,}-\\eta_{l}\\frac{\\partial L}{\\partial y_{i}}$$&quot;,&quot;backgroundColor&quot;:&quot;#FFFFFF&quot;,&quot;backgroundColorModified&quot;:false,&quot;type&quot;:&quot;$$&quot;,&quot;ts&quot;:1741374179162,&quot;cs&quot;:&quot;gHdRLfHumS7g7OA4F3vhbg==&quot;,&quot;size&quot;:{&quot;width&quot;:128.16666666666666,&quot;height&quot;:42.83333333333329}}" id="187" name="Google Shape;187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5338" y="1985141"/>
            <a:ext cx="1220788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1&quot;,&quot;backgroundColorModified&quot;:false,&quot;type&quot;:&quot;$$&quot;,&quot;font&quot;:{&quot;color&quot;:&quot;#000000&quot;,&quot;family&quot;:&quot;Arial&quot;,&quot;size&quot;:18.5},&quot;code&quot;:&quot;$$\\Delta y_{i}=y_{i}-x$$&quot;,&quot;backgroundColor&quot;:&quot;#FFFFFF&quot;,&quot;ts&quot;:1741373743794,&quot;cs&quot;:&quot;JOB0XL9XAq9IyhzQ3+yRNA==&quot;,&quot;size&quot;:{&quot;width&quot;:159.16666666666666,&quot;height&quot;:26.666666666666668}}" id="188" name="Google Shape;188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5338" y="2578027"/>
            <a:ext cx="151606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2,&quot;color&quot;:&quot;#000000&quot;},&quot;aid&quot;:null,&quot;backgroundColorModified&quot;:false,&quot;code&quot;:&quot;$$\\text{communicate}\\;\\Delta y_{i}$$&quot;,&quot;id&quot;:&quot;9&quot;,&quot;backgroundColor&quot;:&quot;#FFFFFF&quot;,&quot;type&quot;:&quot;$$&quot;,&quot;ts&quot;:1741374110245,&quot;cs&quot;:&quot;fss0CycgT9b/JaiTHxsatA==&quot;,&quot;size&quot;:{&quot;width&quot;:142.50000000000003,&quot;height&quot;:17.333333333333332}}" id="189" name="Google Shape;189;p2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55338" y="3016925"/>
            <a:ext cx="1357313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000000&quot;,&quot;family&quot;:&quot;Arial&quot;},&quot;backgroundColorModified&quot;:false,&quot;id&quot;:&quot;21&quot;,&quot;code&quot;:&quot;$$\\text{Client}\\;i$$&quot;,&quot;type&quot;:&quot;$$&quot;,&quot;backgroundColor&quot;:&quot;#FFFFFF&quot;,&quot;aid&quot;:null,&quot;ts&quot;:1741376886484,&quot;cs&quot;:&quot;A3Sf/YHOemASrjr6UsehCA==&quot;,&quot;size&quot;:{&quot;width&quot;:90,&quot;height&quot;:20.5}}" id="190" name="Google Shape;190;p2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55338" y="1259156"/>
            <a:ext cx="857250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191" name="Google Shape;191;p2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55300" y="1259156"/>
            <a:ext cx="776288" cy="19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FedAdagrad</a:t>
            </a:r>
            <a:endParaRPr/>
          </a:p>
        </p:txBody>
      </p:sp>
      <p:pic>
        <p:nvPicPr>
          <p:cNvPr descr="{&quot;aid&quot;:null,&quot;backgroundColor&quot;:&quot;#FFFFFF&quot;,&quot;font&quot;:{&quot;color&quot;:&quot;#000000&quot;,&quot;family&quot;:&quot;Arial&quot;,&quot;size&quot;:12},&quot;backgroundColorModified&quot;:false,&quot;code&quot;:&quot;$$x=x+\\frac{\\eta_{g}}{{\\sqrt[]{s+\\epsilon}}}g$$&quot;,&quot;id&quot;:&quot;5&quot;,&quot;type&quot;:&quot;$$&quot;,&quot;ts&quot;:1741374013307,&quot;cs&quot;:&quot;zY0SisH5Uh14ogM1NbkH4g==&quot;,&quot;size&quot;:{&quot;width&quot;:141.66666666666666,&quot;height&quot;:41.666666666666664}}"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300" y="2663845"/>
            <a:ext cx="1349375" cy="39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30"/>
          <p:cNvGrpSpPr/>
          <p:nvPr/>
        </p:nvGrpSpPr>
        <p:grpSpPr>
          <a:xfrm>
            <a:off x="4855300" y="1580048"/>
            <a:ext cx="1435678" cy="395288"/>
            <a:chOff x="4566785" y="3631425"/>
            <a:chExt cx="1435678" cy="395288"/>
          </a:xfrm>
        </p:grpSpPr>
        <p:pic>
          <p:nvPicPr>
            <p:cNvPr descr="{&quot;type&quot;:&quot;$$&quot;,&quot;id&quot;:&quot;3&quot;,&quot;backgroundColorModified&quot;:false,&quot;backgroundColor&quot;:&quot;#FFFFFF&quot;,&quot;code&quot;:&quot;$$\\Delta y_{i}$$&quot;,&quot;font&quot;:{&quot;color&quot;:&quot;#000000&quot;,&quot;family&quot;:&quot;Arial&quot;,&quot;size&quot;:12},&quot;aid&quot;:null,&quot;ts&quot;:1741373828961,&quot;cs&quot;:&quot;ZN43L5ca1kYJmiGJ2Dd/kA==&quot;,&quot;size&quot;:{&quot;width&quot;:28.666666666666668,&quot;height&quot;:17.333333333333332}}" id="199" name="Google Shape;199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29413" y="3760031"/>
              <a:ext cx="273050" cy="1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4&quot;,&quot;backgroundColorModified&quot;:false,&quot;backgroundColor&quot;:&quot;#FFFFFF&quot;,&quot;font&quot;:{&quot;size&quot;:11.5,&quot;color&quot;:&quot;#000000&quot;,&quot;family&quot;:&quot;Arial&quot;},&quot;code&quot;:&quot;$$g=\\frac{1}{\\left|S\\right|}$$&quot;,&quot;type&quot;:&quot;$$&quot;,&quot;aid&quot;:null,&quot;ts&quot;:1741373846829,&quot;cs&quot;:&quot;nJx/DJjypJGdt+frfuRN5A==&quot;,&quot;size&quot;:{&quot;width&quot;:60,&quot;height&quot;:41.5}}" id="200" name="Google Shape;200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66785" y="3631425"/>
              <a:ext cx="571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201" name="Google Shape;201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162675" y="3723768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{&quot;font&quot;:{&quot;size&quot;:11.5,&quot;color&quot;:&quot;#000000&quot;,&quot;family&quot;:&quot;Arial&quot;},&quot;type&quot;:&quot;$$&quot;,&quot;backgroundColorModified&quot;:false,&quot;id&quot;:&quot;8&quot;,&quot;code&quot;:&quot;$$s=s+g^{2}$$&quot;,&quot;backgroundColor&quot;:&quot;#FFFFFF&quot;,&quot;aid&quot;:null,&quot;ts&quot;:1741373906431,&quot;cs&quot;:&quot;IcvL7SId3ZvIOjyPYSDsGw==&quot;,&quot;size&quot;:{&quot;width&quot;:77,&quot;height&quot;:19.666666666666668}}" id="202" name="Google Shape;20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5300" y="2471453"/>
            <a:ext cx="7334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font&quot;:{&quot;family&quot;:&quot;Arial&quot;,&quot;size&quot;:12,&quot;color&quot;:&quot;#000000&quot;},&quot;aid&quot;:null,&quot;code&quot;:&quot;$$y_{i}=y_{i\\,}-\\eta_{l}\\frac{\\partial L}{\\partial y_{i}}$$&quot;,&quot;backgroundColor&quot;:&quot;#FFFFFF&quot;,&quot;backgroundColorModified&quot;:false,&quot;type&quot;:&quot;$$&quot;,&quot;ts&quot;:1741374179162,&quot;cs&quot;:&quot;gHdRLfHumS7g7OA4F3vhbg==&quot;,&quot;size&quot;:{&quot;width&quot;:128.16666666666666,&quot;height&quot;:42.83333333333329}}" id="203" name="Google Shape;20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338" y="1495341"/>
            <a:ext cx="1220788" cy="407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1&quot;,&quot;backgroundColorModified&quot;:false,&quot;type&quot;:&quot;$$&quot;,&quot;font&quot;:{&quot;color&quot;:&quot;#000000&quot;,&quot;family&quot;:&quot;Arial&quot;,&quot;size&quot;:18.5},&quot;code&quot;:&quot;$$\\Delta y_{i}=y_{i}-x$$&quot;,&quot;backgroundColor&quot;:&quot;#FFFFFF&quot;,&quot;ts&quot;:1741373743794,&quot;cs&quot;:&quot;JOB0XL9XAq9IyhzQ3+yRNA==&quot;,&quot;size&quot;:{&quot;width&quot;:159.16666666666666,&quot;height&quot;:26.666666666666668}}" id="204" name="Google Shape;204;p3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350" y="2375439"/>
            <a:ext cx="151606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000000&quot;,&quot;family&quot;:&quot;Arial&quot;},&quot;backgroundColorModified&quot;:false,&quot;id&quot;:&quot;21&quot;,&quot;code&quot;:&quot;$$\\text{Client}\\;i$$&quot;,&quot;type&quot;:&quot;$$&quot;,&quot;backgroundColor&quot;:&quot;#FFFFFF&quot;,&quot;aid&quot;:null,&quot;ts&quot;:1741376886484,&quot;cs&quot;:&quot;A3Sf/YHOemASrjr6UsehCA==&quot;,&quot;size&quot;:{&quot;width&quot;:90,&quot;height&quot;:20.5}}" id="205" name="Google Shape;205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5338" y="1341094"/>
            <a:ext cx="857250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206" name="Google Shape;206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55300" y="1259144"/>
            <a:ext cx="776288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132750" y="1862788"/>
            <a:ext cx="4147200" cy="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1" lang="en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8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grads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8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8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8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8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800">
              <a:solidFill>
                <a:srgbClr val="572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106200" y="2728800"/>
            <a:ext cx="47910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zeros_like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()]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param_x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detach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param_x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detach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endParaRPr sz="6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4855300" y="1952350"/>
            <a:ext cx="421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client_ids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add_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num_clients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4855303" y="3032475"/>
            <a:ext cx="3805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epsilon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311700" y="445025"/>
            <a:ext cx="22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FedAdam</a:t>
            </a:r>
            <a:endParaRPr/>
          </a:p>
        </p:txBody>
      </p:sp>
      <p:pic>
        <p:nvPicPr>
          <p:cNvPr descr="{&quot;font&quot;:{&quot;size&quot;:18.5,&quot;color&quot;:&quot;#000000&quot;,&quot;family&quot;:&quot;Arial&quot;},&quot;backgroundColorModified&quot;:false,&quot;backgroundColor&quot;:&quot;#FFFFFF&quot;,&quot;type&quot;:&quot;$$&quot;,&quot;id&quot;:&quot;1&quot;,&quot;code&quot;:&quot;$$y_{i}=x$$&quot;,&quot;aid&quot;:null,&quot;ts&quot;:1741304994660,&quot;cs&quot;:&quot;5L/Q10Py/y+NlngnkobeOw==&quot;,&quot;size&quot;:{&quot;width&quot;:80.12862545931759,&quot;height&quot;:19.564306561679796}}" id="216" name="Google Shape;21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38" y="1615208"/>
            <a:ext cx="763225" cy="18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font&quot;:{&quot;family&quot;:&quot;Arial&quot;,&quot;size&quot;:12,&quot;color&quot;:&quot;#000000&quot;},&quot;aid&quot;:null,&quot;code&quot;:&quot;$$y_{i}=y_{i\\,}-\\eta_{l}\\frac{\\partial L}{\\partial y_{i}}$$&quot;,&quot;backgroundColor&quot;:&quot;#FFFFFF&quot;,&quot;backgroundColorModified&quot;:false,&quot;type&quot;:&quot;$$&quot;,&quot;ts&quot;:1741374179162,&quot;cs&quot;:&quot;gHdRLfHumS7g7OA4F3vhbg==&quot;,&quot;size&quot;:{&quot;width&quot;:128.16666666666666,&quot;height&quot;:42.83333333333329}}" id="217" name="Google Shape;21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38" y="1962347"/>
            <a:ext cx="1220788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1&quot;,&quot;backgroundColorModified&quot;:false,&quot;type&quot;:&quot;$$&quot;,&quot;font&quot;:{&quot;color&quot;:&quot;#000000&quot;,&quot;family&quot;:&quot;Arial&quot;,&quot;size&quot;:18.5},&quot;code&quot;:&quot;$$\\Delta y_{i}=y_{i}-x$$&quot;,&quot;backgroundColor&quot;:&quot;#FFFFFF&quot;,&quot;ts&quot;:1741373743794,&quot;cs&quot;:&quot;JOB0XL9XAq9IyhzQ3+yRNA==&quot;,&quot;size&quot;:{&quot;width&quot;:159.16666666666666,&quot;height&quot;:26.666666666666668}}" id="218" name="Google Shape;2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38" y="2531123"/>
            <a:ext cx="151606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2,&quot;color&quot;:&quot;#000000&quot;},&quot;aid&quot;:null,&quot;backgroundColorModified&quot;:false,&quot;code&quot;:&quot;$$\\text{communicate}\\;\\Delta y_{i}$$&quot;,&quot;id&quot;:&quot;9&quot;,&quot;backgroundColor&quot;:&quot;#FFFFFF&quot;,&quot;type&quot;:&quot;$$&quot;,&quot;ts&quot;:1741374110245,&quot;cs&quot;:&quot;fss0CycgT9b/JaiTHxsatA==&quot;,&quot;size&quot;:{&quot;width&quot;:142.50000000000003,&quot;height&quot;:17.333333333333332}}" id="219" name="Google Shape;21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38" y="2945913"/>
            <a:ext cx="1357313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x=x+\\eta_{g}\\frac{\\hat{m}}{{\\sqrt[]{\\hat{v}}}+\\epsilon}$$&quot;,&quot;id&quot;:&quot;5&quot;,&quot;backgroundColor&quot;:&quot;#FFFFFF&quot;,&quot;type&quot;:&quot;$$&quot;,&quot;font&quot;:{&quot;family&quot;:&quot;Arial&quot;,&quot;size&quot;:12,&quot;color&quot;:&quot;#000000&quot;},&quot;backgroundColorModified&quot;:false,&quot;ts&quot;:1741374404866,&quot;cs&quot;:&quot;MARxaoYWjTKhkNCpzc/AbA==&quot;,&quot;size&quot;:{&quot;width&quot;:147.83333333333334,&quot;height&quot;:46.166666666666664}}" id="220" name="Google Shape;220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5300" y="3505103"/>
            <a:ext cx="1408113" cy="439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text{communicate}\\;x$$&quot;,&quot;id&quot;:&quot;9&quot;,&quot;type&quot;:&quot;$$&quot;,&quot;aid&quot;:null,&quot;backgroundColorModified&quot;:false,&quot;backgroundColor&quot;:&quot;#FFFFFF&quot;,&quot;font&quot;:{&quot;color&quot;:&quot;#000000&quot;,&quot;family&quot;:&quot;Arial&quot;,&quot;size&quot;:12},&quot;ts&quot;:1741374056624,&quot;cs&quot;:&quot;mMqlwtNzO1GwHKieJ4W0Gw==&quot;,&quot;size&quot;:{&quot;width&quot;:123,&quot;height&quot;:12.833333333333334}}" id="221" name="Google Shape;221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5300" y="4026800"/>
            <a:ext cx="1171575" cy="122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0&quot;,&quot;backgroundColorModified&quot;:false,&quot;code&quot;:&quot;$$m=\\beta_{1}m+\\left(1-\\beta_{1}\\right)g$$&quot;,&quot;type&quot;:&quot;$$&quot;,&quot;font&quot;:{&quot;color&quot;:&quot;#000000&quot;,&quot;family&quot;:&quot;Arial&quot;,&quot;size&quot;:12},&quot;backgroundColor&quot;:&quot;#FFFFFF&quot;,&quot;aid&quot;:null,&quot;ts&quot;:1741374790619,&quot;cs&quot;:&quot;+jHjzXyMtsp5ZU1v+DmwuQ==&quot;,&quot;size&quot;:{&quot;width&quot;:174.16666666666666,&quot;height&quot;:18.833333333333332}}" id="222" name="Google Shape;222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5300" y="2013626"/>
            <a:ext cx="1658938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1&quot;,&quot;backgroundColorModified&quot;:false,&quot;font&quot;:{&quot;size&quot;:12,&quot;family&quot;:&quot;Arial&quot;,&quot;color&quot;:&quot;#000000&quot;},&quot;backgroundColor&quot;:&quot;#FFFFFF&quot;,&quot;type&quot;:&quot;$$&quot;,&quot;code&quot;:&quot;$$v=\\beta_{2}v+\\left(1-\\beta_{2}\\right)g^{2}$$&quot;,&quot;aid&quot;:null,&quot;ts&quot;:1741374822016,&quot;cs&quot;:&quot;OUFwfuIFobnrbdnu7mE++w==&quot;,&quot;size&quot;:{&quot;width&quot;:166,&quot;height&quot;:21.333333333333332}}" id="223" name="Google Shape;223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5300" y="2274973"/>
            <a:ext cx="158115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12&quot;,&quot;code&quot;:&quot;$$\\hat{m}=\\frac{m}{1-\\beta_{1} ^{t}}$$&quot;,&quot;aid&quot;:null,&quot;font&quot;:{&quot;color&quot;:&quot;#000000&quot;,&quot;family&quot;:&quot;Arial&quot;,&quot;size&quot;:12},&quot;type&quot;:&quot;$$&quot;,&quot;backgroundColor&quot;:&quot;#FFFFFF&quot;,&quot;ts&quot;:1741375164338,&quot;cs&quot;:&quot;GtwNjVg6w1pEQpczsyaNvg==&quot;,&quot;size&quot;:{&quot;width&quot;:98.5,&quot;height&quot;:41}}" id="224" name="Google Shape;224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55300" y="2560133"/>
            <a:ext cx="93821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code&quot;:&quot;$$\\hat{v}=\\frac{v}{1-\\beta_{2} ^{t}}$$&quot;,&quot;aid&quot;:null,&quot;backgroundColor&quot;:&quot;#FFFFFF&quot;,&quot;id&quot;:&quot;13&quot;,&quot;backgroundColorModified&quot;:false,&quot;font&quot;:{&quot;color&quot;:&quot;#000000&quot;,&quot;family&quot;:&quot;Arial&quot;,&quot;size&quot;:12},&quot;ts&quot;:1741375273852,&quot;cs&quot;:&quot;MFcmVo9lIGeKTpALBkdxOQ==&quot;,&quot;size&quot;:{&quot;width&quot;:91.16666666666667,&quot;height&quot;:41}}" id="225" name="Google Shape;225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55300" y="3032618"/>
            <a:ext cx="868363" cy="39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p31"/>
          <p:cNvGrpSpPr/>
          <p:nvPr/>
        </p:nvGrpSpPr>
        <p:grpSpPr>
          <a:xfrm>
            <a:off x="4855300" y="1536379"/>
            <a:ext cx="1435678" cy="395288"/>
            <a:chOff x="2872285" y="1840438"/>
            <a:chExt cx="1435678" cy="395288"/>
          </a:xfrm>
        </p:grpSpPr>
        <p:pic>
          <p:nvPicPr>
            <p:cNvPr descr="{&quot;type&quot;:&quot;$$&quot;,&quot;id&quot;:&quot;3&quot;,&quot;backgroundColorModified&quot;:false,&quot;backgroundColor&quot;:&quot;#FFFFFF&quot;,&quot;code&quot;:&quot;$$\\Delta y_{i}$$&quot;,&quot;font&quot;:{&quot;color&quot;:&quot;#000000&quot;,&quot;family&quot;:&quot;Arial&quot;,&quot;size&quot;:12},&quot;aid&quot;:null,&quot;ts&quot;:1741373828961,&quot;cs&quot;:&quot;ZN43L5ca1kYJmiGJ2Dd/kA==&quot;,&quot;size&quot;:{&quot;width&quot;:28.666666666666668,&quot;height&quot;:17.333333333333332}}" id="227" name="Google Shape;227;p31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034913" y="1969043"/>
              <a:ext cx="273050" cy="1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4&quot;,&quot;backgroundColorModified&quot;:false,&quot;backgroundColor&quot;:&quot;#FFFFFF&quot;,&quot;font&quot;:{&quot;size&quot;:11.5,&quot;color&quot;:&quot;#000000&quot;,&quot;family&quot;:&quot;Arial&quot;},&quot;code&quot;:&quot;$$g=\\frac{1}{\\left|S\\right|}$$&quot;,&quot;type&quot;:&quot;$$&quot;,&quot;aid&quot;:null,&quot;ts&quot;:1741373846829,&quot;cs&quot;:&quot;nJx/DJjypJGdt+frfuRN5A==&quot;,&quot;size&quot;:{&quot;width&quot;:60,&quot;height&quot;:41.5}}" id="228" name="Google Shape;228;p3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872285" y="1840438"/>
              <a:ext cx="571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229" name="Google Shape;229;p31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468175" y="1932780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{&quot;font&quot;:{&quot;size&quot;:18,&quot;color&quot;:&quot;#000000&quot;,&quot;family&quot;:&quot;Arial&quot;},&quot;backgroundColorModified&quot;:false,&quot;id&quot;:&quot;21&quot;,&quot;code&quot;:&quot;$$\\text{Client}\\;i$$&quot;,&quot;type&quot;:&quot;$$&quot;,&quot;backgroundColor&quot;:&quot;#FFFFFF&quot;,&quot;aid&quot;:null,&quot;ts&quot;:1741376886484,&quot;cs&quot;:&quot;A3Sf/YHOemASrjr6UsehCA==&quot;,&quot;size&quot;:{&quot;width&quot;:90,&quot;height&quot;:20.5}}" id="230" name="Google Shape;230;p3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5338" y="1259156"/>
            <a:ext cx="857250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231" name="Google Shape;231;p3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55300" y="1259156"/>
            <a:ext cx="776288" cy="19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Pytorch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44875" y="3046825"/>
            <a:ext cx="8465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https://pytorch.org/docs/stable/index.html</a:t>
            </a:r>
            <a:endParaRPr sz="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/>
          <p:nvPr>
            <p:ph type="title"/>
          </p:nvPr>
        </p:nvSpPr>
        <p:spPr>
          <a:xfrm>
            <a:off x="311700" y="445025"/>
            <a:ext cx="227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FedAdam</a:t>
            </a:r>
            <a:endParaRPr/>
          </a:p>
        </p:txBody>
      </p:sp>
      <p:pic>
        <p:nvPicPr>
          <p:cNvPr descr="{&quot;aid&quot;:null,&quot;code&quot;:&quot;$$x=x+\\eta_{g}\\frac{\\hat{m}}{{\\sqrt[]{\\hat{v}}}+\\epsilon}$$&quot;,&quot;id&quot;:&quot;5&quot;,&quot;backgroundColor&quot;:&quot;#FFFFFF&quot;,&quot;type&quot;:&quot;$$&quot;,&quot;font&quot;:{&quot;family&quot;:&quot;Arial&quot;,&quot;size&quot;:12,&quot;color&quot;:&quot;#000000&quot;},&quot;backgroundColorModified&quot;:false,&quot;ts&quot;:1741374404866,&quot;cs&quot;:&quot;MARxaoYWjTKhkNCpzc/AbA==&quot;,&quot;size&quot;:{&quot;width&quot;:147.83333333333334,&quot;height&quot;:46.166666666666664}}" id="237" name="Google Shape;23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50" y="3883853"/>
            <a:ext cx="1408113" cy="439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0&quot;,&quot;backgroundColorModified&quot;:false,&quot;code&quot;:&quot;$$m=\\beta_{1}m+\\left(1-\\beta_{1}\\right)g$$&quot;,&quot;type&quot;:&quot;$$&quot;,&quot;font&quot;:{&quot;color&quot;:&quot;#000000&quot;,&quot;family&quot;:&quot;Arial&quot;,&quot;size&quot;:12},&quot;backgroundColor&quot;:&quot;#FFFFFF&quot;,&quot;aid&quot;:null,&quot;ts&quot;:1741374790619,&quot;cs&quot;:&quot;+jHjzXyMtsp5ZU1v+DmwuQ==&quot;,&quot;size&quot;:{&quot;width&quot;:174.16666666666666,&quot;height&quot;:18.833333333333332}}" id="238" name="Google Shape;23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50" y="2317676"/>
            <a:ext cx="1658938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1&quot;,&quot;backgroundColorModified&quot;:false,&quot;font&quot;:{&quot;size&quot;:12,&quot;family&quot;:&quot;Arial&quot;,&quot;color&quot;:&quot;#000000&quot;},&quot;backgroundColor&quot;:&quot;#FFFFFF&quot;,&quot;type&quot;:&quot;$$&quot;,&quot;code&quot;:&quot;$$v=\\beta_{2}v+\\left(1-\\beta_{2}\\right)g^{2}$$&quot;,&quot;aid&quot;:null,&quot;ts&quot;:1741374822016,&quot;cs&quot;:&quot;OUFwfuIFobnrbdnu7mE++w==&quot;,&quot;size&quot;:{&quot;width&quot;:166,&quot;height&quot;:21.333333333333332}}" id="239" name="Google Shape;2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50" y="2597698"/>
            <a:ext cx="1581150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12&quot;,&quot;code&quot;:&quot;$$\\hat{m}=\\frac{m}{1-\\beta_{1} ^{t}}$$&quot;,&quot;aid&quot;:null,&quot;font&quot;:{&quot;color&quot;:&quot;#000000&quot;,&quot;family&quot;:&quot;Arial&quot;,&quot;size&quot;:12},&quot;type&quot;:&quot;$$&quot;,&quot;backgroundColor&quot;:&quot;#FFFFFF&quot;,&quot;ts&quot;:1741375164338,&quot;cs&quot;:&quot;GtwNjVg6w1pEQpczsyaNvg==&quot;,&quot;size&quot;:{&quot;width&quot;:98.5,&quot;height&quot;:41}}" id="240" name="Google Shape;24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50" y="2901533"/>
            <a:ext cx="93821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code&quot;:&quot;$$\\hat{v}=\\frac{v}{1-\\beta_{2} ^{t}}$$&quot;,&quot;aid&quot;:null,&quot;backgroundColor&quot;:&quot;#FFFFFF&quot;,&quot;id&quot;:&quot;13&quot;,&quot;backgroundColorModified&quot;:false,&quot;font&quot;:{&quot;color&quot;:&quot;#000000&quot;,&quot;family&quot;:&quot;Arial&quot;,&quot;size&quot;:12},&quot;ts&quot;:1741375273852,&quot;cs&quot;:&quot;MFcmVo9lIGeKTpALBkdxOQ==&quot;,&quot;size&quot;:{&quot;width&quot;:91.16666666666667,&quot;height&quot;:41}}" id="241" name="Google Shape;241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350" y="3392693"/>
            <a:ext cx="86836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242" name="Google Shape;242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350" y="1259156"/>
            <a:ext cx="776288" cy="195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3" name="Google Shape;243;p32"/>
          <p:cNvGrpSpPr/>
          <p:nvPr/>
        </p:nvGrpSpPr>
        <p:grpSpPr>
          <a:xfrm>
            <a:off x="455350" y="1612204"/>
            <a:ext cx="1435678" cy="395288"/>
            <a:chOff x="4566785" y="3631425"/>
            <a:chExt cx="1435678" cy="395288"/>
          </a:xfrm>
        </p:grpSpPr>
        <p:pic>
          <p:nvPicPr>
            <p:cNvPr descr="{&quot;type&quot;:&quot;$$&quot;,&quot;id&quot;:&quot;3&quot;,&quot;backgroundColorModified&quot;:false,&quot;backgroundColor&quot;:&quot;#FFFFFF&quot;,&quot;code&quot;:&quot;$$\\Delta y_{i}$$&quot;,&quot;font&quot;:{&quot;color&quot;:&quot;#000000&quot;,&quot;family&quot;:&quot;Arial&quot;,&quot;size&quot;:12},&quot;aid&quot;:null,&quot;ts&quot;:1741373828961,&quot;cs&quot;:&quot;ZN43L5ca1kYJmiGJ2Dd/kA==&quot;,&quot;size&quot;:{&quot;width&quot;:28.666666666666668,&quot;height&quot;:17.333333333333332}}" id="244" name="Google Shape;244;p32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729413" y="3760031"/>
              <a:ext cx="273050" cy="1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4&quot;,&quot;backgroundColorModified&quot;:false,&quot;backgroundColor&quot;:&quot;#FFFFFF&quot;,&quot;font&quot;:{&quot;size&quot;:11.5,&quot;color&quot;:&quot;#000000&quot;,&quot;family&quot;:&quot;Arial&quot;},&quot;code&quot;:&quot;$$g=\\frac{1}{\\left|S\\right|}$$&quot;,&quot;type&quot;:&quot;$$&quot;,&quot;aid&quot;:null,&quot;ts&quot;:1741373846829,&quot;cs&quot;:&quot;nJx/DJjypJGdt+frfuRN5A==&quot;,&quot;size&quot;:{&quot;width&quot;:60,&quot;height&quot;:41.5}}" id="245" name="Google Shape;245;p32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566785" y="3631425"/>
              <a:ext cx="571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246" name="Google Shape;246;p32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5162675" y="3723768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7" name="Google Shape;247;p32"/>
          <p:cNvSpPr txBox="1"/>
          <p:nvPr/>
        </p:nvSpPr>
        <p:spPr>
          <a:xfrm>
            <a:off x="2182675" y="1378050"/>
            <a:ext cx="421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client_ids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add_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num_clients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48" name="Google Shape;248;p32"/>
          <p:cNvSpPr txBox="1"/>
          <p:nvPr/>
        </p:nvSpPr>
        <p:spPr>
          <a:xfrm>
            <a:off x="2249850" y="2535225"/>
            <a:ext cx="50328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beta1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6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beta1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beta2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6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beta2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m_bias_corr</a:t>
            </a: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################################################################</a:t>
            </a:r>
            <a:endParaRPr sz="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v_bias_corr</a:t>
            </a: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################################################################</a:t>
            </a:r>
            <a:endParaRPr sz="6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m_bias_corr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v_bias_corr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epsilon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311700" y="445025"/>
            <a:ext cx="15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FedYogi</a:t>
            </a:r>
            <a:endParaRPr/>
          </a:p>
        </p:txBody>
      </p:sp>
      <p:pic>
        <p:nvPicPr>
          <p:cNvPr descr="{&quot;font&quot;:{&quot;size&quot;:18.5,&quot;color&quot;:&quot;#000000&quot;,&quot;family&quot;:&quot;Arial&quot;},&quot;backgroundColorModified&quot;:false,&quot;backgroundColor&quot;:&quot;#FFFFFF&quot;,&quot;type&quot;:&quot;$$&quot;,&quot;id&quot;:&quot;1&quot;,&quot;code&quot;:&quot;$$y_{i}=x$$&quot;,&quot;aid&quot;:null,&quot;ts&quot;:1741304994660,&quot;cs&quot;:&quot;5L/Q10Py/y+NlngnkobeOw==&quot;,&quot;size&quot;:{&quot;width&quot;:80.12862545931759,&quot;height&quot;:19.564306561679796}}"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38" y="1631255"/>
            <a:ext cx="763225" cy="18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font&quot;:{&quot;family&quot;:&quot;Arial&quot;,&quot;size&quot;:12,&quot;color&quot;:&quot;#000000&quot;},&quot;aid&quot;:null,&quot;code&quot;:&quot;$$y_{i}=y_{i\\,}-\\eta_{l}\\frac{\\partial L}{\\partial y_{i}}$$&quot;,&quot;backgroundColor&quot;:&quot;#FFFFFF&quot;,&quot;backgroundColorModified&quot;:false,&quot;type&quot;:&quot;$$&quot;,&quot;ts&quot;:1741374179162,&quot;cs&quot;:&quot;gHdRLfHumS7g7OA4F3vhbg==&quot;,&quot;size&quot;:{&quot;width&quot;:128.16666666666666,&quot;height&quot;:42.83333333333329}}" id="255" name="Google Shape;2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38" y="1994441"/>
            <a:ext cx="1220788" cy="4079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id&quot;:&quot;1&quot;,&quot;backgroundColorModified&quot;:false,&quot;type&quot;:&quot;$$&quot;,&quot;font&quot;:{&quot;color&quot;:&quot;#000000&quot;,&quot;family&quot;:&quot;Arial&quot;,&quot;size&quot;:18.5},&quot;code&quot;:&quot;$$\\Delta y_{i}=y_{i}-x$$&quot;,&quot;backgroundColor&quot;:&quot;#FFFFFF&quot;,&quot;ts&quot;:1741373743794,&quot;cs&quot;:&quot;JOB0XL9XAq9IyhzQ3+yRNA==&quot;,&quot;size&quot;:{&quot;width&quot;:159.16666666666666,&quot;height&quot;:26.666666666666668}}" id="256" name="Google Shape;25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38" y="2579264"/>
            <a:ext cx="1516063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size&quot;:12,&quot;color&quot;:&quot;#000000&quot;},&quot;aid&quot;:null,&quot;backgroundColorModified&quot;:false,&quot;code&quot;:&quot;$$\\text{communicate}\\;\\Delta y_{i}$$&quot;,&quot;id&quot;:&quot;9&quot;,&quot;backgroundColor&quot;:&quot;#FFFFFF&quot;,&quot;type&quot;:&quot;$$&quot;,&quot;ts&quot;:1741374110245,&quot;cs&quot;:&quot;fss0CycgT9b/JaiTHxsatA==&quot;,&quot;size&quot;:{&quot;width&quot;:142.50000000000003,&quot;height&quot;:17.333333333333332}}" id="257" name="Google Shape;25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38" y="3010100"/>
            <a:ext cx="1357313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code&quot;:&quot;$$x=x+\\eta_{g}\\frac{\\hat{m}}{{\\sqrt[]{\\hat{v}}}+\\epsilon}$$&quot;,&quot;id&quot;:&quot;5&quot;,&quot;backgroundColor&quot;:&quot;#FFFFFF&quot;,&quot;type&quot;:&quot;$$&quot;,&quot;font&quot;:{&quot;family&quot;:&quot;Arial&quot;,&quot;size&quot;:12,&quot;color&quot;:&quot;#000000&quot;},&quot;backgroundColorModified&quot;:false,&quot;ts&quot;:1741374404866,&quot;cs&quot;:&quot;MARxaoYWjTKhkNCpzc/AbA==&quot;,&quot;size&quot;:{&quot;width&quot;:147.83333333333334,&quot;height&quot;:46.166666666666664}}" id="258" name="Google Shape;25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5300" y="3459921"/>
            <a:ext cx="1408113" cy="439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text{communicate}\\;x$$&quot;,&quot;id&quot;:&quot;9&quot;,&quot;type&quot;:&quot;$$&quot;,&quot;aid&quot;:null,&quot;backgroundColorModified&quot;:false,&quot;backgroundColor&quot;:&quot;#FFFFFF&quot;,&quot;font&quot;:{&quot;color&quot;:&quot;#000000&quot;,&quot;family&quot;:&quot;Arial&quot;,&quot;size&quot;:12},&quot;ts&quot;:1741374056624,&quot;cs&quot;:&quot;mMqlwtNzO1GwHKieJ4W0Gw==&quot;,&quot;size&quot;:{&quot;width&quot;:123,&quot;height&quot;:12.833333333333334}}" id="259" name="Google Shape;259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55300" y="3971125"/>
            <a:ext cx="1171575" cy="122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0&quot;,&quot;backgroundColorModified&quot;:false,&quot;code&quot;:&quot;$$m=\\beta_{1}m+\\left(1-\\beta_{1}\\right)g$$&quot;,&quot;type&quot;:&quot;$$&quot;,&quot;font&quot;:{&quot;color&quot;:&quot;#000000&quot;,&quot;family&quot;:&quot;Arial&quot;,&quot;size&quot;:12},&quot;backgroundColor&quot;:&quot;#FFFFFF&quot;,&quot;aid&quot;:null,&quot;ts&quot;:1741374790619,&quot;cs&quot;:&quot;+jHjzXyMtsp5ZU1v+DmwuQ==&quot;,&quot;size&quot;:{&quot;width&quot;:174.16666666666666,&quot;height&quot;:18.833333333333332}}" id="260" name="Google Shape;260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55300" y="1992639"/>
            <a:ext cx="1658938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type&quot;:&quot;$$&quot;,&quot;font&quot;:{&quot;color&quot;:&quot;#000000&quot;,&quot;family&quot;:&quot;Arial&quot;,&quot;size&quot;:12},&quot;aid&quot;:null,&quot;backgroundColorModified&quot;:false,&quot;id&quot;:&quot;11&quot;,&quot;code&quot;:&quot;$$v=v+\\left(1-\\beta_{2}\\right)g^{2}\\odot sgn\\left(g^{2}-v\\right)$$&quot;,&quot;ts&quot;:1741375651473,&quot;cs&quot;:&quot;qlvXAn87Ai1woiyAKwbTag==&quot;,&quot;size&quot;:{&quot;width&quot;:267.40000000000003,&quot;height&quot;:23.200000000000014}}" id="261" name="Google Shape;261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5300" y="2243493"/>
            <a:ext cx="2546985" cy="2209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12&quot;,&quot;code&quot;:&quot;$$\\hat{m}=\\frac{m}{1-\\beta_{1} ^{t}}$$&quot;,&quot;aid&quot;:null,&quot;font&quot;:{&quot;color&quot;:&quot;#000000&quot;,&quot;family&quot;:&quot;Arial&quot;,&quot;size&quot;:12},&quot;type&quot;:&quot;$$&quot;,&quot;backgroundColor&quot;:&quot;#FFFFFF&quot;,&quot;ts&quot;:1741375164338,&quot;cs&quot;:&quot;GtwNjVg6w1pEQpczsyaNvg==&quot;,&quot;size&quot;:{&quot;width&quot;:98.5,&quot;height&quot;:41}}" id="262" name="Google Shape;262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55300" y="2535939"/>
            <a:ext cx="93821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code&quot;:&quot;$$\\hat{v}=\\frac{v}{1-\\beta_{2} ^{t}}$$&quot;,&quot;aid&quot;:null,&quot;backgroundColor&quot;:&quot;#FFFFFF&quot;,&quot;id&quot;:&quot;13&quot;,&quot;backgroundColorModified&quot;:false,&quot;font&quot;:{&quot;color&quot;:&quot;#000000&quot;,&quot;family&quot;:&quot;Arial&quot;,&quot;size&quot;:12},&quot;ts&quot;:1741375273852,&quot;cs&quot;:&quot;MFcmVo9lIGeKTpALBkdxOQ==&quot;,&quot;size&quot;:{&quot;width&quot;:91.16666666666667,&quot;height&quot;:41}}" id="263" name="Google Shape;263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55300" y="2997930"/>
            <a:ext cx="868363" cy="390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" name="Google Shape;264;p33"/>
          <p:cNvGrpSpPr/>
          <p:nvPr/>
        </p:nvGrpSpPr>
        <p:grpSpPr>
          <a:xfrm>
            <a:off x="4855300" y="1525885"/>
            <a:ext cx="1435678" cy="395287"/>
            <a:chOff x="2872285" y="1840438"/>
            <a:chExt cx="1435678" cy="395288"/>
          </a:xfrm>
        </p:grpSpPr>
        <p:pic>
          <p:nvPicPr>
            <p:cNvPr descr="{&quot;type&quot;:&quot;$$&quot;,&quot;id&quot;:&quot;3&quot;,&quot;backgroundColorModified&quot;:false,&quot;backgroundColor&quot;:&quot;#FFFFFF&quot;,&quot;code&quot;:&quot;$$\\Delta y_{i}$$&quot;,&quot;font&quot;:{&quot;color&quot;:&quot;#000000&quot;,&quot;family&quot;:&quot;Arial&quot;,&quot;size&quot;:12},&quot;aid&quot;:null,&quot;ts&quot;:1741373828961,&quot;cs&quot;:&quot;ZN43L5ca1kYJmiGJ2Dd/kA==&quot;,&quot;size&quot;:{&quot;width&quot;:28.666666666666668,&quot;height&quot;:17.333333333333332}}" id="265" name="Google Shape;265;p3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034913" y="1969043"/>
              <a:ext cx="273050" cy="1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4&quot;,&quot;backgroundColorModified&quot;:false,&quot;backgroundColor&quot;:&quot;#FFFFFF&quot;,&quot;font&quot;:{&quot;size&quot;:11.5,&quot;color&quot;:&quot;#000000&quot;,&quot;family&quot;:&quot;Arial&quot;},&quot;code&quot;:&quot;$$g=\\frac{1}{\\left|S\\right|}$$&quot;,&quot;type&quot;:&quot;$$&quot;,&quot;aid&quot;:null,&quot;ts&quot;:1741373846829,&quot;cs&quot;:&quot;nJx/DJjypJGdt+frfuRN5A==&quot;,&quot;size&quot;:{&quot;width&quot;:60,&quot;height&quot;:41.5}}" id="266" name="Google Shape;266;p3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872285" y="1840438"/>
              <a:ext cx="571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267" name="Google Shape;267;p3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468175" y="1932780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{&quot;font&quot;:{&quot;size&quot;:18,&quot;color&quot;:&quot;#000000&quot;,&quot;family&quot;:&quot;Arial&quot;},&quot;backgroundColorModified&quot;:false,&quot;id&quot;:&quot;21&quot;,&quot;code&quot;:&quot;$$\\text{Client}\\;i$$&quot;,&quot;type&quot;:&quot;$$&quot;,&quot;backgroundColor&quot;:&quot;#FFFFFF&quot;,&quot;aid&quot;:null,&quot;ts&quot;:1741376886484,&quot;cs&quot;:&quot;A3Sf/YHOemASrjr6UsehCA==&quot;,&quot;size&quot;:{&quot;width&quot;:90,&quot;height&quot;:20.5}}" id="268" name="Google Shape;268;p3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55338" y="1259156"/>
            <a:ext cx="857250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269" name="Google Shape;269;p3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855300" y="1259156"/>
            <a:ext cx="776288" cy="19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type="title"/>
          </p:nvPr>
        </p:nvSpPr>
        <p:spPr>
          <a:xfrm>
            <a:off x="311700" y="445025"/>
            <a:ext cx="151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FedYogi</a:t>
            </a:r>
            <a:endParaRPr/>
          </a:p>
        </p:txBody>
      </p:sp>
      <p:pic>
        <p:nvPicPr>
          <p:cNvPr descr="{&quot;aid&quot;:null,&quot;code&quot;:&quot;$$x=x+\\eta_{g}\\frac{\\hat{m}}{{\\sqrt[]{\\hat{v}}}+\\epsilon}$$&quot;,&quot;id&quot;:&quot;5&quot;,&quot;backgroundColor&quot;:&quot;#FFFFFF&quot;,&quot;type&quot;:&quot;$$&quot;,&quot;font&quot;:{&quot;family&quot;:&quot;Arial&quot;,&quot;size&quot;:12,&quot;color&quot;:&quot;#000000&quot;},&quot;backgroundColorModified&quot;:false,&quot;ts&quot;:1741374404866,&quot;cs&quot;:&quot;MARxaoYWjTKhkNCpzc/AbA==&quot;,&quot;size&quot;:{&quot;width&quot;:147.83333333333334,&quot;height&quot;:46.166666666666664}}" id="275" name="Google Shape;2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50" y="3883853"/>
            <a:ext cx="1408113" cy="439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0&quot;,&quot;backgroundColorModified&quot;:false,&quot;code&quot;:&quot;$$m=\\beta_{1}m+\\left(1-\\beta_{1}\\right)g$$&quot;,&quot;type&quot;:&quot;$$&quot;,&quot;font&quot;:{&quot;color&quot;:&quot;#000000&quot;,&quot;family&quot;:&quot;Arial&quot;,&quot;size&quot;:12},&quot;backgroundColor&quot;:&quot;#FFFFFF&quot;,&quot;aid&quot;:null,&quot;ts&quot;:1741374790619,&quot;cs&quot;:&quot;+jHjzXyMtsp5ZU1v+DmwuQ==&quot;,&quot;size&quot;:{&quot;width&quot;:174.16666666666666,&quot;height&quot;:18.833333333333332}}" id="276" name="Google Shape;27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50" y="2317676"/>
            <a:ext cx="1658938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id&quot;:&quot;12&quot;,&quot;code&quot;:&quot;$$\\hat{m}=\\frac{m}{1-\\beta_{1} ^{t}}$$&quot;,&quot;aid&quot;:null,&quot;font&quot;:{&quot;color&quot;:&quot;#000000&quot;,&quot;family&quot;:&quot;Arial&quot;,&quot;size&quot;:12},&quot;type&quot;:&quot;$$&quot;,&quot;backgroundColor&quot;:&quot;#FFFFFF&quot;,&quot;ts&quot;:1741375164338,&quot;cs&quot;:&quot;GtwNjVg6w1pEQpczsyaNvg==&quot;,&quot;size&quot;:{&quot;width&quot;:98.5,&quot;height&quot;:41}}" id="277" name="Google Shape;27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50" y="2901533"/>
            <a:ext cx="93821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code&quot;:&quot;$$\\hat{v}=\\frac{v}{1-\\beta_{2} ^{t}}$$&quot;,&quot;aid&quot;:null,&quot;backgroundColor&quot;:&quot;#FFFFFF&quot;,&quot;id&quot;:&quot;13&quot;,&quot;backgroundColorModified&quot;:false,&quot;font&quot;:{&quot;color&quot;:&quot;#000000&quot;,&quot;family&quot;:&quot;Arial&quot;,&quot;size&quot;:12},&quot;ts&quot;:1741375273852,&quot;cs&quot;:&quot;MFcmVo9lIGeKTpALBkdxOQ==&quot;,&quot;size&quot;:{&quot;width&quot;:91.16666666666667,&quot;height&quot;:41}}" id="278" name="Google Shape;27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50" y="3392693"/>
            <a:ext cx="86836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279" name="Google Shape;279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350" y="1259156"/>
            <a:ext cx="776288" cy="1952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0" name="Google Shape;280;p34"/>
          <p:cNvGrpSpPr/>
          <p:nvPr/>
        </p:nvGrpSpPr>
        <p:grpSpPr>
          <a:xfrm>
            <a:off x="455350" y="1612204"/>
            <a:ext cx="1435678" cy="395288"/>
            <a:chOff x="4566785" y="3631425"/>
            <a:chExt cx="1435678" cy="395288"/>
          </a:xfrm>
        </p:grpSpPr>
        <p:pic>
          <p:nvPicPr>
            <p:cNvPr descr="{&quot;type&quot;:&quot;$$&quot;,&quot;id&quot;:&quot;3&quot;,&quot;backgroundColorModified&quot;:false,&quot;backgroundColor&quot;:&quot;#FFFFFF&quot;,&quot;code&quot;:&quot;$$\\Delta y_{i}$$&quot;,&quot;font&quot;:{&quot;color&quot;:&quot;#000000&quot;,&quot;family&quot;:&quot;Arial&quot;,&quot;size&quot;:12},&quot;aid&quot;:null,&quot;ts&quot;:1741373828961,&quot;cs&quot;:&quot;ZN43L5ca1kYJmiGJ2Dd/kA==&quot;,&quot;size&quot;:{&quot;width&quot;:28.666666666666668,&quot;height&quot;:17.333333333333332}}" id="281" name="Google Shape;281;p3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729413" y="3760031"/>
              <a:ext cx="273050" cy="1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4&quot;,&quot;backgroundColorModified&quot;:false,&quot;backgroundColor&quot;:&quot;#FFFFFF&quot;,&quot;font&quot;:{&quot;size&quot;:11.5,&quot;color&quot;:&quot;#000000&quot;,&quot;family&quot;:&quot;Arial&quot;},&quot;code&quot;:&quot;$$g=\\frac{1}{\\left|S\\right|}$$&quot;,&quot;type&quot;:&quot;$$&quot;,&quot;aid&quot;:null,&quot;ts&quot;:1741373846829,&quot;cs&quot;:&quot;nJx/DJjypJGdt+frfuRN5A==&quot;,&quot;size&quot;:{&quot;width&quot;:60,&quot;height&quot;:41.5}}" id="282" name="Google Shape;282;p34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4566785" y="3631425"/>
              <a:ext cx="571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283" name="Google Shape;283;p34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5162675" y="3723768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34"/>
          <p:cNvSpPr txBox="1"/>
          <p:nvPr/>
        </p:nvSpPr>
        <p:spPr>
          <a:xfrm>
            <a:off x="2235775" y="1612200"/>
            <a:ext cx="421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client_ids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add_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num_clients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3112625" y="2652775"/>
            <a:ext cx="56604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gradients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beta1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6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beta1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6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beta2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sign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square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m_bias_corr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################################################################</a:t>
            </a:r>
            <a:endParaRPr sz="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v_bias_corr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################################################################</a:t>
            </a:r>
            <a:endParaRPr sz="6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m_bias_corr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sqrt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v_bias_corr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6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6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epsilon</a:t>
            </a:r>
            <a:r>
              <a:rPr lang="en" sz="6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descr="{&quot;backgroundColor&quot;:&quot;#FFFFFF&quot;,&quot;type&quot;:&quot;$$&quot;,&quot;font&quot;:{&quot;color&quot;:&quot;#000000&quot;,&quot;family&quot;:&quot;Arial&quot;,&quot;size&quot;:12},&quot;aid&quot;:null,&quot;backgroundColorModified&quot;:false,&quot;id&quot;:&quot;11&quot;,&quot;code&quot;:&quot;$$v=v+\\left(1-\\beta_{2}\\right)g^{2}\\odot sgn\\left(g^{2}-v\\right)$$&quot;,&quot;ts&quot;:1741375651473,&quot;cs&quot;:&quot;qlvXAn87Ai1woiyAKwbTag==&quot;,&quot;size&quot;:{&quot;width&quot;:267.40000000000003,&quot;height&quot;:23.200000000000014}}" id="286" name="Google Shape;286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5350" y="2613430"/>
            <a:ext cx="2546985" cy="22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</a:t>
            </a:r>
            <a:r>
              <a:rPr lang="en"/>
              <a:t> Vocab</a:t>
            </a:r>
            <a:endParaRPr/>
          </a:p>
        </p:txBody>
      </p:sp>
      <p:sp>
        <p:nvSpPr>
          <p:cNvPr id="292" name="Google Shape;292;p35"/>
          <p:cNvSpPr txBox="1"/>
          <p:nvPr>
            <p:ph idx="1" type="body"/>
          </p:nvPr>
        </p:nvSpPr>
        <p:spPr>
          <a:xfrm>
            <a:off x="338250" y="1159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SCAFFOLD:</a:t>
            </a:r>
            <a:r>
              <a:rPr lang="en" sz="1100">
                <a:solidFill>
                  <a:schemeClr val="dk1"/>
                </a:solidFill>
              </a:rPr>
              <a:t> Stochastic Controlled Averaging for Federated Learning; a method to correct client drift.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Control Variates:</a:t>
            </a:r>
            <a:r>
              <a:rPr lang="en" sz="1100">
                <a:solidFill>
                  <a:schemeClr val="dk1"/>
                </a:solidFill>
              </a:rPr>
              <a:t> Auxiliary variables used to reduce variance in local updates and correct for client drift.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Client Control Variate:</a:t>
            </a:r>
            <a:r>
              <a:rPr lang="en" sz="1100">
                <a:solidFill>
                  <a:schemeClr val="dk1"/>
                </a:solidFill>
              </a:rPr>
              <a:t> A variable maintained at each client to adjust local updates based on estimated drift.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Server Control Variate:</a:t>
            </a:r>
            <a:r>
              <a:rPr lang="en" sz="1100">
                <a:solidFill>
                  <a:schemeClr val="dk1"/>
                </a:solidFill>
              </a:rPr>
              <a:t> The aggregate control variable maintained by the server to guide correction across clients.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Drift Correction:</a:t>
            </a:r>
            <a:r>
              <a:rPr lang="en" sz="1100">
                <a:solidFill>
                  <a:schemeClr val="dk1"/>
                </a:solidFill>
              </a:rPr>
              <a:t> The process of adjusting updates to counter the bias introduced by heterogeneous data distributions.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Variance Reduction:</a:t>
            </a:r>
            <a:r>
              <a:rPr lang="en" sz="1100">
                <a:solidFill>
                  <a:schemeClr val="dk1"/>
                </a:solidFill>
              </a:rPr>
              <a:t> Techniques used to decrease the variability in gradient estimates, enhancing convergence.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Local Gradient Correction:</a:t>
            </a:r>
            <a:r>
              <a:rPr lang="en" sz="1100">
                <a:solidFill>
                  <a:schemeClr val="dk1"/>
                </a:solidFill>
              </a:rPr>
              <a:t> Specific adjustments made to local gradients using control variates.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Stochastic Optimization:</a:t>
            </a:r>
            <a:r>
              <a:rPr lang="en" sz="1100">
                <a:solidFill>
                  <a:schemeClr val="dk1"/>
                </a:solidFill>
              </a:rPr>
              <a:t> The broader framework that underpins methods like SCAFFOLD, dealing with randomness in gradient updates.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Update Correction:</a:t>
            </a:r>
            <a:r>
              <a:rPr lang="en" sz="1100">
                <a:solidFill>
                  <a:schemeClr val="dk1"/>
                </a:solidFill>
              </a:rPr>
              <a:t> The mechanism to adjust the direction and magnitude of client updates based on control variates.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193950" y="445025"/>
            <a:ext cx="88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Scaffold(Stochastic Controlled Averaging for Federated Learning)</a:t>
            </a:r>
            <a:endParaRPr sz="2220"/>
          </a:p>
        </p:txBody>
      </p:sp>
      <p:pic>
        <p:nvPicPr>
          <p:cNvPr descr="{&quot;backgroundColorModified&quot;:false,&quot;aid&quot;:null,&quot;id&quot;:&quot;14&quot;,&quot;code&quot;:&quot;$$y_{i}=x,\\,c=c$$&quot;,&quot;font&quot;:{&quot;size&quot;:12,&quot;family&quot;:&quot;Arial&quot;,&quot;color&quot;:&quot;#000000&quot;},&quot;type&quot;:&quot;$$&quot;,&quot;backgroundColor&quot;:&quot;#FFFFFF&quot;,&quot;ts&quot;:1741375744980,&quot;cs&quot;:&quot;e4AaHWCLgrL6ER6yi6Tbew==&quot;,&quot;size&quot;:{&quot;width&quot;:103.5,&quot;height&quot;:12.166666666666666}}" id="298" name="Google Shape;2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38" y="1560204"/>
            <a:ext cx="985838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id&quot;:&quot;15&quot;,&quot;aid&quot;:null,&quot;type&quot;:&quot;$$&quot;,&quot;code&quot;:&quot;$$y_{i}=y_{i}-\\eta_{l}\\left(\\frac{\\partial L}{\\partial y_{i}}-c_{i}+c\\right)$$&quot;,&quot;font&quot;:{&quot;family&quot;:&quot;Arial&quot;,&quot;color&quot;:&quot;#000000&quot;,&quot;size&quot;:12},&quot;ts&quot;:1741375885064,&quot;cs&quot;:&quot;BUX7ulZl5Qz1VJwjJH82DA==&quot;,&quot;size&quot;:{&quot;width&quot;:222.59999999999994,&quot;height&quot;:45}}" id="299" name="Google Shape;29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38" y="1781878"/>
            <a:ext cx="212026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code&quot;:&quot;$$c_{i}^{+}=\\left(\\text{i}\\right)\\frac{\\partial L}{\\partial x}\\text{or}\\left(\\text{ii}\\right)c_{i}-c_{i}-c+\\frac{1}{K_{\\eta_{l}}}\\left(x-y_{i}\\right)$$&quot;,&quot;id&quot;:&quot;16&quot;,&quot;aid&quot;:null,&quot;backgroundColor&quot;:&quot;#FFFFFF&quot;,&quot;type&quot;:&quot;$$&quot;,&quot;font&quot;:{&quot;color&quot;:&quot;#000000&quot;,&quot;family&quot;:&quot;Arial&quot;,&quot;size&quot;:12},&quot;ts&quot;:1741376104529,&quot;cs&quot;:&quot;N4oLK9m7dg3cp/Mmc/FfJg==&quot;,&quot;size&quot;:{&quot;width&quot;:344.5,&quot;height&quot;:44.75}}" id="300" name="Google Shape;30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38" y="2316288"/>
            <a:ext cx="3281363" cy="426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7&quot;,&quot;code&quot;:&quot;$$\\Delta y_{i}=y_{i}-x$$&quot;,&quot;backgroundColorModified&quot;:false,&quot;font&quot;:{&quot;size&quot;:12,&quot;color&quot;:&quot;#000000&quot;,&quot;family&quot;:&quot;Arial&quot;},&quot;type&quot;:&quot;$$&quot;,&quot;aid&quot;:null,&quot;backgroundColor&quot;:&quot;#FFFFFF&quot;,&quot;ts&quot;:1741376138076,&quot;cs&quot;:&quot;xZzEJmCjCUoZlE101ZO2Ow==&quot;,&quot;size&quot;:{&quot;width&quot;:103.33333333333333,&quot;height&quot;:17.333333333333332}}" id="301" name="Google Shape;301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38" y="2848318"/>
            <a:ext cx="98425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8&quot;,&quot;backgroundColorModified&quot;:false,&quot;font&quot;:{&quot;family&quot;:&quot;Arial&quot;,&quot;color&quot;:&quot;#000000&quot;,&quot;size&quot;:12},&quot;aid&quot;:null,&quot;code&quot;:&quot;$$\\Delta c_{i}=c_{i}^{+}-c_{i}$$&quot;,&quot;backgroundColor&quot;:&quot;#FFFFFF&quot;,&quot;ts&quot;:1741376184271,&quot;cs&quot;:&quot;k9e3IXk2/p8YnRiTs/MFkQ==&quot;,&quot;size&quot;:{&quot;width&quot;:109.83333333333333,&quot;height&quot;:21.166666666666668}}" id="302" name="Google Shape;302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338" y="3119204"/>
            <a:ext cx="1046163" cy="201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backgroundColorModified&quot;:false,&quot;code&quot;:&quot;$$c_{i}=c_{i}^{+}$$&quot;,&quot;id&quot;:&quot;19&quot;,&quot;type&quot;:&quot;$$&quot;,&quot;font&quot;:{&quot;family&quot;:&quot;Arial&quot;,&quot;size&quot;:12,&quot;color&quot;:&quot;#000000&quot;},&quot;ts&quot;:1741376231544,&quot;cs&quot;:&quot;/GPHlHONzgC9Y4Nr33tsLg==&quot;,&quot;size&quot;:{&quot;width&quot;:57,&quot;height&quot;:21.166666666666668}}" id="303" name="Google Shape;30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338" y="3426602"/>
            <a:ext cx="542925" cy="201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\\text{communicate}\\;\\left(\\Delta y_{i},\\Delta c_{i}\\right)$$&quot;,&quot;font&quot;:{&quot;size&quot;:12,&quot;family&quot;:&quot;Arial&quot;,&quot;color&quot;:&quot;#000000&quot;},&quot;backgroundColorModified&quot;:false,&quot;id&quot;:&quot;20&quot;,&quot;type&quot;:&quot;$$&quot;,&quot;ts&quot;:1741376308211,&quot;cs&quot;:&quot;WZcfZ7vylzv30HWBpuQGYw==&quot;,&quot;size&quot;:{&quot;width&quot;:198.16666666666666,&quot;height&quot;:18.833333333333332}}" id="304" name="Google Shape;30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338" y="3734000"/>
            <a:ext cx="1887538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backgroundColor&quot;:&quot;#FFFFFF&quot;,&quot;type&quot;:&quot;$$&quot;,&quot;code&quot;:&quot;$$c=c+\\frac{\\left|S\\right|}{N}\\Delta c$$&quot;,&quot;aid&quot;:null,&quot;font&quot;:{&quot;size&quot;:12,&quot;family&quot;:&quot;Arial&quot;,&quot;color&quot;:&quot;#000000&quot;},&quot;id&quot;:&quot;5&quot;,&quot;ts&quot;:1741376668670,&quot;cs&quot;:&quot;zHYgv0pU8vCDb8dPitnCaw==&quot;,&quot;size&quot;:{&quot;width&quot;:118.16666666666667,&quot;height&quot;:40.333333333333336}}" id="305" name="Google Shape;305;p3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55300" y="2918241"/>
            <a:ext cx="1125538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text{communicate}\\;\\left(x,c\\right)$$&quot;,&quot;backgroundColor&quot;:&quot;#FFFFFF&quot;,&quot;font&quot;:{&quot;family&quot;:&quot;Arial&quot;,&quot;size&quot;:12,&quot;color&quot;:&quot;#000000&quot;},&quot;id&quot;:&quot;9&quot;,&quot;aid&quot;:null,&quot;type&quot;:&quot;$$&quot;,&quot;backgroundColorModified&quot;:false,&quot;ts&quot;:1741376696791,&quot;cs&quot;:&quot;hNypNOYKJntiQHkr5iE2Cw==&quot;,&quot;size&quot;:{&quot;width&quot;:156.16666666666666,&quot;height&quot;:18.833333333333332}}" id="306" name="Google Shape;306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855300" y="3431438"/>
            <a:ext cx="1487488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$x=x+\\eta_{g}g$$&quot;,&quot;id&quot;:&quot;13&quot;,&quot;backgroundColorModified&quot;:false,&quot;font&quot;:{&quot;color&quot;:&quot;#000000&quot;,&quot;size&quot;:12,&quot;family&quot;:&quot;Arial&quot;},&quot;type&quot;:&quot;$$&quot;,&quot;ts&quot;:1741376610846,&quot;cs&quot;:&quot;dMNx7wDeGECKWwfplUMAXQ==&quot;,&quot;size&quot;:{&quot;width&quot;:95,&quot;height&quot;:16.5}}" id="307" name="Google Shape;307;p3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855300" y="2632058"/>
            <a:ext cx="904875" cy="1571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36"/>
          <p:cNvGrpSpPr/>
          <p:nvPr/>
        </p:nvGrpSpPr>
        <p:grpSpPr>
          <a:xfrm>
            <a:off x="4855300" y="1583440"/>
            <a:ext cx="1435678" cy="395288"/>
            <a:chOff x="2872285" y="1840438"/>
            <a:chExt cx="1435678" cy="395288"/>
          </a:xfrm>
        </p:grpSpPr>
        <p:pic>
          <p:nvPicPr>
            <p:cNvPr descr="{&quot;type&quot;:&quot;$$&quot;,&quot;id&quot;:&quot;3&quot;,&quot;backgroundColorModified&quot;:false,&quot;backgroundColor&quot;:&quot;#FFFFFF&quot;,&quot;code&quot;:&quot;$$\\Delta y_{i}$$&quot;,&quot;font&quot;:{&quot;color&quot;:&quot;#000000&quot;,&quot;family&quot;:&quot;Arial&quot;,&quot;size&quot;:12},&quot;aid&quot;:null,&quot;ts&quot;:1741373828961,&quot;cs&quot;:&quot;ZN43L5ca1kYJmiGJ2Dd/kA==&quot;,&quot;size&quot;:{&quot;width&quot;:28.666666666666668,&quot;height&quot;:17.333333333333332}}" id="309" name="Google Shape;309;p36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4034913" y="1969043"/>
              <a:ext cx="273050" cy="1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4&quot;,&quot;backgroundColorModified&quot;:false,&quot;backgroundColor&quot;:&quot;#FFFFFF&quot;,&quot;font&quot;:{&quot;size&quot;:11.5,&quot;color&quot;:&quot;#000000&quot;,&quot;family&quot;:&quot;Arial&quot;},&quot;code&quot;:&quot;$$g=\\frac{1}{\\left|S\\right|}$$&quot;,&quot;type&quot;:&quot;$$&quot;,&quot;aid&quot;:null,&quot;ts&quot;:1741373846829,&quot;cs&quot;:&quot;nJx/DJjypJGdt+frfuRN5A==&quot;,&quot;size&quot;:{&quot;width&quot;:60,&quot;height&quot;:41.5}}" id="310" name="Google Shape;310;p36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872285" y="1840438"/>
              <a:ext cx="571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311" name="Google Shape;311;p3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3468175" y="1932780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" name="Google Shape;312;p36"/>
          <p:cNvGrpSpPr/>
          <p:nvPr/>
        </p:nvGrpSpPr>
        <p:grpSpPr>
          <a:xfrm>
            <a:off x="4855300" y="2107749"/>
            <a:ext cx="1568603" cy="395288"/>
            <a:chOff x="4940088" y="1771660"/>
            <a:chExt cx="1568603" cy="395288"/>
          </a:xfrm>
        </p:grpSpPr>
        <p:pic>
          <p:nvPicPr>
            <p:cNvPr descr="{&quot;id&quot;:&quot;3&quot;,&quot;backgroundColor&quot;:&quot;#FFFFFF&quot;,&quot;aid&quot;:null,&quot;font&quot;:{&quot;size&quot;:12,&quot;color&quot;:&quot;#000000&quot;,&quot;family&quot;:&quot;Arial&quot;},&quot;code&quot;:&quot;$$\\Delta c_{i}$$&quot;,&quot;backgroundColorModified&quot;:false,&quot;type&quot;:&quot;$$&quot;,&quot;ts&quot;:1741376560999,&quot;cs&quot;:&quot;1n6azPnp34fwoyUoDwFMtA==&quot;,&quot;size&quot;:{&quot;width&quot;:27.666666666666668,&quot;height&quot;:16.5}}" id="313" name="Google Shape;313;p36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6245165" y="1887884"/>
              <a:ext cx="263525" cy="157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color&quot;:&quot;#000000&quot;,&quot;family&quot;:&quot;Arial&quot;,&quot;size&quot;:11.5},&quot;backgroundColorModified&quot;:false,&quot;aid&quot;:null,&quot;id&quot;:&quot;4&quot;,&quot;backgroundColor&quot;:&quot;#FFFFFF&quot;,&quot;type&quot;:&quot;$$&quot;,&quot;code&quot;:&quot;$$\\Delta c=\\frac{1}{\\left|S\\right|}$$&quot;,&quot;ts&quot;:1741376523882,&quot;cs&quot;:&quot;YIb1htGbZZMI4b4N3OZ9Sg==&quot;,&quot;size&quot;:{&quot;width&quot;:73.33333333333333,&quot;height&quot;:41.5}}" id="314" name="Google Shape;314;p3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4940088" y="1771660"/>
              <a:ext cx="698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315" name="Google Shape;315;p36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5678428" y="1850493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{&quot;font&quot;:{&quot;size&quot;:18,&quot;color&quot;:&quot;#000000&quot;,&quot;family&quot;:&quot;Arial&quot;},&quot;backgroundColorModified&quot;:false,&quot;id&quot;:&quot;21&quot;,&quot;code&quot;:&quot;$$\\text{Client}\\;i$$&quot;,&quot;type&quot;:&quot;$$&quot;,&quot;backgroundColor&quot;:&quot;#FFFFFF&quot;,&quot;aid&quot;:null,&quot;ts&quot;:1741376886484,&quot;cs&quot;:&quot;A3Sf/YHOemASrjr6UsehCA==&quot;,&quot;size&quot;:{&quot;width&quot;:90,&quot;height&quot;:20.5}}" id="316" name="Google Shape;316;p3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55338" y="1259156"/>
            <a:ext cx="857250" cy="1952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317" name="Google Shape;317;p3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855300" y="1259156"/>
            <a:ext cx="776288" cy="19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/>
          <p:nvPr>
            <p:ph type="title"/>
          </p:nvPr>
        </p:nvSpPr>
        <p:spPr>
          <a:xfrm>
            <a:off x="193950" y="445025"/>
            <a:ext cx="88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Scaffold(Stochastic Controlled Averaging for Federated Learning)</a:t>
            </a:r>
            <a:endParaRPr sz="2220"/>
          </a:p>
        </p:txBody>
      </p:sp>
      <p:pic>
        <p:nvPicPr>
          <p:cNvPr descr="{&quot;backgroundColorModified&quot;:false,&quot;aid&quot;:null,&quot;id&quot;:&quot;14&quot;,&quot;code&quot;:&quot;$$y_{i}=x,\\,c=c$$&quot;,&quot;font&quot;:{&quot;size&quot;:12,&quot;family&quot;:&quot;Arial&quot;,&quot;color&quot;:&quot;#000000&quot;},&quot;type&quot;:&quot;$$&quot;,&quot;backgroundColor&quot;:&quot;#FFFFFF&quot;,&quot;ts&quot;:1741375744980,&quot;cs&quot;:&quot;e4AaHWCLgrL6ER6yi6Tbew==&quot;,&quot;size&quot;:{&quot;width&quot;:103.5,&quot;height&quot;:12.166666666666666}}"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38" y="1545679"/>
            <a:ext cx="985838" cy="115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backgroundColorModified&quot;:false,&quot;id&quot;:&quot;15&quot;,&quot;aid&quot;:null,&quot;type&quot;:&quot;$$&quot;,&quot;code&quot;:&quot;$$y_{i}=y_{i}-\\eta_{l}\\left(\\frac{\\partial L}{\\partial y_{i}}-c_{i}+c\\right)$$&quot;,&quot;font&quot;:{&quot;family&quot;:&quot;Arial&quot;,&quot;color&quot;:&quot;#000000&quot;,&quot;size&quot;:12},&quot;ts&quot;:1741375885064,&quot;cs&quot;:&quot;BUX7ulZl5Qz1VJwjJH82DA==&quot;,&quot;size&quot;:{&quot;width&quot;:222.59999999999994,&quot;height&quot;:45}}" id="324" name="Google Shape;32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38" y="1767353"/>
            <a:ext cx="212026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code&quot;:&quot;$$c_{i}^{+}=\\left(\\text{i}\\right)\\frac{\\partial L}{\\partial x}\\text{or}\\left(\\text{ii}\\right)c_{i}-c_{i}-c+\\frac{1}{K_{\\eta_{l}}}\\left(x-y_{i}\\right)$$&quot;,&quot;id&quot;:&quot;16&quot;,&quot;aid&quot;:null,&quot;backgroundColor&quot;:&quot;#FFFFFF&quot;,&quot;type&quot;:&quot;$$&quot;,&quot;font&quot;:{&quot;color&quot;:&quot;#000000&quot;,&quot;family&quot;:&quot;Arial&quot;,&quot;size&quot;:12},&quot;ts&quot;:1741376104529,&quot;cs&quot;:&quot;N4oLK9m7dg3cp/Mmc/FfJg==&quot;,&quot;size&quot;:{&quot;width&quot;:344.5,&quot;height&quot;:44.75}}" id="325" name="Google Shape;32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38" y="2301763"/>
            <a:ext cx="3281363" cy="4262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17&quot;,&quot;code&quot;:&quot;$$\\Delta y_{i}=y_{i}-x$$&quot;,&quot;backgroundColorModified&quot;:false,&quot;font&quot;:{&quot;size&quot;:12,&quot;color&quot;:&quot;#000000&quot;,&quot;family&quot;:&quot;Arial&quot;},&quot;type&quot;:&quot;$$&quot;,&quot;aid&quot;:null,&quot;backgroundColor&quot;:&quot;#FFFFFF&quot;,&quot;ts&quot;:1741376138076,&quot;cs&quot;:&quot;xZzEJmCjCUoZlE101ZO2Ow==&quot;,&quot;size&quot;:{&quot;width&quot;:103.33333333333333,&quot;height&quot;:17.333333333333332}}" id="326" name="Google Shape;32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338" y="2833793"/>
            <a:ext cx="984250" cy="165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id&quot;:&quot;18&quot;,&quot;backgroundColorModified&quot;:false,&quot;font&quot;:{&quot;family&quot;:&quot;Arial&quot;,&quot;color&quot;:&quot;#000000&quot;,&quot;size&quot;:12},&quot;aid&quot;:null,&quot;code&quot;:&quot;$$\\Delta c_{i}=c_{i}^{+}-c_{i}$$&quot;,&quot;backgroundColor&quot;:&quot;#FFFFFF&quot;,&quot;ts&quot;:1741376184271,&quot;cs&quot;:&quot;k9e3IXk2/p8YnRiTs/MFkQ==&quot;,&quot;size&quot;:{&quot;width&quot;:109.83333333333333,&quot;height&quot;:21.166666666666668}}" id="327" name="Google Shape;327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5338" y="3104679"/>
            <a:ext cx="1046163" cy="201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backgroundColorModified&quot;:false,&quot;code&quot;:&quot;$$c_{i}=c_{i}^{+}$$&quot;,&quot;id&quot;:&quot;19&quot;,&quot;type&quot;:&quot;$$&quot;,&quot;font&quot;:{&quot;family&quot;:&quot;Arial&quot;,&quot;size&quot;:12,&quot;color&quot;:&quot;#000000&quot;},&quot;ts&quot;:1741376231544,&quot;cs&quot;:&quot;/GPHlHONzgC9Y4Nr33tsLg==&quot;,&quot;size&quot;:{&quot;width&quot;:57,&quot;height&quot;:21.166666666666668}}" id="328" name="Google Shape;328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5338" y="3412077"/>
            <a:ext cx="542925" cy="2016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FFFFFF&quot;,&quot;code&quot;:&quot;$$\\text{communicate}\\;\\left(\\Delta y_{i},\\Delta c_{i}\\right)$$&quot;,&quot;font&quot;:{&quot;size&quot;:12,&quot;family&quot;:&quot;Arial&quot;,&quot;color&quot;:&quot;#000000&quot;},&quot;backgroundColorModified&quot;:false,&quot;id&quot;:&quot;20&quot;,&quot;type&quot;:&quot;$$&quot;,&quot;ts&quot;:1741376308211,&quot;cs&quot;:&quot;WZcfZ7vylzv30HWBpuQGYw==&quot;,&quot;size&quot;:{&quot;width&quot;:198.16666666666666,&quot;height&quot;:18.833333333333332}}" id="329" name="Google Shape;329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5338" y="3719475"/>
            <a:ext cx="1887538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size&quot;:18,&quot;color&quot;:&quot;#000000&quot;,&quot;family&quot;:&quot;Arial&quot;},&quot;backgroundColorModified&quot;:false,&quot;id&quot;:&quot;21&quot;,&quot;code&quot;:&quot;$$\\text{Client}\\;i$$&quot;,&quot;type&quot;:&quot;$$&quot;,&quot;backgroundColor&quot;:&quot;#FFFFFF&quot;,&quot;aid&quot;:null,&quot;ts&quot;:1741376886484,&quot;cs&quot;:&quot;A3Sf/YHOemASrjr6UsehCA==&quot;,&quot;size&quot;:{&quot;width&quot;:90,&quot;height&quot;:20.5}}" id="330" name="Google Shape;330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5338" y="1244631"/>
            <a:ext cx="857250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7"/>
          <p:cNvSpPr txBox="1"/>
          <p:nvPr/>
        </p:nvSpPr>
        <p:spPr>
          <a:xfrm>
            <a:off x="3988725" y="1076400"/>
            <a:ext cx="4585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client_update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deepcopy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en" sz="5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#Initialize local model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epoch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num_epochs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data_iter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iter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inputs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next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data_iter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inputs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inputs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inputs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loss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criterion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output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labels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autograd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loss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server_c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grad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s_c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"cuda"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cuda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empty_cache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[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zeros_like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()]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deepcopy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new_client_c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deepcopy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param_x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()):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detach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param_x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detach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ceil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dataset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batch_size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num_epochs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c_l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c_g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new_client_c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server_c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c_l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c_g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n_c_l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c_l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new_client_c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add_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n_c_l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c_l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deepcopy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new_client_c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i="1" lang="en" sz="5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#Update client_c with new_client_c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endParaRPr sz="5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5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5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delta_c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5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5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5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delta_c</a:t>
            </a:r>
            <a:endParaRPr sz="500">
              <a:solidFill>
                <a:srgbClr val="1AB1CD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193950" y="445025"/>
            <a:ext cx="887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Scaffold(Stochastic Controlled Averaging for Federated Learning)</a:t>
            </a:r>
            <a:endParaRPr sz="2220"/>
          </a:p>
        </p:txBody>
      </p:sp>
      <p:pic>
        <p:nvPicPr>
          <p:cNvPr descr="{&quot;backgroundColorModified&quot;:false,&quot;backgroundColor&quot;:&quot;#FFFFFF&quot;,&quot;type&quot;:&quot;$$&quot;,&quot;code&quot;:&quot;$$c=c+\\frac{\\left|S\\right|}{N}\\Delta c$$&quot;,&quot;aid&quot;:null,&quot;font&quot;:{&quot;size&quot;:12,&quot;family&quot;:&quot;Arial&quot;,&quot;color&quot;:&quot;#000000&quot;},&quot;id&quot;:&quot;5&quot;,&quot;ts&quot;:1741376668670,&quot;cs&quot;:&quot;zHYgv0pU8vCDb8dPitnCaw==&quot;,&quot;size&quot;:{&quot;width&quot;:118.16666666666667,&quot;height&quot;:40.333333333333336}}"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350" y="3054991"/>
            <a:ext cx="1125538" cy="38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text{communicate}\\;\\left(x,c\\right)$$&quot;,&quot;backgroundColor&quot;:&quot;#FFFFFF&quot;,&quot;font&quot;:{&quot;family&quot;:&quot;Arial&quot;,&quot;size&quot;:12,&quot;color&quot;:&quot;#000000&quot;},&quot;id&quot;:&quot;9&quot;,&quot;aid&quot;:null,&quot;type&quot;:&quot;$$&quot;,&quot;backgroundColorModified&quot;:false,&quot;ts&quot;:1741376696791,&quot;cs&quot;:&quot;hNypNOYKJntiQHkr5iE2Cw==&quot;,&quot;size&quot;:{&quot;width&quot;:156.16666666666666,&quot;height&quot;:18.833333333333332}}" id="338" name="Google Shape;3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50" y="3568188"/>
            <a:ext cx="1487488" cy="179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FFFFFF&quot;,&quot;aid&quot;:null,&quot;code&quot;:&quot;$$x=x+\\eta_{g}g$$&quot;,&quot;id&quot;:&quot;13&quot;,&quot;backgroundColorModified&quot;:false,&quot;font&quot;:{&quot;color&quot;:&quot;#000000&quot;,&quot;size&quot;:12,&quot;family&quot;:&quot;Arial&quot;},&quot;type&quot;:&quot;$$&quot;,&quot;ts&quot;:1741376610846,&quot;cs&quot;:&quot;dMNx7wDeGECKWwfplUMAXQ==&quot;,&quot;size&quot;:{&quot;width&quot;:95,&quot;height&quot;:16.5}}" id="339" name="Google Shape;33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350" y="2768808"/>
            <a:ext cx="904875" cy="1571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0" name="Google Shape;340;p38"/>
          <p:cNvGrpSpPr/>
          <p:nvPr/>
        </p:nvGrpSpPr>
        <p:grpSpPr>
          <a:xfrm>
            <a:off x="455350" y="1720190"/>
            <a:ext cx="1435678" cy="395288"/>
            <a:chOff x="2872285" y="1840438"/>
            <a:chExt cx="1435678" cy="395288"/>
          </a:xfrm>
        </p:grpSpPr>
        <p:pic>
          <p:nvPicPr>
            <p:cNvPr descr="{&quot;type&quot;:&quot;$$&quot;,&quot;id&quot;:&quot;3&quot;,&quot;backgroundColorModified&quot;:false,&quot;backgroundColor&quot;:&quot;#FFFFFF&quot;,&quot;code&quot;:&quot;$$\\Delta y_{i}$$&quot;,&quot;font&quot;:{&quot;color&quot;:&quot;#000000&quot;,&quot;family&quot;:&quot;Arial&quot;,&quot;size&quot;:12},&quot;aid&quot;:null,&quot;ts&quot;:1741373828961,&quot;cs&quot;:&quot;ZN43L5ca1kYJmiGJ2Dd/kA==&quot;,&quot;size&quot;:{&quot;width&quot;:28.666666666666668,&quot;height&quot;:17.333333333333332}}" id="341" name="Google Shape;341;p3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034913" y="1969043"/>
              <a:ext cx="273050" cy="165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id&quot;:&quot;4&quot;,&quot;backgroundColorModified&quot;:false,&quot;backgroundColor&quot;:&quot;#FFFFFF&quot;,&quot;font&quot;:{&quot;size&quot;:11.5,&quot;color&quot;:&quot;#000000&quot;,&quot;family&quot;:&quot;Arial&quot;},&quot;code&quot;:&quot;$$g=\\frac{1}{\\left|S\\right|}$$&quot;,&quot;type&quot;:&quot;$$&quot;,&quot;aid&quot;:null,&quot;ts&quot;:1741373846829,&quot;cs&quot;:&quot;nJx/DJjypJGdt+frfuRN5A==&quot;,&quot;size&quot;:{&quot;width&quot;:60,&quot;height&quot;:41.5}}" id="342" name="Google Shape;342;p3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872285" y="1840438"/>
              <a:ext cx="571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343" name="Google Shape;343;p3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468175" y="1932780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" name="Google Shape;344;p38"/>
          <p:cNvGrpSpPr/>
          <p:nvPr/>
        </p:nvGrpSpPr>
        <p:grpSpPr>
          <a:xfrm>
            <a:off x="455350" y="2244499"/>
            <a:ext cx="1568603" cy="395288"/>
            <a:chOff x="4940088" y="1771660"/>
            <a:chExt cx="1568603" cy="395288"/>
          </a:xfrm>
        </p:grpSpPr>
        <p:pic>
          <p:nvPicPr>
            <p:cNvPr descr="{&quot;id&quot;:&quot;3&quot;,&quot;backgroundColor&quot;:&quot;#FFFFFF&quot;,&quot;aid&quot;:null,&quot;font&quot;:{&quot;size&quot;:12,&quot;color&quot;:&quot;#000000&quot;,&quot;family&quot;:&quot;Arial&quot;},&quot;code&quot;:&quot;$$\\Delta c_{i}$$&quot;,&quot;backgroundColorModified&quot;:false,&quot;type&quot;:&quot;$$&quot;,&quot;ts&quot;:1741376560999,&quot;cs&quot;:&quot;1n6azPnp34fwoyUoDwFMtA==&quot;,&quot;size&quot;:{&quot;width&quot;:27.666666666666668,&quot;height&quot;:16.5}}" id="345" name="Google Shape;345;p38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245165" y="1887884"/>
              <a:ext cx="263525" cy="1571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color&quot;:&quot;#000000&quot;,&quot;family&quot;:&quot;Arial&quot;,&quot;size&quot;:11.5},&quot;backgroundColorModified&quot;:false,&quot;aid&quot;:null,&quot;id&quot;:&quot;4&quot;,&quot;backgroundColor&quot;:&quot;#FFFFFF&quot;,&quot;type&quot;:&quot;$$&quot;,&quot;code&quot;:&quot;$$\\Delta c=\\frac{1}{\\left|S\\right|}$$&quot;,&quot;ts&quot;:1741376523882,&quot;cs&quot;:&quot;YIb1htGbZZMI4b4N3OZ9Sg==&quot;,&quot;size&quot;:{&quot;width&quot;:73.33333333333333,&quot;height&quot;:41.5}}" id="346" name="Google Shape;346;p38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4940088" y="1771660"/>
              <a:ext cx="698500" cy="395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{&quot;font&quot;:{&quot;family&quot;:&quot;Arial&quot;,&quot;size&quot;:16,&quot;color&quot;:&quot;#000000&quot;},&quot;backgroundColor&quot;:&quot;#FFFFFF&quot;,&quot;code&quot;:&quot;$$\\Sigma _{i\\,\\in S}$$&quot;,&quot;type&quot;:&quot;$$&quot;,&quot;aid&quot;:null,&quot;id&quot;:&quot;6&quot;,&quot;backgroundColorModified&quot;:false,&quot;ts&quot;:1741305772143,&quot;cs&quot;:&quot;7XD943jst8mM1znU5lvOgA==&quot;,&quot;size&quot;:{&quot;width&quot;:55.320238320209945,&quot;height&quot;:23.44435433070866}}" id="347" name="Google Shape;347;p38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78428" y="1850493"/>
              <a:ext cx="526925" cy="22330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{&quot;code&quot;:&quot;$$Server$$&quot;,&quot;font&quot;:{&quot;size&quot;:18,&quot;color&quot;:&quot;#000000&quot;,&quot;family&quot;:&quot;Arial&quot;},&quot;backgroundColor&quot;:&quot;#FFFFFF&quot;,&quot;type&quot;:&quot;$$&quot;,&quot;aid&quot;:null,&quot;backgroundColorModified&quot;:false,&quot;id&quot;:&quot;22&quot;,&quot;ts&quot;:1741376915531,&quot;cs&quot;:&quot;Y8mDFXHTOd7LJyuvttGIyw==&quot;,&quot;size&quot;:{&quot;width&quot;:81.5,&quot;height&quot;:20.5}}" id="348" name="Google Shape;348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5350" y="1271331"/>
            <a:ext cx="776288" cy="19526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38"/>
          <p:cNvSpPr txBox="1"/>
          <p:nvPr/>
        </p:nvSpPr>
        <p:spPr>
          <a:xfrm>
            <a:off x="2760925" y="1845300"/>
            <a:ext cx="5886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server_update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client_ids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to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device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client_ids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no_grad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():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parameters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(), 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delta_y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param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add_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diff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lr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num_clients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))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c_g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c_d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zip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server_c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clients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idx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].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delta_c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):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                   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c_g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add_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700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c_d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7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700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700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fraction</a:t>
            </a:r>
            <a:r>
              <a:rPr lang="en" sz="700"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7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780 goals</a:t>
            </a:r>
            <a:endParaRPr/>
          </a:p>
        </p:txBody>
      </p:sp>
      <p:sp>
        <p:nvSpPr>
          <p:cNvPr id="355" name="Google Shape;355;p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Familiarize yourself with the HPC environment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Complete code for Fed Adagrad and Fed Yogi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Choose one to run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Different </a:t>
            </a:r>
            <a:r>
              <a:rPr lang="en" u="sng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baseline and 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title"/>
          </p:nvPr>
        </p:nvSpPr>
        <p:spPr>
          <a:xfrm>
            <a:off x="210425" y="119745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880</a:t>
            </a:r>
            <a:endParaRPr/>
          </a:p>
        </p:txBody>
      </p:sp>
      <p:sp>
        <p:nvSpPr>
          <p:cNvPr id="361" name="Google Shape;361;p40"/>
          <p:cNvSpPr txBox="1"/>
          <p:nvPr>
            <p:ph idx="2" type="body"/>
          </p:nvPr>
        </p:nvSpPr>
        <p:spPr>
          <a:xfrm>
            <a:off x="49709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Beat FedAvg MNIST score: 84.07% </a:t>
            </a:r>
            <a:r>
              <a:rPr lang="en"/>
              <a:t>with</a:t>
            </a:r>
            <a:r>
              <a:rPr lang="en"/>
              <a:t> any algorithm/model combo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Hyperparameter tuning and report parameter impact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Apply</a:t>
            </a:r>
            <a:r>
              <a:rPr lang="en"/>
              <a:t> iid and non-iid compare algorithms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Setup: OnDemand</a:t>
            </a:r>
            <a:endParaRPr/>
          </a:p>
        </p:txBody>
      </p:sp>
      <p:sp>
        <p:nvSpPr>
          <p:cNvPr id="71" name="Google Shape;71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this link to register and use ODU HPC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ODU HPC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 to On Demand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ODU On Demand HPC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ODU HPC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Docs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HPC: home/user </a:t>
            </a:r>
            <a:endParaRPr/>
          </a:p>
        </p:txBody>
      </p:sp>
      <p:pic>
        <p:nvPicPr>
          <p:cNvPr id="77" name="Google Shape;77;p16" title="Screenshot_26-3-2025_12714_ondemand.wahab.hpc.odu.edu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575" y="1183950"/>
            <a:ext cx="797884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3633475" y="3743575"/>
            <a:ext cx="416825" cy="23592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125250" y="1179725"/>
            <a:ext cx="1030275" cy="23592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6960225" y="1596525"/>
            <a:ext cx="351975" cy="18087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HPC: Jupyter</a:t>
            </a:r>
            <a:endParaRPr/>
          </a:p>
        </p:txBody>
      </p:sp>
      <p:pic>
        <p:nvPicPr>
          <p:cNvPr id="86" name="Google Shape;86;p17" title="Screenshot_26-3-2025_12818_ondemand.wahab.hpc.odu.edu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450" y="1122950"/>
            <a:ext cx="8065096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/>
          <p:nvPr/>
        </p:nvSpPr>
        <p:spPr>
          <a:xfrm>
            <a:off x="1895375" y="2351525"/>
            <a:ext cx="1337100" cy="267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HPC: Launch</a:t>
            </a:r>
            <a:endParaRPr/>
          </a:p>
        </p:txBody>
      </p:sp>
      <p:pic>
        <p:nvPicPr>
          <p:cNvPr id="93" name="Google Shape;93;p18" title="fed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38" y="1225175"/>
            <a:ext cx="79787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HPC: Navigate to lab</a:t>
            </a:r>
            <a:endParaRPr/>
          </a:p>
        </p:txBody>
      </p:sp>
      <p:pic>
        <p:nvPicPr>
          <p:cNvPr id="99" name="Google Shape;99;p19" title="fed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89365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259525" y="1423500"/>
            <a:ext cx="990950" cy="88872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Model: Alexnet</a:t>
            </a:r>
            <a:endParaRPr/>
          </a:p>
        </p:txBody>
      </p:sp>
      <p:pic>
        <p:nvPicPr>
          <p:cNvPr id="106" name="Google Shape;106;p20" title="fed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25" y="1091475"/>
            <a:ext cx="791074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Utility functions: Data</a:t>
            </a:r>
            <a:endParaRPr/>
          </a:p>
        </p:txBody>
      </p:sp>
      <p:pic>
        <p:nvPicPr>
          <p:cNvPr id="112" name="Google Shape;112;p21" title="fed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50" y="1130800"/>
            <a:ext cx="791016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1816750" y="1352700"/>
            <a:ext cx="2257150" cy="888725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1716000" y="3468325"/>
            <a:ext cx="2458675" cy="220200"/>
          </a:xfrm>
          <a:prstGeom prst="flowChartProcess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