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1419" r:id="rId2"/>
    <p:sldId id="1418" r:id="rId3"/>
    <p:sldId id="1420" r:id="rId4"/>
    <p:sldId id="1438" r:id="rId5"/>
    <p:sldId id="1439" r:id="rId6"/>
    <p:sldId id="1440" r:id="rId7"/>
    <p:sldId id="1441" r:id="rId8"/>
    <p:sldId id="1443" r:id="rId9"/>
    <p:sldId id="1444" r:id="rId10"/>
    <p:sldId id="1446" r:id="rId11"/>
    <p:sldId id="1447" r:id="rId12"/>
    <p:sldId id="1448" r:id="rId13"/>
    <p:sldId id="1449" r:id="rId14"/>
    <p:sldId id="1450" r:id="rId15"/>
    <p:sldId id="1451" r:id="rId16"/>
    <p:sldId id="1452" r:id="rId17"/>
    <p:sldId id="1453" r:id="rId18"/>
    <p:sldId id="1454" r:id="rId19"/>
    <p:sldId id="1455" r:id="rId20"/>
    <p:sldId id="1456" r:id="rId21"/>
    <p:sldId id="1457" r:id="rId22"/>
    <p:sldId id="1458" r:id="rId23"/>
    <p:sldId id="1459" r:id="rId24"/>
    <p:sldId id="1460" r:id="rId25"/>
    <p:sldId id="1461" r:id="rId26"/>
    <p:sldId id="1462" r:id="rId27"/>
    <p:sldId id="1463" r:id="rId28"/>
    <p:sldId id="1464" r:id="rId29"/>
    <p:sldId id="1465" r:id="rId30"/>
    <p:sldId id="1466" r:id="rId31"/>
    <p:sldId id="1469" r:id="rId32"/>
    <p:sldId id="1470" r:id="rId33"/>
    <p:sldId id="1473" r:id="rId34"/>
    <p:sldId id="1474" r:id="rId35"/>
    <p:sldId id="1475" r:id="rId36"/>
    <p:sldId id="1486" r:id="rId37"/>
    <p:sldId id="1476" r:id="rId38"/>
    <p:sldId id="1477" r:id="rId39"/>
    <p:sldId id="1478" r:id="rId40"/>
    <p:sldId id="1479" r:id="rId41"/>
    <p:sldId id="1480" r:id="rId42"/>
    <p:sldId id="1481" r:id="rId43"/>
    <p:sldId id="1482" r:id="rId44"/>
    <p:sldId id="1484" r:id="rId45"/>
    <p:sldId id="1485" r:id="rId46"/>
    <p:sldId id="265" r:id="rId47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hem" id="{BD8464BF-12A4-4587-9A5C-BF431B11F253}">
          <p14:sldIdLst>
            <p14:sldId id="1419"/>
          </p14:sldIdLst>
        </p14:section>
        <p14:section name="Agenda" id="{04B31BC2-F463-4DF3-A4CA-37B50AC74D01}">
          <p14:sldIdLst>
            <p14:sldId id="1418"/>
          </p14:sldIdLst>
        </p14:section>
        <p14:section name="Quick Agitation" id="{5804D46E-AA8E-4B66-946E-EB556C2C2608}">
          <p14:sldIdLst>
            <p14:sldId id="1420"/>
          </p14:sldIdLst>
        </p14:section>
        <p14:section name="List of Fun-Req" id="{54665E5D-2EF1-4F6A-8455-F6FBDF30499D}">
          <p14:sldIdLst>
            <p14:sldId id="1438"/>
          </p14:sldIdLst>
        </p14:section>
        <p14:section name="List of UI-Req" id="{F3E4E486-18F8-467A-9616-34AECAD2D2C4}">
          <p14:sldIdLst>
            <p14:sldId id="1439"/>
            <p14:sldId id="1440"/>
            <p14:sldId id="1441"/>
            <p14:sldId id="1443"/>
            <p14:sldId id="1444"/>
            <p14:sldId id="1446"/>
            <p14:sldId id="1447"/>
            <p14:sldId id="1448"/>
            <p14:sldId id="1449"/>
            <p14:sldId id="1450"/>
            <p14:sldId id="1451"/>
            <p14:sldId id="1452"/>
            <p14:sldId id="1453"/>
            <p14:sldId id="1454"/>
            <p14:sldId id="1455"/>
            <p14:sldId id="1456"/>
            <p14:sldId id="1457"/>
            <p14:sldId id="1458"/>
            <p14:sldId id="1459"/>
            <p14:sldId id="1460"/>
            <p14:sldId id="1461"/>
            <p14:sldId id="1462"/>
            <p14:sldId id="1463"/>
            <p14:sldId id="1464"/>
            <p14:sldId id="1465"/>
            <p14:sldId id="1466"/>
            <p14:sldId id="1469"/>
            <p14:sldId id="1470"/>
            <p14:sldId id="1473"/>
            <p14:sldId id="1474"/>
            <p14:sldId id="1475"/>
            <p14:sldId id="1486"/>
            <p14:sldId id="1476"/>
            <p14:sldId id="1477"/>
            <p14:sldId id="1478"/>
            <p14:sldId id="1479"/>
            <p14:sldId id="1480"/>
            <p14:sldId id="1481"/>
            <p14:sldId id="1482"/>
            <p14:sldId id="1484"/>
            <p14:sldId id="1485"/>
          </p14:sldIdLst>
        </p14:section>
        <p14:section name="The end" id="{F0A243F3-FEB0-4624-9E68-AAC67EB197E5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wahed Alruhimi" initials="AA" lastIdx="10" clrIdx="0">
    <p:extLst>
      <p:ext uri="{19B8F6BF-5375-455C-9EA6-DF929625EA0E}">
        <p15:presenceInfo xmlns:p15="http://schemas.microsoft.com/office/powerpoint/2012/main" userId="Abdulwahed Alruhimi" providerId="None"/>
      </p:ext>
    </p:extLst>
  </p:cmAuthor>
  <p:cmAuthor id="2" name="Yasser AlOmari" initials="YA" lastIdx="23" clrIdx="1">
    <p:extLst>
      <p:ext uri="{19B8F6BF-5375-455C-9EA6-DF929625EA0E}">
        <p15:presenceInfo xmlns:p15="http://schemas.microsoft.com/office/powerpoint/2012/main" userId="S::yalomari@bakkahsa.onmicrosoft.com::b85c8e73-c3a3-4c22-9cb7-eef07dd0d3d6" providerId="AD"/>
      </p:ext>
    </p:extLst>
  </p:cmAuthor>
  <p:cmAuthor id="3" name="Alfaifi" initials="A" lastIdx="6" clrIdx="2">
    <p:extLst>
      <p:ext uri="{19B8F6BF-5375-455C-9EA6-DF929625EA0E}">
        <p15:presenceInfo xmlns:p15="http://schemas.microsoft.com/office/powerpoint/2012/main" userId="Alfaifi" providerId="None"/>
      </p:ext>
    </p:extLst>
  </p:cmAuthor>
  <p:cmAuthor id="4" name="Marwan Alarainy" initials="MA" lastIdx="7" clrIdx="3">
    <p:extLst>
      <p:ext uri="{19B8F6BF-5375-455C-9EA6-DF929625EA0E}">
        <p15:presenceInfo xmlns:p15="http://schemas.microsoft.com/office/powerpoint/2012/main" userId="S::malarainy@bakkahsa.onmicrosoft.com::bce00048-8295-4b26-ad15-fac3c8c98af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FB4400"/>
    <a:srgbClr val="1EA185"/>
    <a:srgbClr val="303D47"/>
    <a:srgbClr val="F29B26"/>
    <a:srgbClr val="1CA09A"/>
    <a:srgbClr val="7F7F7F"/>
    <a:srgbClr val="FD9A18"/>
    <a:srgbClr val="F2F2F2"/>
    <a:srgbClr val="D1D3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9D6B6C-0E02-4239-8743-35E5AC59C3B6}" v="20" dt="2021-08-30T16:15:19.1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31" autoAdjust="0"/>
    <p:restoredTop sz="94434" autoAdjust="0"/>
  </p:normalViewPr>
  <p:slideViewPr>
    <p:cSldViewPr snapToGrid="0">
      <p:cViewPr varScale="1">
        <p:scale>
          <a:sx n="79" d="100"/>
          <a:sy n="79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27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07667C-F3E9-49E0-8C42-0C30E02AFD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31A9-F299-4EC8-ABFF-6DCC2A4397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A10D07-C0F5-4322-9761-88F2C8EDE7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377363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0FEA1-8553-4B30-958B-D2290F956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76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>
                <a:latin typeface="Lato" panose="020F0502020204030203" pitchFamily="34" charset="0"/>
              </a:defRPr>
            </a:lvl1pPr>
          </a:lstStyle>
          <a:p>
            <a:fld id="{42F6DF0C-A32B-4333-AFFE-8E1A1C4BA29E}" type="datetimeFigureOut">
              <a:rPr lang="en-US" smtClean="0"/>
              <a:pPr/>
              <a:t>12/09/2021</a:t>
            </a:fld>
            <a:endParaRPr lang="en-US" dirty="0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 dirty="0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79768" y="4751219"/>
            <a:ext cx="5438140" cy="3887362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ar-SA" dirty="0"/>
              <a:t>انقر لتحرير أنماط النص الرئيسي</a:t>
            </a:r>
          </a:p>
          <a:p>
            <a:pPr lvl="1"/>
            <a:r>
              <a:rPr lang="ar-SA" dirty="0"/>
              <a:t>المستوى الثاني</a:t>
            </a:r>
          </a:p>
          <a:p>
            <a:pPr lvl="2"/>
            <a:r>
              <a:rPr lang="ar-SA" dirty="0"/>
              <a:t>المستوى الثالث</a:t>
            </a:r>
          </a:p>
          <a:p>
            <a:pPr lvl="3"/>
            <a:r>
              <a:rPr lang="ar-SA" dirty="0"/>
              <a:t>المستوى الرابع</a:t>
            </a:r>
          </a:p>
          <a:p>
            <a:pPr lvl="4"/>
            <a:r>
              <a:rPr lang="ar-SA" dirty="0"/>
              <a:t>المستوى الخامس</a:t>
            </a:r>
            <a:endParaRPr lang="en-US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0" y="9377318"/>
            <a:ext cx="2945659" cy="49534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3850443" y="9377318"/>
            <a:ext cx="2945659" cy="49534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>
                <a:latin typeface="Lato" panose="020F0502020204030203" pitchFamily="34" charset="0"/>
              </a:defRPr>
            </a:lvl1pPr>
          </a:lstStyle>
          <a:p>
            <a:fld id="{2013AE4E-DB5F-4036-844D-008DE2C570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8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مربع نص 4">
            <a:extLst>
              <a:ext uri="{FF2B5EF4-FFF2-40B4-BE49-F238E27FC236}">
                <a16:creationId xmlns:a16="http://schemas.microsoft.com/office/drawing/2014/main" id="{93FE9EA3-750E-4B2D-9D65-C65E0103595F}"/>
              </a:ext>
            </a:extLst>
          </p:cNvPr>
          <p:cNvSpPr txBox="1"/>
          <p:nvPr userDrawn="1"/>
        </p:nvSpPr>
        <p:spPr>
          <a:xfrm>
            <a:off x="901147" y="2718214"/>
            <a:ext cx="7090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Building In-House LMS</a:t>
            </a:r>
          </a:p>
        </p:txBody>
      </p:sp>
      <p:sp>
        <p:nvSpPr>
          <p:cNvPr id="6" name="مربع نص 3">
            <a:extLst>
              <a:ext uri="{FF2B5EF4-FFF2-40B4-BE49-F238E27FC236}">
                <a16:creationId xmlns:a16="http://schemas.microsoft.com/office/drawing/2014/main" id="{2901CE34-8AFF-447E-98DA-A886309A4719}"/>
              </a:ext>
            </a:extLst>
          </p:cNvPr>
          <p:cNvSpPr txBox="1"/>
          <p:nvPr userDrawn="1"/>
        </p:nvSpPr>
        <p:spPr>
          <a:xfrm>
            <a:off x="901148" y="1830434"/>
            <a:ext cx="4717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5100"/>
                </a:solidFill>
                <a:latin typeface="Lato" panose="020F0502020204030203" pitchFamily="34" charset="0"/>
                <a:cs typeface="Lato" panose="020F0502020204030203" pitchFamily="34" charset="0"/>
              </a:rPr>
              <a:t>Bakkah Inc.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FF5CFC15-E451-45D9-9BA9-79D2E1603B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1148" y="3530844"/>
            <a:ext cx="6822426" cy="434041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404040"/>
                </a:solidFill>
                <a:latin typeface="Lato" panose="020F0502020204030203" pitchFamily="34" charset="0"/>
                <a:ea typeface="+mj-ea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7A24F2-A4E6-4977-9F48-754A102185BC}"/>
              </a:ext>
            </a:extLst>
          </p:cNvPr>
          <p:cNvSpPr/>
          <p:nvPr userDrawn="1"/>
        </p:nvSpPr>
        <p:spPr>
          <a:xfrm>
            <a:off x="901147" y="6136632"/>
            <a:ext cx="1975669" cy="3697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kern="12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Date: </a:t>
            </a:r>
            <a:fld id="{B3F92B77-A828-44AE-8C0C-6E0AA8D2EC8B}" type="datetime4">
              <a:rPr lang="en-US" sz="1400" b="1" kern="1200" smtClean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pPr>
                <a:lnSpc>
                  <a:spcPct val="150000"/>
                </a:lnSpc>
              </a:pPr>
              <a:t>September 12, 2021</a:t>
            </a:fld>
            <a:endParaRPr lang="en-US" sz="1400" b="1" kern="1200" dirty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38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72"/>
            <a:ext cx="12192000" cy="6858000"/>
          </a:xfrm>
          <a:prstGeom prst="rect">
            <a:avLst/>
          </a:prstGeom>
        </p:spPr>
      </p:pic>
      <p:sp>
        <p:nvSpPr>
          <p:cNvPr id="10" name="عنصر نائب للتاريخ 3">
            <a:extLst>
              <a:ext uri="{FF2B5EF4-FFF2-40B4-BE49-F238E27FC236}">
                <a16:creationId xmlns:a16="http://schemas.microsoft.com/office/drawing/2014/main" id="{B107782F-BBE2-4E6C-B71A-9EA0BC2F6FB4}"/>
              </a:ext>
            </a:extLst>
          </p:cNvPr>
          <p:cNvSpPr txBox="1">
            <a:spLocks/>
          </p:cNvSpPr>
          <p:nvPr userDrawn="1"/>
        </p:nvSpPr>
        <p:spPr>
          <a:xfrm>
            <a:off x="838200" y="648096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عنصر نائب للتذييل 4">
            <a:extLst>
              <a:ext uri="{FF2B5EF4-FFF2-40B4-BE49-F238E27FC236}">
                <a16:creationId xmlns:a16="http://schemas.microsoft.com/office/drawing/2014/main" id="{D4993264-7B6E-4E9D-91C4-9002113813B6}"/>
              </a:ext>
            </a:extLst>
          </p:cNvPr>
          <p:cNvSpPr txBox="1">
            <a:spLocks/>
          </p:cNvSpPr>
          <p:nvPr userDrawn="1"/>
        </p:nvSpPr>
        <p:spPr>
          <a:xfrm>
            <a:off x="4114800" y="6624714"/>
            <a:ext cx="4114800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Lato" panose="020F050202020403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/>
          </a:p>
        </p:txBody>
      </p:sp>
      <p:sp>
        <p:nvSpPr>
          <p:cNvPr id="12" name="عنصر نائب لرقم الشريحة 5">
            <a:extLst>
              <a:ext uri="{FF2B5EF4-FFF2-40B4-BE49-F238E27FC236}">
                <a16:creationId xmlns:a16="http://schemas.microsoft.com/office/drawing/2014/main" id="{13A57766-B8CC-491B-A004-F845A9474A3C}"/>
              </a:ext>
            </a:extLst>
          </p:cNvPr>
          <p:cNvSpPr txBox="1">
            <a:spLocks/>
          </p:cNvSpPr>
          <p:nvPr userDrawn="1"/>
        </p:nvSpPr>
        <p:spPr>
          <a:xfrm>
            <a:off x="8686800" y="6480968"/>
            <a:ext cx="2743200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2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عنوان 1">
            <a:extLst>
              <a:ext uri="{FF2B5EF4-FFF2-40B4-BE49-F238E27FC236}">
                <a16:creationId xmlns:a16="http://schemas.microsoft.com/office/drawing/2014/main" id="{272736ED-E39C-433E-8CE2-731C7A717437}"/>
              </a:ext>
            </a:extLst>
          </p:cNvPr>
          <p:cNvSpPr txBox="1">
            <a:spLocks/>
          </p:cNvSpPr>
          <p:nvPr userDrawn="1"/>
        </p:nvSpPr>
        <p:spPr>
          <a:xfrm>
            <a:off x="441876" y="223477"/>
            <a:ext cx="9935817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Lato Light" panose="020F0402020204030203" pitchFamily="34" charset="0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F5100"/>
                </a:solidFill>
                <a:latin typeface="Lato" panose="020F0502020204030203" pitchFamily="34" charset="0"/>
                <a:cs typeface="Lato" panose="020F0502020204030203" pitchFamily="34" charset="0"/>
              </a:rPr>
              <a:t>Bakkah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Inc.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1876" y="787644"/>
            <a:ext cx="10515600" cy="434041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rgbClr val="404040"/>
                </a:solidFill>
                <a:latin typeface="Lato" panose="020F0502020204030203" pitchFamily="34" charset="0"/>
                <a:ea typeface="+mj-ea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مستطيل 3">
            <a:extLst>
              <a:ext uri="{FF2B5EF4-FFF2-40B4-BE49-F238E27FC236}">
                <a16:creationId xmlns:a16="http://schemas.microsoft.com/office/drawing/2014/main" id="{3CDFEAD1-711F-4648-8A3E-DDCD428863CA}"/>
              </a:ext>
            </a:extLst>
          </p:cNvPr>
          <p:cNvSpPr/>
          <p:nvPr userDrawn="1"/>
        </p:nvSpPr>
        <p:spPr>
          <a:xfrm>
            <a:off x="297758" y="295987"/>
            <a:ext cx="92766" cy="850326"/>
          </a:xfrm>
          <a:prstGeom prst="rect">
            <a:avLst/>
          </a:prstGeom>
          <a:solidFill>
            <a:srgbClr val="FF5100"/>
          </a:solidFill>
          <a:ln>
            <a:solidFill>
              <a:srgbClr val="FF5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41875" y="1560396"/>
            <a:ext cx="11350075" cy="4740392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2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+mn-ea"/>
                <a:cs typeface="Lato" panose="020F0502020204030203" pitchFamily="34" charset="0"/>
              </a:defRPr>
            </a:lvl1pPr>
            <a:lvl2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2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+mn-ea"/>
                <a:cs typeface="Lato" panose="020F0502020204030203" pitchFamily="34" charset="0"/>
              </a:defRPr>
            </a:lvl2pPr>
            <a:lvl3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2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+mn-ea"/>
                <a:cs typeface="Lato" panose="020F0502020204030203" pitchFamily="34" charset="0"/>
              </a:defRPr>
            </a:lvl3pPr>
            <a:lvl4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200" b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+mn-ea"/>
                <a:cs typeface="Lato" panose="020F0502020204030203" pitchFamily="34" charset="0"/>
              </a:defRPr>
            </a:lvl4pPr>
            <a:lvl5pPr marL="0" marR="0" indent="0" algn="just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+mn-ea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0AC5DB-5823-4F37-A468-D4DF001CBE84}"/>
              </a:ext>
            </a:extLst>
          </p:cNvPr>
          <p:cNvSpPr txBox="1"/>
          <p:nvPr userDrawn="1"/>
        </p:nvSpPr>
        <p:spPr>
          <a:xfrm>
            <a:off x="11048" y="6564633"/>
            <a:ext cx="466255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Page </a:t>
            </a:r>
            <a:fld id="{465F3E2E-0E1B-456A-B91D-948FB319FA1D}" type="slidenum">
              <a:rPr lang="en-US" sz="1050" b="1" smtClean="0">
                <a:solidFill>
                  <a:schemeClr val="bg1">
                    <a:lumMod val="65000"/>
                  </a:schemeClr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  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|   Bakkah Consulting &amp; Learning Services</a:t>
            </a:r>
          </a:p>
        </p:txBody>
      </p:sp>
    </p:spTree>
    <p:extLst>
      <p:ext uri="{BB962C8B-B14F-4D97-AF65-F5344CB8AC3E}">
        <p14:creationId xmlns:p14="http://schemas.microsoft.com/office/powerpoint/2010/main" val="248871259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B7A8D65-D478-4E72-BFE2-DC967748F0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45163" y="3175854"/>
            <a:ext cx="5101674" cy="506291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dirty="0">
                <a:solidFill>
                  <a:schemeClr val="bg1"/>
                </a:solidFill>
                <a:latin typeface="Lato" panose="020F0502020204030203" pitchFamily="34" charset="0"/>
                <a:ea typeface="+mj-ea"/>
                <a:cs typeface="Lato" panose="020F0502020204030203" pitchFamily="34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77472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393A31C7-3C3E-4A5A-87E6-9B0E1CEDE396}" type="datetimeFigureOut">
              <a:rPr lang="en-US" smtClean="0"/>
              <a:pPr/>
              <a:t>12/09/2021</a:t>
            </a:fld>
            <a:endParaRPr lang="en-US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6F660001-EAB8-4648-99BE-D4CE42E6F9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7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1E8990-8140-4DA5-B932-A4BCF8737C6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عنصر نائب للتاريخ 3">
            <a:extLst>
              <a:ext uri="{FF2B5EF4-FFF2-40B4-BE49-F238E27FC236}">
                <a16:creationId xmlns:a16="http://schemas.microsoft.com/office/drawing/2014/main" id="{8989CABF-F7DA-4312-86A9-19ED4FF36E8A}"/>
              </a:ext>
            </a:extLst>
          </p:cNvPr>
          <p:cNvSpPr txBox="1">
            <a:spLocks/>
          </p:cNvSpPr>
          <p:nvPr userDrawn="1"/>
        </p:nvSpPr>
        <p:spPr>
          <a:xfrm>
            <a:off x="838200" y="648096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عنصر نائب لرقم الشريحة 5">
            <a:extLst>
              <a:ext uri="{FF2B5EF4-FFF2-40B4-BE49-F238E27FC236}">
                <a16:creationId xmlns:a16="http://schemas.microsoft.com/office/drawing/2014/main" id="{D694C22A-FE20-4236-BC84-C5DDF9179B81}"/>
              </a:ext>
            </a:extLst>
          </p:cNvPr>
          <p:cNvSpPr txBox="1">
            <a:spLocks/>
          </p:cNvSpPr>
          <p:nvPr userDrawn="1"/>
        </p:nvSpPr>
        <p:spPr>
          <a:xfrm>
            <a:off x="8686800" y="6480968"/>
            <a:ext cx="2743200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2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32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9" r:id="rId2"/>
    <p:sldLayoutId id="2147483654" r:id="rId3"/>
    <p:sldLayoutId id="214748365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ato" panose="020F0502020204030203" pitchFamily="34" charset="0"/>
          <a:ea typeface="+mj-ea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+mn-ea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0"/>
          <a:ea typeface="+mn-ea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" panose="020F0502020204030203" pitchFamily="34" charset="0"/>
          <a:ea typeface="+mn-ea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0"/>
          <a:ea typeface="+mn-ea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0"/>
          <a:ea typeface="+mn-ea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C7A612-F456-4299-ABC2-A9D619C5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LMS functions</a:t>
            </a:r>
          </a:p>
        </p:txBody>
      </p:sp>
    </p:spTree>
    <p:extLst>
      <p:ext uri="{BB962C8B-B14F-4D97-AF65-F5344CB8AC3E}">
        <p14:creationId xmlns:p14="http://schemas.microsoft.com/office/powerpoint/2010/main" val="3066890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B7C83-C707-4B0F-811E-B7A0EAB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requirement : Branches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5162FD-A831-491D-8BCD-17BD51E54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322" y="1674166"/>
            <a:ext cx="8234708" cy="43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81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B7C83-C707-4B0F-811E-B7A0EAB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requirement : Add Branche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AF5D7-B1DB-4ED8-BC84-AB39B26E6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85" y="1308604"/>
            <a:ext cx="4692891" cy="50739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B4DD0F-5CCD-473A-8613-331DFA370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360" y="1308604"/>
            <a:ext cx="4979198" cy="507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44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B7C83-C707-4B0F-811E-B7A0EAB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requirement : Courses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933D8-4117-4AAB-8586-6883DDEAA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57" y="1422321"/>
            <a:ext cx="8232037" cy="493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50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B7C83-C707-4B0F-811E-B7A0EAB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requirement : Courses – Main Info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B951E-4E3B-4700-9D01-FC1422FE4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625" y="1450210"/>
            <a:ext cx="8750750" cy="505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20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B7C83-C707-4B0F-811E-B7A0EAB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requirement : Courses – Additional info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D61CA0-86CF-49CA-8FD2-F3E1919EF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099" y="1418928"/>
            <a:ext cx="8281153" cy="484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93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B7C83-C707-4B0F-811E-B7A0EAB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requirement : Courses – Users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7FFB7-835E-4AA3-BBAE-02FBBC4D8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375" y="1422933"/>
            <a:ext cx="8522601" cy="473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51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B7C83-C707-4B0F-811E-B7A0EAB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requirement : Courses – Content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8DA9E-CFF6-44CF-93B2-A5F15A063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76" y="1540732"/>
            <a:ext cx="8194999" cy="487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42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B7C83-C707-4B0F-811E-B7A0EAB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requirement : Courses – Content with checkbox  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39145F-4AD3-4821-91BA-F43DC7A0F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108" y="1506746"/>
            <a:ext cx="8018336" cy="477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44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B7C83-C707-4B0F-811E-B7A0EAB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requirement : Courses – Content with question 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7C2A11-09B4-4E81-957B-38888B464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217" y="1450233"/>
            <a:ext cx="8420917" cy="493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00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B7C83-C707-4B0F-811E-B7A0EAB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requirement : Courses – Content with period 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41FC2-601F-4A17-8DC6-089D5C03F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659" y="1521353"/>
            <a:ext cx="8146681" cy="477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3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0D75-985B-4D22-BDD2-71CE60EB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72D85DC7-AC04-4624-B49C-928D7BE9D0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4272673"/>
              </p:ext>
            </p:extLst>
          </p:nvPr>
        </p:nvGraphicFramePr>
        <p:xfrm>
          <a:off x="1734033" y="1468608"/>
          <a:ext cx="6505674" cy="4976982"/>
        </p:xfrm>
        <a:graphic>
          <a:graphicData uri="http://schemas.openxmlformats.org/drawingml/2006/table">
            <a:tbl>
              <a:tblPr/>
              <a:tblGrid>
                <a:gridCol w="6505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29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Lato" panose="020B0604020202020204" charset="0"/>
                          <a:ea typeface="ＭＳ Ｐゴシック" pitchFamily="-105" charset="-128"/>
                          <a:cs typeface="Lato" panose="020B0604020202020204" charset="0"/>
                        </a:rPr>
                        <a:t>Quick Agitation</a:t>
                      </a:r>
                    </a:p>
                  </a:txBody>
                  <a:tcPr marL="99060" marR="9906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269466"/>
                  </a:ext>
                </a:extLst>
              </a:tr>
              <a:tr h="5529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Lato" panose="020B0604020202020204" charset="0"/>
                          <a:ea typeface="ＭＳ Ｐゴシック" pitchFamily="-105" charset="-128"/>
                          <a:cs typeface="Lato" panose="020B0604020202020204" charset="0"/>
                        </a:rPr>
                        <a:t>List of functional requirement</a:t>
                      </a:r>
                      <a:endParaRPr lang="en-US" sz="1600" b="0" i="0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00"/>
                        </a:highlight>
                        <a:latin typeface="Lato" panose="020B0604020202020204" charset="0"/>
                        <a:ea typeface="ＭＳ Ｐゴシック" pitchFamily="-105" charset="-128"/>
                        <a:cs typeface="Lato" panose="020B0604020202020204" charset="0"/>
                      </a:endParaRPr>
                    </a:p>
                  </a:txBody>
                  <a:tcPr marL="99060" marR="99060" anchor="b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9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Lato" panose="020B0604020202020204" charset="0"/>
                          <a:ea typeface="ＭＳ Ｐゴシック" pitchFamily="-105" charset="-128"/>
                          <a:cs typeface="Lato" panose="020B0604020202020204" charset="0"/>
                        </a:rPr>
                        <a:t>Functional requirement UI</a:t>
                      </a:r>
                    </a:p>
                  </a:txBody>
                  <a:tcPr marL="99060" marR="99060" anchor="b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74204"/>
                  </a:ext>
                </a:extLst>
              </a:tr>
              <a:tr h="5529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Lato" panose="020B0604020202020204" charset="0"/>
                          <a:ea typeface="ＭＳ Ｐゴシック" pitchFamily="-105" charset="-128"/>
                          <a:cs typeface="Lato" panose="020B0604020202020204" charset="0"/>
                        </a:rPr>
                        <a:t>Any other business (AOB)</a:t>
                      </a:r>
                      <a:endParaRPr lang="en-US" sz="1600" b="0" i="0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00"/>
                        </a:highlight>
                        <a:latin typeface="Lato" panose="020B0604020202020204" charset="0"/>
                        <a:ea typeface="ＭＳ Ｐゴシック" pitchFamily="-105" charset="-128"/>
                        <a:cs typeface="Lato" panose="020B0604020202020204" charset="0"/>
                      </a:endParaRPr>
                    </a:p>
                  </a:txBody>
                  <a:tcPr marL="99060" marR="99060" anchor="b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72334"/>
                  </a:ext>
                </a:extLst>
              </a:tr>
              <a:tr h="5529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00"/>
                        </a:highlight>
                        <a:latin typeface="Lato" panose="020B0604020202020204" charset="0"/>
                        <a:ea typeface="ＭＳ Ｐゴシック" pitchFamily="-105" charset="-128"/>
                        <a:cs typeface="Lato" panose="020B0604020202020204" charset="0"/>
                      </a:endParaRPr>
                    </a:p>
                  </a:txBody>
                  <a:tcPr marL="99060" marR="99060" anchor="b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016977"/>
                  </a:ext>
                </a:extLst>
              </a:tr>
              <a:tr h="5529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00"/>
                        </a:highlight>
                        <a:latin typeface="Lato" panose="020B0604020202020204" charset="0"/>
                        <a:ea typeface="ＭＳ Ｐゴシック" pitchFamily="-105" charset="-128"/>
                        <a:cs typeface="Lato" panose="020B0604020202020204" charset="0"/>
                      </a:endParaRPr>
                    </a:p>
                  </a:txBody>
                  <a:tcPr marL="99060" marR="99060" anchor="b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598239"/>
                  </a:ext>
                </a:extLst>
              </a:tr>
              <a:tr h="5529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00"/>
                        </a:highlight>
                        <a:latin typeface="Lato" panose="020B0604020202020204" charset="0"/>
                        <a:ea typeface="ＭＳ Ｐゴシック" pitchFamily="-105" charset="-128"/>
                        <a:cs typeface="Lato" panose="020B0604020202020204" charset="0"/>
                      </a:endParaRPr>
                    </a:p>
                  </a:txBody>
                  <a:tcPr marL="99060" marR="99060" anchor="b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696792"/>
                  </a:ext>
                </a:extLst>
              </a:tr>
              <a:tr h="5529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00"/>
                        </a:highlight>
                        <a:latin typeface="Lato" panose="020B0604020202020204" charset="0"/>
                        <a:ea typeface="ＭＳ Ｐゴシック" pitchFamily="-105" charset="-128"/>
                        <a:cs typeface="Lato" panose="020B0604020202020204" charset="0"/>
                      </a:endParaRPr>
                    </a:p>
                  </a:txBody>
                  <a:tcPr marL="99060" marR="99060" anchor="b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90685"/>
                  </a:ext>
                </a:extLst>
              </a:tr>
              <a:tr h="5529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00"/>
                        </a:highlight>
                        <a:latin typeface="Lato" panose="020B0604020202020204" charset="0"/>
                        <a:ea typeface="ＭＳ Ｐゴシック" pitchFamily="-105" charset="-128"/>
                        <a:cs typeface="Lato" panose="020B0604020202020204" charset="0"/>
                      </a:endParaRPr>
                    </a:p>
                  </a:txBody>
                  <a:tcPr marL="99060" marR="99060" anchor="b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629932"/>
                  </a:ext>
                </a:extLst>
              </a:tr>
            </a:tbl>
          </a:graphicData>
        </a:graphic>
      </p:graphicFrame>
      <p:cxnSp>
        <p:nvCxnSpPr>
          <p:cNvPr id="17" name="رابط مستقيم 4">
            <a:extLst>
              <a:ext uri="{FF2B5EF4-FFF2-40B4-BE49-F238E27FC236}">
                <a16:creationId xmlns:a16="http://schemas.microsoft.com/office/drawing/2014/main" id="{F0BB634A-BBF3-4F8E-8441-D8F190A212D7}"/>
              </a:ext>
            </a:extLst>
          </p:cNvPr>
          <p:cNvCxnSpPr/>
          <p:nvPr/>
        </p:nvCxnSpPr>
        <p:spPr>
          <a:xfrm>
            <a:off x="596900" y="1473200"/>
            <a:ext cx="78232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رابط مستقيم 23">
            <a:extLst>
              <a:ext uri="{FF2B5EF4-FFF2-40B4-BE49-F238E27FC236}">
                <a16:creationId xmlns:a16="http://schemas.microsoft.com/office/drawing/2014/main" id="{B1C7E65A-5F0F-4EBC-B042-9F88C74FBB7F}"/>
              </a:ext>
            </a:extLst>
          </p:cNvPr>
          <p:cNvCxnSpPr>
            <a:cxnSpLocks/>
          </p:cNvCxnSpPr>
          <p:nvPr/>
        </p:nvCxnSpPr>
        <p:spPr>
          <a:xfrm flipH="1">
            <a:off x="1527332" y="1473199"/>
            <a:ext cx="0" cy="484207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شكل بيضاوي 24">
            <a:extLst>
              <a:ext uri="{FF2B5EF4-FFF2-40B4-BE49-F238E27FC236}">
                <a16:creationId xmlns:a16="http://schemas.microsoft.com/office/drawing/2014/main" id="{85A3D096-4AFD-42F3-B5EA-85C03C5FC23D}"/>
              </a:ext>
            </a:extLst>
          </p:cNvPr>
          <p:cNvSpPr/>
          <p:nvPr/>
        </p:nvSpPr>
        <p:spPr>
          <a:xfrm>
            <a:off x="1419514" y="2224921"/>
            <a:ext cx="215900" cy="215900"/>
          </a:xfrm>
          <a:prstGeom prst="ellipse">
            <a:avLst/>
          </a:prstGeom>
          <a:solidFill>
            <a:srgbClr val="FB4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شكل بيضاوي 24">
            <a:extLst>
              <a:ext uri="{FF2B5EF4-FFF2-40B4-BE49-F238E27FC236}">
                <a16:creationId xmlns:a16="http://schemas.microsoft.com/office/drawing/2014/main" id="{418DF6A5-DBEB-4DEE-A36D-CEECC2B1F369}"/>
              </a:ext>
            </a:extLst>
          </p:cNvPr>
          <p:cNvSpPr/>
          <p:nvPr/>
        </p:nvSpPr>
        <p:spPr>
          <a:xfrm>
            <a:off x="1419514" y="2793636"/>
            <a:ext cx="215900" cy="215900"/>
          </a:xfrm>
          <a:prstGeom prst="ellipse">
            <a:avLst/>
          </a:prstGeom>
          <a:solidFill>
            <a:srgbClr val="FB4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شكل بيضاوي 24">
            <a:extLst>
              <a:ext uri="{FF2B5EF4-FFF2-40B4-BE49-F238E27FC236}">
                <a16:creationId xmlns:a16="http://schemas.microsoft.com/office/drawing/2014/main" id="{4AD1A466-8C80-47FA-BB15-C707E0186815}"/>
              </a:ext>
            </a:extLst>
          </p:cNvPr>
          <p:cNvSpPr/>
          <p:nvPr/>
        </p:nvSpPr>
        <p:spPr>
          <a:xfrm>
            <a:off x="1419514" y="3362351"/>
            <a:ext cx="215900" cy="215900"/>
          </a:xfrm>
          <a:prstGeom prst="ellipse">
            <a:avLst/>
          </a:prstGeom>
          <a:solidFill>
            <a:srgbClr val="FB4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شكل بيضاوي 24">
            <a:extLst>
              <a:ext uri="{FF2B5EF4-FFF2-40B4-BE49-F238E27FC236}">
                <a16:creationId xmlns:a16="http://schemas.microsoft.com/office/drawing/2014/main" id="{40A5A5B8-36A9-4CDA-A71E-03E4AC47036A}"/>
              </a:ext>
            </a:extLst>
          </p:cNvPr>
          <p:cNvSpPr/>
          <p:nvPr/>
        </p:nvSpPr>
        <p:spPr>
          <a:xfrm>
            <a:off x="1419514" y="3931066"/>
            <a:ext cx="215900" cy="215900"/>
          </a:xfrm>
          <a:prstGeom prst="ellipse">
            <a:avLst/>
          </a:prstGeom>
          <a:solidFill>
            <a:srgbClr val="FB4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شكل بيضاوي 24">
            <a:extLst>
              <a:ext uri="{FF2B5EF4-FFF2-40B4-BE49-F238E27FC236}">
                <a16:creationId xmlns:a16="http://schemas.microsoft.com/office/drawing/2014/main" id="{ED902CF8-335B-46C4-B1BF-7230B45DD0CC}"/>
              </a:ext>
            </a:extLst>
          </p:cNvPr>
          <p:cNvSpPr/>
          <p:nvPr/>
        </p:nvSpPr>
        <p:spPr>
          <a:xfrm>
            <a:off x="1419514" y="4499781"/>
            <a:ext cx="215900" cy="215900"/>
          </a:xfrm>
          <a:prstGeom prst="ellipse">
            <a:avLst/>
          </a:prstGeom>
          <a:solidFill>
            <a:srgbClr val="FB4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شكل بيضاوي 24">
            <a:extLst>
              <a:ext uri="{FF2B5EF4-FFF2-40B4-BE49-F238E27FC236}">
                <a16:creationId xmlns:a16="http://schemas.microsoft.com/office/drawing/2014/main" id="{1B1DF885-36E1-42EB-A30E-90074E9641F3}"/>
              </a:ext>
            </a:extLst>
          </p:cNvPr>
          <p:cNvSpPr/>
          <p:nvPr/>
        </p:nvSpPr>
        <p:spPr>
          <a:xfrm>
            <a:off x="1419514" y="5068495"/>
            <a:ext cx="215900" cy="215900"/>
          </a:xfrm>
          <a:prstGeom prst="ellipse">
            <a:avLst/>
          </a:prstGeom>
          <a:solidFill>
            <a:srgbClr val="FB4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شكل بيضاوي 24">
            <a:extLst>
              <a:ext uri="{FF2B5EF4-FFF2-40B4-BE49-F238E27FC236}">
                <a16:creationId xmlns:a16="http://schemas.microsoft.com/office/drawing/2014/main" id="{CE365B3D-FCE9-4C9C-8567-87C4091DB8A4}"/>
              </a:ext>
            </a:extLst>
          </p:cNvPr>
          <p:cNvSpPr/>
          <p:nvPr/>
        </p:nvSpPr>
        <p:spPr>
          <a:xfrm>
            <a:off x="1419514" y="5569015"/>
            <a:ext cx="215900" cy="215900"/>
          </a:xfrm>
          <a:prstGeom prst="ellipse">
            <a:avLst/>
          </a:prstGeom>
          <a:solidFill>
            <a:srgbClr val="FB4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شكل بيضاوي 24">
            <a:extLst>
              <a:ext uri="{FF2B5EF4-FFF2-40B4-BE49-F238E27FC236}">
                <a16:creationId xmlns:a16="http://schemas.microsoft.com/office/drawing/2014/main" id="{9F6129BA-4522-423A-B43F-90678E855601}"/>
              </a:ext>
            </a:extLst>
          </p:cNvPr>
          <p:cNvSpPr/>
          <p:nvPr/>
        </p:nvSpPr>
        <p:spPr>
          <a:xfrm>
            <a:off x="1414783" y="1680604"/>
            <a:ext cx="215900" cy="215900"/>
          </a:xfrm>
          <a:prstGeom prst="ellipse">
            <a:avLst/>
          </a:prstGeom>
          <a:solidFill>
            <a:srgbClr val="FB4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شكل بيضاوي 24">
            <a:extLst>
              <a:ext uri="{FF2B5EF4-FFF2-40B4-BE49-F238E27FC236}">
                <a16:creationId xmlns:a16="http://schemas.microsoft.com/office/drawing/2014/main" id="{2BB29398-D8BB-449F-AC69-9A3198B367FF}"/>
              </a:ext>
            </a:extLst>
          </p:cNvPr>
          <p:cNvSpPr/>
          <p:nvPr/>
        </p:nvSpPr>
        <p:spPr>
          <a:xfrm>
            <a:off x="1419514" y="6127972"/>
            <a:ext cx="215900" cy="215900"/>
          </a:xfrm>
          <a:prstGeom prst="ellipse">
            <a:avLst/>
          </a:prstGeom>
          <a:solidFill>
            <a:srgbClr val="FB4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67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B7C83-C707-4B0F-811E-B7A0EAB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requirement : Courses – web content with checkbox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645B1-DFDE-4533-AFBA-2055344D4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377" y="1500398"/>
            <a:ext cx="8045245" cy="468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87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B7C83-C707-4B0F-811E-B7A0EAB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requirement : Courses – web content with question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049E9-8CA9-49F0-8BB5-912E32BD7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518" y="1374354"/>
            <a:ext cx="8376964" cy="491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57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B7C83-C707-4B0F-811E-B7A0EAB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requirement : Courses – web content with period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16ACB-D6AE-4414-91CD-DA6AE1269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253" y="1550564"/>
            <a:ext cx="7984845" cy="464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29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B7C83-C707-4B0F-811E-B7A0EAB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requirement : Courses – web content with video and checkbox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6A22BE-FD90-46FA-8D4E-74EB2DA7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474" y="1450867"/>
            <a:ext cx="8485052" cy="498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57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B7C83-C707-4B0F-811E-B7A0EAB3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876" y="787644"/>
            <a:ext cx="11018604" cy="43404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requirement : Courses – web content with YouTube and checkbox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00E270-2F38-47EF-BBF8-843AA8857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32" y="1626763"/>
            <a:ext cx="8170092" cy="479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63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B7C83-C707-4B0F-811E-B7A0EAB3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876" y="787644"/>
            <a:ext cx="11018604" cy="43404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requirement : Courses – Audio with Checkbox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FF80A1-3D01-43FD-8976-80510A258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018" y="1499764"/>
            <a:ext cx="8141963" cy="47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34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B7C83-C707-4B0F-811E-B7A0EAB3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876" y="787644"/>
            <a:ext cx="11018604" cy="43404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requirement : Courses – Presentation with Checkbox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B6FAE-1A52-40FD-BCFE-DD647F468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732" y="1542321"/>
            <a:ext cx="7712892" cy="452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59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B7C83-C707-4B0F-811E-B7A0EAB3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876" y="787644"/>
            <a:ext cx="11018604" cy="43404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requirement : Courses – SCORM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47C3C-29D6-4489-9959-7AA3AD67D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461" y="1473094"/>
            <a:ext cx="8177077" cy="476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28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B7C83-C707-4B0F-811E-B7A0EAB3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876" y="787644"/>
            <a:ext cx="11018604" cy="43404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requirement : Courses – iframe with checkbox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C7AAEC-C0ED-4886-AD91-4E24FF8D1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358" y="1356698"/>
            <a:ext cx="8191284" cy="48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49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B7C83-C707-4B0F-811E-B7A0EAB3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876" y="787644"/>
            <a:ext cx="11018604" cy="43404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requirement : Courses – iframe with question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E4A16B-0667-4676-A058-02168C0FA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630" y="1670729"/>
            <a:ext cx="7842739" cy="46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9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B7C83-C707-4B0F-811E-B7A0EAB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Quick Agitation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7FC0A-E686-4D43-8197-38CB469098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4481" y="1560396"/>
            <a:ext cx="11816080" cy="4740392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According to one of the IT initiative in Bakkah, we represent this prestation for creating new LMS (learning management system) </a:t>
            </a: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With no subscription cost and build especially for our need, we will start create this project using Agile mindset for creating sprints</a:t>
            </a: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With minimum valuable product, and we can gather our needs from the different LMS in the market to build the idle one to satisfy</a:t>
            </a: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Our customer and stakeholders needs,</a:t>
            </a:r>
          </a:p>
          <a:p>
            <a:pPr lvl="0">
              <a:lnSpc>
                <a:spcPct val="150000"/>
              </a:lnSpc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After the approval on those upcoming requirement the implantation process will take in place.</a:t>
            </a:r>
          </a:p>
          <a:p>
            <a:pPr lvl="0">
              <a:lnSpc>
                <a:spcPct val="150000"/>
              </a:lnSpc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Keep in mind all the following slide are not written on stone, we can enhance it by the time for what serve Bakkah. </a:t>
            </a:r>
          </a:p>
          <a:p>
            <a:pPr lvl="0">
              <a:lnSpc>
                <a:spcPct val="150000"/>
              </a:lnSpc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677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B7C83-C707-4B0F-811E-B7A0EAB3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876" y="787644"/>
            <a:ext cx="11018604" cy="43404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requirement : Courses – iframe with period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F9AE3-435F-421E-8566-270415135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914" y="1566621"/>
            <a:ext cx="7932172" cy="46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39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B7C83-C707-4B0F-811E-B7A0EAB3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876" y="787644"/>
            <a:ext cx="11018604" cy="43404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requirement : Courses – Test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450C78-2CF4-4C32-A477-91C57F54B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545" y="1467470"/>
            <a:ext cx="8482910" cy="495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156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B7C83-C707-4B0F-811E-B7A0EAB3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876" y="787644"/>
            <a:ext cx="11018604" cy="43404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requirement : Courses – Test multiple chose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2B2E9-8CBD-4EF9-A42C-22501FF18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563" y="1469906"/>
            <a:ext cx="8611877" cy="499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72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B7C83-C707-4B0F-811E-B7A0EAB3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876" y="787644"/>
            <a:ext cx="11018604" cy="43404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requirement : Roles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0EBBE-BF04-4E4F-AA5C-4F6DAD918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41" y="1831256"/>
            <a:ext cx="9350318" cy="408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065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B7C83-C707-4B0F-811E-B7A0EAB3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876" y="787644"/>
            <a:ext cx="11018604" cy="43404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requirement : Roles - edit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E640A0-FDEB-4D16-82D7-2207DA81C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402" y="1601994"/>
            <a:ext cx="8801552" cy="432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46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B7C83-C707-4B0F-811E-B7A0EAB3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876" y="787644"/>
            <a:ext cx="11018604" cy="43404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requirement : Reports Dashboard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C16DDA-9EDE-436C-ACEF-F857991E5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154" y="1400320"/>
            <a:ext cx="7469692" cy="492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417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B7C83-C707-4B0F-811E-B7A0EAB3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876" y="787644"/>
            <a:ext cx="11018604" cy="43404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requirement : Reports Dashboard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2644F-E9EC-4652-B8FE-59458CD8A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024" y="2013013"/>
            <a:ext cx="6972300" cy="378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18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B7C83-C707-4B0F-811E-B7A0EAB3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876" y="787644"/>
            <a:ext cx="11018604" cy="43404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requirement : Reports - Dashboard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C16DDA-9EDE-436C-ACEF-F857991E5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154" y="1400320"/>
            <a:ext cx="7469692" cy="492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89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B7C83-C707-4B0F-811E-B7A0EAB3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876" y="787644"/>
            <a:ext cx="11018604" cy="43404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requirement : Reports – User reports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E216E3-DBB3-4437-ADC2-5F19DD79B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999" y="1480698"/>
            <a:ext cx="8520002" cy="502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473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B7C83-C707-4B0F-811E-B7A0EAB3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876" y="787644"/>
            <a:ext cx="11018604" cy="43404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requirement : Reports – Course reports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CA82F-D954-4BD4-A5C1-A2DCDD3C5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554" y="1424885"/>
            <a:ext cx="9051248" cy="496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B7C83-C707-4B0F-811E-B7A0EAB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>
                <a:latin typeface="Lato" panose="020B0604020202020204" charset="0"/>
                <a:ea typeface="ＭＳ Ｐゴシック" pitchFamily="-105" charset="-128"/>
              </a:rPr>
              <a:t>List of the functional requirement </a:t>
            </a:r>
            <a:endParaRPr lang="en-US" altLang="ar-SA" kern="0" dirty="0">
              <a:solidFill>
                <a:prstClr val="black">
                  <a:lumMod val="75000"/>
                  <a:lumOff val="25000"/>
                </a:prstClr>
              </a:solidFill>
              <a:latin typeface="Lato" panose="020B060402020202020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3997C80-4DFC-4398-B2C3-BA08776CA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478995"/>
              </p:ext>
            </p:extLst>
          </p:nvPr>
        </p:nvGraphicFramePr>
        <p:xfrm>
          <a:off x="562372" y="1920555"/>
          <a:ext cx="11067255" cy="4275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5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022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Lato" panose="020B0604020202020204" charset="0"/>
                          <a:cs typeface="Lato" panose="020B0604020202020204" charset="0"/>
                        </a:rPr>
                        <a:t>Function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44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Lato" panose="020B0604020202020204" charset="0"/>
                          <a:cs typeface="Lato" panose="020B0604020202020204" charset="0"/>
                        </a:rPr>
                        <a:t>Represent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4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765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Home LMS (</a:t>
                      </a: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Lato" panose="020F0502020204030203" pitchFamily="34" charset="0"/>
                          <a:ea typeface="+mn-ea"/>
                          <a:cs typeface="Lato" panose="020F0502020204030203" pitchFamily="34" charset="0"/>
                        </a:rPr>
                        <a:t>Dashboard</a:t>
                      </a:r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B0604020202020204" charset="0"/>
                          <a:cs typeface="Lato" panose="020B0604020202020204" charset="0"/>
                        </a:rPr>
                        <a:t>A home page that gave the user list of main quick access to any other function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765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B0604020202020204" charset="0"/>
                          <a:cs typeface="Lato" panose="020B0604020202020204" charset="0"/>
                        </a:rPr>
                        <a:t>Add user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B0604020202020204" charset="0"/>
                          <a:cs typeface="Lato" panose="020B0604020202020204" charset="0"/>
                        </a:rPr>
                        <a:t>A page that allow to create a new user manually in the LMS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765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B0604020202020204" charset="0"/>
                          <a:cs typeface="Lato" panose="020B0604020202020204" charset="0"/>
                        </a:rPr>
                        <a:t>Edit user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B0604020202020204" charset="0"/>
                          <a:cs typeface="Lato" panose="020B0604020202020204" charset="0"/>
                        </a:rPr>
                        <a:t>A page that allow to modify, delete or gave certain permeation to an existed user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765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B0604020202020204" charset="0"/>
                          <a:cs typeface="Lato" panose="020B0604020202020204" charset="0"/>
                        </a:rPr>
                        <a:t>Add category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B0604020202020204" charset="0"/>
                          <a:cs typeface="Lato" panose="020B0604020202020204" charset="0"/>
                        </a:rPr>
                        <a:t>A section that allow the admin or the instructor to create a Couse category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765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B0604020202020204" charset="0"/>
                          <a:cs typeface="Lato" panose="020B0604020202020204" charset="0"/>
                        </a:rPr>
                        <a:t>Edit category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B0604020202020204" charset="0"/>
                          <a:cs typeface="Lato" panose="020B0604020202020204" charset="0"/>
                        </a:rPr>
                        <a:t>A section that allow the admin or the instructor to modify, delete a Couse category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922262"/>
                  </a:ext>
                </a:extLst>
              </a:tr>
              <a:tr h="437765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B0604020202020204" charset="0"/>
                          <a:cs typeface="Lato" panose="020B0604020202020204" charset="0"/>
                        </a:rPr>
                        <a:t>Add Branches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B0604020202020204" charset="0"/>
                          <a:cs typeface="Lato" panose="020B0604020202020204" charset="0"/>
                        </a:rPr>
                        <a:t>A webpage that allow the admin to monitor the branches, create a branch, modify branch, delete branch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553712"/>
                  </a:ext>
                </a:extLst>
              </a:tr>
              <a:tr h="437765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B0604020202020204" charset="0"/>
                          <a:cs typeface="Lato" panose="020B0604020202020204" charset="0"/>
                        </a:rPr>
                        <a:t>Courses dashboard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B0604020202020204" charset="0"/>
                          <a:cs typeface="Lato" panose="020B0604020202020204" charset="0"/>
                        </a:rPr>
                        <a:t>A fully dashboard that allow the admin and the instructor to view all the courses and add, modify courses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765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B0604020202020204" charset="0"/>
                          <a:cs typeface="Lato" panose="020B0604020202020204" charset="0"/>
                        </a:rPr>
                        <a:t>Roles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B0604020202020204" charset="0"/>
                          <a:cs typeface="Lato" panose="020B0604020202020204" charset="0"/>
                        </a:rPr>
                        <a:t>A dashboard with list of all users with the aplite to assignee roles, remove roles 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552005"/>
                  </a:ext>
                </a:extLst>
              </a:tr>
              <a:tr h="437765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B0604020202020204" charset="0"/>
                          <a:cs typeface="Lato" panose="020B0604020202020204" charset="0"/>
                        </a:rPr>
                        <a:t>Reports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B0604020202020204" charset="0"/>
                          <a:cs typeface="Lato" panose="020B0604020202020204" charset="0"/>
                        </a:rPr>
                        <a:t>A fully dashboard to extract a reports and view diagrams for all the activity in the LMS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608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9975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B7C83-C707-4B0F-811E-B7A0EAB3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876" y="787644"/>
            <a:ext cx="11018604" cy="43404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requirement : Reports – Branch reports 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5B525A-EF97-4612-AA50-500AF9A38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089" y="1337823"/>
            <a:ext cx="6999821" cy="506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740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B7C83-C707-4B0F-811E-B7A0EAB3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876" y="787644"/>
            <a:ext cx="11018604" cy="43404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requirement : Reports – Group reports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98CEE-15E6-4D85-A900-41F3A7DB7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091" y="1313125"/>
            <a:ext cx="7152173" cy="51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736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B7C83-C707-4B0F-811E-B7A0EAB3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876" y="787644"/>
            <a:ext cx="11018604" cy="43404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requirement : Reports – SCORM reports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7E53D-3B56-4456-B0BB-79C3D4DB3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861" y="1320678"/>
            <a:ext cx="6976278" cy="505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11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B7C83-C707-4B0F-811E-B7A0EAB3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876" y="787644"/>
            <a:ext cx="11018604" cy="43404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requirement : Reports – Test reports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584DB-C852-4938-B667-A38AE0053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271" y="1376193"/>
            <a:ext cx="7019458" cy="507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599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B7C83-C707-4B0F-811E-B7A0EAB3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876" y="787644"/>
            <a:ext cx="11018604" cy="43404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requirement : Reports – Assignment reports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EB5F0-41D8-4A2A-BE0D-7E80D93B6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191" y="1349523"/>
            <a:ext cx="7029618" cy="508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834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B7C83-C707-4B0F-811E-B7A0EAB3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876" y="787644"/>
            <a:ext cx="11018604" cy="43404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requirement : Reports – ILT reports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17D670-9A0B-463E-BF2E-3E4B794F4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060" y="1471172"/>
            <a:ext cx="6943260" cy="502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355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121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B7C83-C707-4B0F-811E-B7A0EAB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requirement </a:t>
            </a:r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229DFE6-FE8C-4B72-BEC7-F8CF7D35C167}"/>
              </a:ext>
            </a:extLst>
          </p:cNvPr>
          <p:cNvSpPr txBox="1">
            <a:spLocks/>
          </p:cNvSpPr>
          <p:nvPr/>
        </p:nvSpPr>
        <p:spPr>
          <a:xfrm>
            <a:off x="243840" y="1315964"/>
            <a:ext cx="11816080" cy="510515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rgbClr val="404040"/>
                </a:solidFill>
                <a:latin typeface="Lato" panose="020F0502020204030203" pitchFamily="34" charset="0"/>
                <a:ea typeface="+mj-ea"/>
                <a:cs typeface="Lato" panose="020F0502020204030203" pitchFamily="34" charset="0"/>
              </a:defRPr>
            </a:lvl1pPr>
          </a:lstStyle>
          <a:p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stand for User interface; it simply mean we as a developers we can't start creating codes without understand the general</a:t>
            </a:r>
          </a:p>
          <a:p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concept of the layout GUI in term of expediting the process, also the UI set a clear path and imagination for what the stockholder</a:t>
            </a:r>
          </a:p>
          <a:p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actually wants and what they will get before going to the implantation phase.</a:t>
            </a:r>
          </a:p>
          <a:p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upcoming slide will preview every functional requirements that the LMS cannot be valuable without them.</a:t>
            </a:r>
          </a:p>
          <a:p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not pay attention to the styling it will be enchased, just pay attention to the functions, the buttons, the boxes etc..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81339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B7C83-C707-4B0F-811E-B7A0EAB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requirement : Home Page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2E127E-DB55-40AB-A6A4-F595479E5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381" y="1475265"/>
            <a:ext cx="7935238" cy="491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7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B7C83-C707-4B0F-811E-B7A0EAB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requirement: User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6EC1C2-BFB0-4FD0-AA7E-FEB641313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21" y="1427493"/>
            <a:ext cx="7853709" cy="498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59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B7C83-C707-4B0F-811E-B7A0EAB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requirement : Categories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77E2A7-FC64-446B-91F3-25DEF4579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635" y="1789354"/>
            <a:ext cx="8842729" cy="370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53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B7C83-C707-4B0F-811E-B7A0EAB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requirement : Edit Categories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E7D49-D6B5-44D0-91FB-E53C39B82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330" y="2005070"/>
            <a:ext cx="9251340" cy="36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98500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43909</TotalTime>
  <Words>692</Words>
  <Application>Microsoft Office PowerPoint</Application>
  <PresentationFormat>Widescreen</PresentationFormat>
  <Paragraphs>91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Lato</vt:lpstr>
      <vt:lpstr>Lato Light</vt:lpstr>
      <vt:lpstr>نسق Office</vt:lpstr>
      <vt:lpstr>LMS functions</vt:lpstr>
      <vt:lpstr>Table of Content</vt:lpstr>
      <vt:lpstr>Quick Agitation</vt:lpstr>
      <vt:lpstr>List of the functional requirement </vt:lpstr>
      <vt:lpstr>UI requirement </vt:lpstr>
      <vt:lpstr>UI requirement : Home Page</vt:lpstr>
      <vt:lpstr>UI requirement: User </vt:lpstr>
      <vt:lpstr>UI requirement : Categories</vt:lpstr>
      <vt:lpstr>UI requirement : Edit Categories</vt:lpstr>
      <vt:lpstr>UI requirement : Branches</vt:lpstr>
      <vt:lpstr>UI requirement : Add Branche</vt:lpstr>
      <vt:lpstr>UI requirement : Courses</vt:lpstr>
      <vt:lpstr>UI requirement : Courses – Main Info</vt:lpstr>
      <vt:lpstr>UI requirement : Courses – Additional info</vt:lpstr>
      <vt:lpstr>UI requirement : Courses – Users</vt:lpstr>
      <vt:lpstr>UI requirement : Courses – Content  </vt:lpstr>
      <vt:lpstr>UI requirement : Courses – Content with checkbox   </vt:lpstr>
      <vt:lpstr>UI requirement : Courses – Content with question  </vt:lpstr>
      <vt:lpstr>UI requirement : Courses – Content with period  </vt:lpstr>
      <vt:lpstr>UI requirement : Courses – web content with checkbox </vt:lpstr>
      <vt:lpstr>UI requirement : Courses – web content with question </vt:lpstr>
      <vt:lpstr>UI requirement : Courses – web content with period </vt:lpstr>
      <vt:lpstr>UI requirement : Courses – web content with video and checkbox</vt:lpstr>
      <vt:lpstr>UI requirement : Courses – web content with YouTube and checkbox</vt:lpstr>
      <vt:lpstr>UI requirement : Courses – Audio with Checkbox </vt:lpstr>
      <vt:lpstr>UI requirement : Courses – Presentation with Checkbox </vt:lpstr>
      <vt:lpstr>UI requirement : Courses – SCORM</vt:lpstr>
      <vt:lpstr>UI requirement : Courses – iframe with checkbox</vt:lpstr>
      <vt:lpstr>UI requirement : Courses – iframe with question</vt:lpstr>
      <vt:lpstr>UI requirement : Courses – iframe with period</vt:lpstr>
      <vt:lpstr>UI requirement : Courses – Test</vt:lpstr>
      <vt:lpstr>UI requirement : Courses – Test multiple chose</vt:lpstr>
      <vt:lpstr>UI requirement : Roles</vt:lpstr>
      <vt:lpstr>UI requirement : Roles - edit</vt:lpstr>
      <vt:lpstr>UI requirement : Reports Dashboard</vt:lpstr>
      <vt:lpstr>UI requirement : Reports Dashboard</vt:lpstr>
      <vt:lpstr>UI requirement : Reports - Dashboard</vt:lpstr>
      <vt:lpstr>UI requirement : Reports – User reports </vt:lpstr>
      <vt:lpstr>UI requirement : Reports – Course reports  </vt:lpstr>
      <vt:lpstr>UI requirement : Reports – Branch reports  </vt:lpstr>
      <vt:lpstr>UI requirement : Reports – Group reports </vt:lpstr>
      <vt:lpstr>UI requirement : Reports – SCORM reports </vt:lpstr>
      <vt:lpstr>UI requirement : Reports – Test reports </vt:lpstr>
      <vt:lpstr>UI requirement : Reports – Assignment reports</vt:lpstr>
      <vt:lpstr>UI requirement : Reports – ILT reports</vt:lpstr>
      <vt:lpstr>PowerPoint Presentation</vt:lpstr>
    </vt:vector>
  </TitlesOfParts>
  <Company>Bakkah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Yasser Al-Omari</dc:creator>
  <cp:lastModifiedBy>Abdullah Alhorany</cp:lastModifiedBy>
  <cp:revision>1738</cp:revision>
  <cp:lastPrinted>2019-12-24T08:52:00Z</cp:lastPrinted>
  <dcterms:created xsi:type="dcterms:W3CDTF">2018-11-14T08:10:15Z</dcterms:created>
  <dcterms:modified xsi:type="dcterms:W3CDTF">2021-09-12T11:25:34Z</dcterms:modified>
</cp:coreProperties>
</file>