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7" r:id="rId9"/>
    <p:sldId id="270" r:id="rId10"/>
    <p:sldId id="268" r:id="rId11"/>
    <p:sldId id="271" r:id="rId12"/>
    <p:sldId id="269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06" autoAdjust="0"/>
  </p:normalViewPr>
  <p:slideViewPr>
    <p:cSldViewPr snapToGrid="0" snapToObjects="1">
      <p:cViewPr varScale="1">
        <p:scale>
          <a:sx n="115" d="100"/>
          <a:sy n="115" d="100"/>
        </p:scale>
        <p:origin x="-14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E2C36-C3CF-6B4C-9C3F-E15C53590346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2BF1A-D829-914A-AF32-689891C14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0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4B806-C2E6-2440-A616-F42D8A764A1A}" type="datetimeFigureOut">
              <a:rPr lang="en-US" smtClean="0"/>
              <a:t>11/18/14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420A1-76EA-504F-BE13-418693935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3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2B24-6D62-9441-8EA8-A3A98EB72276}" type="datetime1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31A1-7B61-F147-B742-78F91CCA7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0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7CE1F-2550-234D-9DEA-083C43A2F525}" type="datetime1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31A1-7B61-F147-B742-78F91CCA7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1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31D5-D974-414B-B05D-E1E3C210C4A8}" type="datetime1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31A1-7B61-F147-B742-78F91CCA7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3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0046-E3C2-874B-B431-A1831E0D300F}" type="datetime1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31A1-7B61-F147-B742-78F91CCA7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6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079A-5B39-EA4B-9F45-17DFB8CB53E6}" type="datetime1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31A1-7B61-F147-B742-78F91CCA7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D4C2-0C6A-9C48-B5F9-C3C4D299CA89}" type="datetime1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31A1-7B61-F147-B742-78F91CCA7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5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5C98-CAD4-B24F-A6CA-886EE830C197}" type="datetime1">
              <a:rPr lang="en-US" smtClean="0"/>
              <a:t>11/18/14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31A1-7B61-F147-B742-78F91CCA7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7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F763-D8AF-8C4C-BFD0-3024212D45BD}" type="datetime1">
              <a:rPr lang="en-US" smtClean="0"/>
              <a:t>11/18/14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31A1-7B61-F147-B742-78F91CCA7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1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3AF7-5499-6349-8A5A-C3D678CD8B5B}" type="datetime1">
              <a:rPr lang="en-US" smtClean="0"/>
              <a:t>11/18/14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31A1-7B61-F147-B742-78F91CCA7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1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A4B8-BEDC-CA49-BFFD-94F5863C7358}" type="datetime1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31A1-7B61-F147-B742-78F91CCA7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2B9A-78A9-CF4D-B62B-3D5FBA23DB00}" type="datetime1">
              <a:rPr lang="en-US" smtClean="0"/>
              <a:t>11/18/14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31A1-7B61-F147-B742-78F91CCA7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A596E-38F2-D847-A200-9CC9FBA0DCAE}" type="datetime1">
              <a:rPr lang="en-US" smtClean="0"/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San Diego Haskell User 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A31A1-7B61-F147-B742-78F91CCA7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8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tufts.edu/comp/150FP/archive/geoff-mainland/quasiquoting.pdf" TargetMode="External"/><Relationship Id="rId3" Type="http://schemas.openxmlformats.org/officeDocument/2006/relationships/hyperlink" Target="http://hackage.haskell.org/package/shakespear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eb.archive.org/web/20100703060841/http://www.haskell.org/bz/th3.htm" TargetMode="External"/><Relationship Id="rId4" Type="http://schemas.openxmlformats.org/officeDocument/2006/relationships/hyperlink" Target="https://github.com/leonidas/codeblog/blob/master/2011/2011-12-27-template-haskell.md" TargetMode="External"/><Relationship Id="rId5" Type="http://schemas.openxmlformats.org/officeDocument/2006/relationships/hyperlink" Target="http://research.microsoft.com/en-us/um/people/simonpj/papers/meta-haskell/meta-haskell.pdf" TargetMode="External"/><Relationship Id="rId6" Type="http://schemas.openxmlformats.org/officeDocument/2006/relationships/hyperlink" Target="http://quasimal.com/posts/2012-05-25-quasitext-and-quasiquoting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yperedsoftware.com/blog/entries/first-stab-th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esodweb.com/blog/2011/10/code-generation-convers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rch.microsoft.com/en-us/um/people/simonpj/papers/meta-haskel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Template Haskell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Compile-Time Metaprogramming in Haskell</a:t>
            </a:r>
          </a:p>
          <a:p>
            <a:r>
              <a:rPr lang="en-US" sz="1200" dirty="0" smtClean="0"/>
              <a:t>Ali Ghorbani (</a:t>
            </a:r>
            <a:r>
              <a:rPr lang="en-US" sz="1200" dirty="0" err="1" smtClean="0"/>
              <a:t>ali.ghorbani@gmail.com</a:t>
            </a:r>
            <a:r>
              <a:rPr lang="en-US" sz="1200" dirty="0" smtClean="0"/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65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Quotation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splice expression must have type {Q </a:t>
            </a:r>
            <a:r>
              <a:rPr lang="en-US" dirty="0" err="1" smtClean="0"/>
              <a:t>Exp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Quotation Monad Q</a:t>
            </a:r>
          </a:p>
          <a:p>
            <a:r>
              <a:rPr lang="en-US" dirty="0" smtClean="0"/>
              <a:t>AST</a:t>
            </a:r>
          </a:p>
          <a:p>
            <a:pPr lvl="1"/>
            <a:r>
              <a:rPr lang="en-US" dirty="0" smtClean="0"/>
              <a:t>‘E’ for expressions</a:t>
            </a:r>
          </a:p>
          <a:p>
            <a:pPr lvl="1"/>
            <a:r>
              <a:rPr lang="en-US" dirty="0" smtClean="0"/>
              <a:t>‘L’ for literals</a:t>
            </a:r>
          </a:p>
          <a:p>
            <a:pPr lvl="1"/>
            <a:r>
              <a:rPr lang="en-US" dirty="0" smtClean="0"/>
              <a:t>‘P’ for patterns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93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Types of Quotations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Expression Quotations</a:t>
            </a:r>
          </a:p>
          <a:p>
            <a:pPr lvl="1"/>
            <a:r>
              <a:rPr lang="en-US" dirty="0" smtClean="0"/>
              <a:t>[|expression|]</a:t>
            </a:r>
          </a:p>
          <a:p>
            <a:r>
              <a:rPr lang="en-US" dirty="0" smtClean="0"/>
              <a:t>Declaration Quotations</a:t>
            </a:r>
          </a:p>
          <a:p>
            <a:pPr lvl="1"/>
            <a:r>
              <a:rPr lang="en-US" dirty="0" smtClean="0"/>
              <a:t>Top-level declaration</a:t>
            </a:r>
          </a:p>
          <a:p>
            <a:pPr lvl="2"/>
            <a:r>
              <a:rPr lang="en-US" dirty="0" smtClean="0"/>
              <a:t>[</a:t>
            </a:r>
            <a:r>
              <a:rPr lang="en-US" dirty="0" err="1" smtClean="0"/>
              <a:t>d|x</a:t>
            </a:r>
            <a:r>
              <a:rPr lang="en-US" dirty="0" smtClean="0"/>
              <a:t>=5|]</a:t>
            </a:r>
          </a:p>
          <a:p>
            <a:r>
              <a:rPr lang="en-US" dirty="0" smtClean="0"/>
              <a:t>Type Quotations</a:t>
            </a:r>
          </a:p>
          <a:p>
            <a:pPr lvl="1"/>
            <a:r>
              <a:rPr lang="en-US" dirty="0" smtClean="0"/>
              <a:t>To generate type values [</a:t>
            </a:r>
            <a:r>
              <a:rPr lang="en-US" dirty="0" err="1" smtClean="0"/>
              <a:t>t|Int</a:t>
            </a:r>
            <a:r>
              <a:rPr lang="en-US" dirty="0" smtClean="0"/>
              <a:t>|]</a:t>
            </a:r>
          </a:p>
          <a:p>
            <a:r>
              <a:rPr lang="en-US" dirty="0" smtClean="0"/>
              <a:t>Pattern Quotations for function declaration and case expressions</a:t>
            </a:r>
          </a:p>
          <a:p>
            <a:pPr lvl="1"/>
            <a:r>
              <a:rPr lang="en-US" dirty="0" smtClean="0"/>
              <a:t>[p|(</a:t>
            </a:r>
            <a:r>
              <a:rPr lang="en-US" dirty="0" err="1" smtClean="0"/>
              <a:t>x,y</a:t>
            </a:r>
            <a:r>
              <a:rPr lang="en-US" dirty="0" smtClean="0"/>
              <a:t>)|]</a:t>
            </a:r>
          </a:p>
          <a:p>
            <a:r>
              <a:rPr lang="en-US" dirty="0" smtClean="0"/>
              <a:t>Quasi-Quotations</a:t>
            </a:r>
          </a:p>
          <a:p>
            <a:pPr lvl="1"/>
            <a:r>
              <a:rPr lang="en-US" dirty="0" smtClean="0"/>
              <a:t>Custom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65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Quasi-Quoting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”allows programmers to use domain specific syntax to construct program fragments”</a:t>
            </a:r>
            <a:endParaRPr lang="en-US" dirty="0" smtClean="0"/>
          </a:p>
          <a:p>
            <a:r>
              <a:rPr lang="en-US" dirty="0" smtClean="0"/>
              <a:t>Instead of Haskell use custom domain specific syntax.</a:t>
            </a:r>
          </a:p>
          <a:p>
            <a:r>
              <a:rPr lang="en-US" dirty="0" smtClean="0"/>
              <a:t>Similar to TH is a language extension –</a:t>
            </a:r>
            <a:r>
              <a:rPr lang="en-US" dirty="0" err="1" smtClean="0"/>
              <a:t>XQuasiQuotes</a:t>
            </a:r>
            <a:endParaRPr lang="en-US" dirty="0" smtClean="0"/>
          </a:p>
          <a:p>
            <a:r>
              <a:rPr lang="en-US" dirty="0" smtClean="0"/>
              <a:t>Expression like [</a:t>
            </a:r>
            <a:r>
              <a:rPr lang="en-US" dirty="0" err="1" smtClean="0"/>
              <a:t>expr</a:t>
            </a:r>
            <a:r>
              <a:rPr lang="en-US" dirty="0" smtClean="0"/>
              <a:t>|…|]</a:t>
            </a:r>
          </a:p>
          <a:p>
            <a:r>
              <a:rPr lang="en-US" dirty="0" smtClean="0"/>
              <a:t>What “</a:t>
            </a:r>
            <a:r>
              <a:rPr lang="en-US" dirty="0" smtClean="0">
                <a:hlinkClick r:id="rId3"/>
              </a:rPr>
              <a:t>Shakespeare</a:t>
            </a:r>
            <a:r>
              <a:rPr lang="en-US" dirty="0" smtClean="0"/>
              <a:t>” is based 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325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First stab at Template Haskell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A popular paper!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Basic Tutorial of Template Haskell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Template Meta-programming for Haskell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A look at </a:t>
            </a:r>
            <a:r>
              <a:rPr lang="en-US" dirty="0" err="1" smtClean="0">
                <a:hlinkClick r:id="rId6"/>
              </a:rPr>
              <a:t>QuasiQuotation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55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Yesod</a:t>
            </a:r>
            <a:r>
              <a:rPr lang="en-US" dirty="0" smtClean="0"/>
              <a:t> Framework uses 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in </a:t>
            </a:r>
            <a:r>
              <a:rPr lang="en-US" i="1" dirty="0" smtClean="0">
                <a:hlinkClick r:id="rId2"/>
              </a:rPr>
              <a:t>Yesod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to generate “boilerplate” code.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whamlet</a:t>
            </a:r>
            <a:r>
              <a:rPr lang="en-US" dirty="0" smtClean="0"/>
              <a:t> | Hello World!|]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parseRoutes</a:t>
            </a:r>
            <a:r>
              <a:rPr lang="en-US" dirty="0" smtClean="0"/>
              <a:t> | /</a:t>
            </a:r>
            <a:r>
              <a:rPr lang="en-US" dirty="0" err="1" smtClean="0"/>
              <a:t>HomeR</a:t>
            </a:r>
            <a:r>
              <a:rPr lang="en-US" dirty="0" smtClean="0"/>
              <a:t> GET|]</a:t>
            </a:r>
          </a:p>
          <a:p>
            <a:pPr lvl="1"/>
            <a:r>
              <a:rPr lang="en-US" dirty="0" smtClean="0"/>
              <a:t>[hamlet|&lt;a </a:t>
            </a:r>
            <a:r>
              <a:rPr lang="en-US" dirty="0" err="1" smtClean="0"/>
              <a:t>href</a:t>
            </a:r>
            <a:r>
              <a:rPr lang="en-US" dirty="0" smtClean="0"/>
              <a:t>@{Home}&gt;Homepage|]</a:t>
            </a:r>
          </a:p>
          <a:p>
            <a:r>
              <a:rPr lang="en-US" dirty="0" smtClean="0"/>
              <a:t>Type-Safe URLs, Authorization, etc…</a:t>
            </a:r>
          </a:p>
          <a:p>
            <a:r>
              <a:rPr lang="en-US" dirty="0" smtClean="0"/>
              <a:t>Quasi-Quotes (Custom Languages)	</a:t>
            </a:r>
          </a:p>
          <a:p>
            <a:r>
              <a:rPr lang="en-US" dirty="0" smtClean="0"/>
              <a:t>“--</a:t>
            </a:r>
            <a:r>
              <a:rPr lang="en-US" dirty="0" err="1" smtClean="0"/>
              <a:t>ddump</a:t>
            </a:r>
            <a:r>
              <a:rPr lang="en-US" dirty="0" smtClean="0"/>
              <a:t>-splices” dumps the generated </a:t>
            </a:r>
            <a:r>
              <a:rPr lang="en-US" smtClean="0"/>
              <a:t>code</a:t>
            </a:r>
            <a:r>
              <a:rPr lang="en-US" smtClean="0"/>
              <a:t>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San Diego Haskell User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48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Template Haskell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GHC extension. (v. 6)</a:t>
            </a:r>
          </a:p>
          <a:p>
            <a:r>
              <a:rPr lang="en-US" dirty="0" smtClean="0"/>
              <a:t>Adds Type-Safe Compile-time </a:t>
            </a:r>
            <a:r>
              <a:rPr lang="en-US" dirty="0" err="1" smtClean="0"/>
              <a:t>metaprogramming</a:t>
            </a:r>
            <a:r>
              <a:rPr lang="en-US" dirty="0" smtClean="0"/>
              <a:t> to Haskell.</a:t>
            </a:r>
          </a:p>
          <a:p>
            <a:pPr lvl="1" fontAlgn="base"/>
            <a:r>
              <a:rPr lang="en-US" dirty="0" err="1"/>
              <a:t>ghci</a:t>
            </a: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en-US" dirty="0" err="1" smtClean="0"/>
              <a:t>XTemplateHaskell</a:t>
            </a:r>
            <a:endParaRPr lang="en-US" dirty="0"/>
          </a:p>
          <a:p>
            <a:pPr lvl="1" fontAlgn="base"/>
            <a:r>
              <a:rPr lang="en-US" dirty="0" smtClean="0"/>
              <a:t>{-# LANGUAGE </a:t>
            </a:r>
            <a:r>
              <a:rPr lang="en-US" dirty="0" err="1" smtClean="0"/>
              <a:t>TemplateHaskell</a:t>
            </a:r>
            <a:r>
              <a:rPr lang="en-US" dirty="0" smtClean="0"/>
              <a:t> #-}</a:t>
            </a:r>
            <a:endParaRPr lang="en-US" sz="400" dirty="0" smtClean="0"/>
          </a:p>
          <a:p>
            <a:pPr lvl="1" fontAlgn="base"/>
            <a:r>
              <a:rPr lang="en-US" dirty="0" smtClean="0"/>
              <a:t>:</a:t>
            </a:r>
            <a:r>
              <a:rPr lang="en-US" dirty="0"/>
              <a:t>m + </a:t>
            </a:r>
            <a:r>
              <a:rPr lang="en-US" dirty="0" err="1" smtClean="0"/>
              <a:t>Language.Haskell.TH</a:t>
            </a:r>
            <a:endParaRPr lang="en-US" sz="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25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Original TH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Template </a:t>
            </a:r>
            <a:r>
              <a:rPr lang="en-US" dirty="0" err="1" smtClean="0"/>
              <a:t>metaprogramming</a:t>
            </a:r>
            <a:r>
              <a:rPr lang="en-US" dirty="0" smtClean="0"/>
              <a:t> for Haskell</a:t>
            </a:r>
          </a:p>
          <a:p>
            <a:pPr lvl="1"/>
            <a:r>
              <a:rPr lang="en-US" dirty="0" smtClean="0">
                <a:hlinkClick r:id="rId2"/>
              </a:rPr>
              <a:t>http://research.microsoft.com/en-us/um/people/simonpj/papers/meta-haskell</a:t>
            </a:r>
            <a:endParaRPr lang="en-US" dirty="0" smtClean="0"/>
          </a:p>
          <a:p>
            <a:r>
              <a:rPr lang="en-US" dirty="0" smtClean="0"/>
              <a:t>Code generation; optimization; preprocessing (#if, #include); selective code compilation; </a:t>
            </a:r>
            <a:r>
              <a:rPr lang="en-US" dirty="0" err="1" smtClean="0"/>
              <a:t>inlining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“</a:t>
            </a:r>
            <a:r>
              <a:rPr lang="en-US" dirty="0"/>
              <a:t>C++ templates as a </a:t>
            </a:r>
            <a:r>
              <a:rPr lang="en-US" dirty="0" smtClean="0"/>
              <a:t>major</a:t>
            </a:r>
            <a:r>
              <a:rPr lang="en-US" dirty="0"/>
              <a:t>, albeit accidental, success of the C++ language design</a:t>
            </a:r>
            <a:r>
              <a:rPr lang="en-US" dirty="0" smtClean="0"/>
              <a:t>.”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03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functional feature of C++</a:t>
            </a:r>
          </a:p>
          <a:p>
            <a:r>
              <a:rPr lang="en-US" dirty="0" smtClean="0"/>
              <a:t>Type Construction</a:t>
            </a:r>
          </a:p>
          <a:p>
            <a:r>
              <a:rPr lang="en-US" dirty="0" smtClean="0"/>
              <a:t>C#s “</a:t>
            </a:r>
            <a:r>
              <a:rPr lang="en-US" dirty="0" err="1" smtClean="0"/>
              <a:t>System.Nullabel</a:t>
            </a:r>
            <a:r>
              <a:rPr lang="en-US" dirty="0" smtClean="0"/>
              <a:t>&lt;T&gt;”</a:t>
            </a:r>
          </a:p>
          <a:p>
            <a:pPr lvl="1"/>
            <a:r>
              <a:rPr lang="en-US" dirty="0" smtClean="0"/>
              <a:t>Putting T in the context of possibly being null</a:t>
            </a:r>
          </a:p>
          <a:p>
            <a:pPr lvl="1"/>
            <a:r>
              <a:rPr lang="en-US" dirty="0" smtClean="0"/>
              <a:t>Maybe a</a:t>
            </a:r>
          </a:p>
          <a:p>
            <a:pPr lvl="2"/>
            <a:r>
              <a:rPr lang="en-US" dirty="0" smtClean="0"/>
              <a:t>‘a’ with the “context of possible failure”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San Diego Haskell User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24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steps</a:t>
            </a:r>
          </a:p>
          <a:p>
            <a:pPr lvl="1"/>
            <a:r>
              <a:rPr lang="en-US" dirty="0" smtClean="0"/>
              <a:t>Convert a language to an AST that represents Haskell</a:t>
            </a:r>
          </a:p>
          <a:p>
            <a:pPr lvl="2"/>
            <a:r>
              <a:rPr lang="en-US" dirty="0" smtClean="0"/>
              <a:t>Quotes</a:t>
            </a:r>
          </a:p>
          <a:p>
            <a:pPr lvl="2"/>
            <a:r>
              <a:rPr lang="en-US" dirty="0" smtClean="0"/>
              <a:t>Quasi-Quotes</a:t>
            </a:r>
          </a:p>
          <a:p>
            <a:pPr lvl="1"/>
            <a:r>
              <a:rPr lang="en-US" dirty="0" smtClean="0"/>
              <a:t>Convert the AST to Haskell Code</a:t>
            </a:r>
          </a:p>
          <a:p>
            <a:pPr lvl="2"/>
            <a:r>
              <a:rPr lang="en-US" dirty="0" smtClean="0"/>
              <a:t>Splice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8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runQ</a:t>
            </a:r>
            <a:endParaRPr lang="en-US" dirty="0" smtClean="0"/>
          </a:p>
          <a:p>
            <a:r>
              <a:rPr lang="en-US" dirty="0" smtClean="0"/>
              <a:t>[|…|] accepts a string and converts it to (Q a)</a:t>
            </a:r>
          </a:p>
          <a:p>
            <a:r>
              <a:rPr lang="en-US" dirty="0" err="1" smtClean="0"/>
              <a:t>runQ</a:t>
            </a:r>
            <a:r>
              <a:rPr lang="en-US" dirty="0" smtClean="0"/>
              <a:t> [|“hello world”|]</a:t>
            </a:r>
          </a:p>
          <a:p>
            <a:pPr lvl="1"/>
            <a:r>
              <a:rPr lang="en-US" dirty="0" err="1"/>
              <a:t>LitE</a:t>
            </a:r>
            <a:r>
              <a:rPr lang="en-US" dirty="0"/>
              <a:t> (</a:t>
            </a:r>
            <a:r>
              <a:rPr lang="en-US" dirty="0" err="1"/>
              <a:t>StringL</a:t>
            </a:r>
            <a:r>
              <a:rPr lang="en-US" dirty="0"/>
              <a:t> "hello world")</a:t>
            </a:r>
            <a:endParaRPr lang="en-US" dirty="0" smtClean="0"/>
          </a:p>
          <a:p>
            <a:r>
              <a:rPr lang="en-US" dirty="0" err="1" smtClean="0"/>
              <a:t>runQ</a:t>
            </a:r>
            <a:r>
              <a:rPr lang="en-US" dirty="0" smtClean="0"/>
              <a:t>[|1+2|]</a:t>
            </a:r>
          </a:p>
          <a:p>
            <a:pPr lvl="1"/>
            <a:r>
              <a:rPr lang="en-US" dirty="0" err="1"/>
              <a:t>InfixE</a:t>
            </a:r>
            <a:r>
              <a:rPr lang="en-US" dirty="0"/>
              <a:t> (Just (</a:t>
            </a:r>
            <a:r>
              <a:rPr lang="en-US" dirty="0" err="1"/>
              <a:t>LitE</a:t>
            </a:r>
            <a:r>
              <a:rPr lang="en-US" dirty="0"/>
              <a:t> (</a:t>
            </a:r>
            <a:r>
              <a:rPr lang="en-US" dirty="0" err="1"/>
              <a:t>IntegerL</a:t>
            </a:r>
            <a:r>
              <a:rPr lang="en-US" dirty="0"/>
              <a:t> 1))) (</a:t>
            </a:r>
            <a:r>
              <a:rPr lang="en-US" dirty="0" err="1"/>
              <a:t>VarE</a:t>
            </a:r>
            <a:r>
              <a:rPr lang="en-US" dirty="0"/>
              <a:t> </a:t>
            </a:r>
            <a:r>
              <a:rPr lang="en-US" dirty="0" err="1"/>
              <a:t>GHC.Num</a:t>
            </a:r>
            <a:r>
              <a:rPr lang="en-US" dirty="0"/>
              <a:t>.+) (Just (</a:t>
            </a:r>
            <a:r>
              <a:rPr lang="en-US" dirty="0" err="1"/>
              <a:t>LitE</a:t>
            </a:r>
            <a:r>
              <a:rPr lang="en-US" dirty="0"/>
              <a:t> (</a:t>
            </a:r>
            <a:r>
              <a:rPr lang="en-US" dirty="0" err="1"/>
              <a:t>IntegerL</a:t>
            </a:r>
            <a:r>
              <a:rPr lang="en-US" dirty="0"/>
              <a:t> 2))</a:t>
            </a:r>
            <a:r>
              <a:rPr lang="en-US" dirty="0" smtClean="0"/>
              <a:t>)</a:t>
            </a:r>
          </a:p>
          <a:p>
            <a:r>
              <a:rPr lang="en-US" dirty="0" err="1"/>
              <a:t>runQ</a:t>
            </a:r>
            <a:r>
              <a:rPr lang="en-US" dirty="0"/>
              <a:t> [|Just 5|]</a:t>
            </a:r>
          </a:p>
          <a:p>
            <a:pPr lvl="1"/>
            <a:r>
              <a:rPr lang="en-US" dirty="0" err="1"/>
              <a:t>AppE</a:t>
            </a:r>
            <a:r>
              <a:rPr lang="en-US" dirty="0"/>
              <a:t> (</a:t>
            </a:r>
            <a:r>
              <a:rPr lang="en-US" dirty="0" err="1"/>
              <a:t>ConE</a:t>
            </a:r>
            <a:r>
              <a:rPr lang="en-US" dirty="0"/>
              <a:t> </a:t>
            </a:r>
            <a:r>
              <a:rPr lang="en-US" dirty="0" err="1"/>
              <a:t>Data.Maybe.Just</a:t>
            </a:r>
            <a:r>
              <a:rPr lang="en-US" dirty="0"/>
              <a:t>) (</a:t>
            </a:r>
            <a:r>
              <a:rPr lang="en-US" dirty="0" err="1"/>
              <a:t>LitE</a:t>
            </a:r>
            <a:r>
              <a:rPr lang="en-US" dirty="0"/>
              <a:t> (</a:t>
            </a:r>
            <a:r>
              <a:rPr lang="en-US" dirty="0" err="1"/>
              <a:t>IntegerL</a:t>
            </a:r>
            <a:r>
              <a:rPr lang="en-US" dirty="0"/>
              <a:t> 5)</a:t>
            </a:r>
            <a:r>
              <a:rPr lang="en-US" dirty="0" smtClean="0"/>
              <a:t>)</a:t>
            </a:r>
          </a:p>
          <a:p>
            <a:r>
              <a:rPr lang="fr-FR" dirty="0" err="1"/>
              <a:t>runQ</a:t>
            </a:r>
            <a:r>
              <a:rPr lang="fr-FR" dirty="0"/>
              <a:t> [|\x -&gt; x * 2|]</a:t>
            </a:r>
          </a:p>
          <a:p>
            <a:pPr lvl="1"/>
            <a:r>
              <a:rPr lang="fr-FR" dirty="0" err="1"/>
              <a:t>LamE</a:t>
            </a:r>
            <a:r>
              <a:rPr lang="fr-FR" dirty="0"/>
              <a:t> [</a:t>
            </a:r>
            <a:r>
              <a:rPr lang="fr-FR" dirty="0" err="1"/>
              <a:t>VarP</a:t>
            </a:r>
            <a:r>
              <a:rPr lang="fr-FR" dirty="0"/>
              <a:t> x_0] (</a:t>
            </a:r>
            <a:r>
              <a:rPr lang="fr-FR" dirty="0" err="1"/>
              <a:t>InfixE</a:t>
            </a:r>
            <a:r>
              <a:rPr lang="fr-FR" dirty="0"/>
              <a:t> (Just (</a:t>
            </a:r>
            <a:r>
              <a:rPr lang="fr-FR" dirty="0" err="1"/>
              <a:t>VarE</a:t>
            </a:r>
            <a:r>
              <a:rPr lang="fr-FR" dirty="0"/>
              <a:t> x_0)) (</a:t>
            </a:r>
            <a:r>
              <a:rPr lang="fr-FR" dirty="0" err="1"/>
              <a:t>VarE</a:t>
            </a:r>
            <a:r>
              <a:rPr lang="fr-FR" dirty="0"/>
              <a:t> </a:t>
            </a:r>
            <a:r>
              <a:rPr lang="fr-FR" dirty="0" err="1"/>
              <a:t>GHC.Num</a:t>
            </a:r>
            <a:r>
              <a:rPr lang="fr-FR" dirty="0"/>
              <a:t>.*) (Just (</a:t>
            </a:r>
            <a:r>
              <a:rPr lang="fr-FR" dirty="0" err="1"/>
              <a:t>LitE</a:t>
            </a:r>
            <a:r>
              <a:rPr lang="fr-FR" dirty="0"/>
              <a:t> (</a:t>
            </a:r>
            <a:r>
              <a:rPr lang="fr-FR" dirty="0" err="1"/>
              <a:t>IntegerL</a:t>
            </a:r>
            <a:r>
              <a:rPr lang="fr-FR" dirty="0"/>
              <a:t> 2)))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5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Converts an AST to Haskell Code</a:t>
            </a:r>
          </a:p>
          <a:p>
            <a:r>
              <a:rPr lang="en-US" dirty="0" smtClean="0"/>
              <a:t>$(expression) or $expression</a:t>
            </a:r>
          </a:p>
          <a:p>
            <a:pPr lvl="1"/>
            <a:r>
              <a:rPr lang="en-US" dirty="0" err="1" smtClean="0"/>
              <a:t>runQ</a:t>
            </a:r>
            <a:r>
              <a:rPr lang="en-US" dirty="0" smtClean="0"/>
              <a:t> [|1+2|]</a:t>
            </a:r>
          </a:p>
          <a:p>
            <a:pPr lvl="1"/>
            <a:r>
              <a:rPr lang="en-US" dirty="0" smtClean="0"/>
              <a:t>$(return it)</a:t>
            </a:r>
          </a:p>
          <a:p>
            <a:pPr lvl="1"/>
            <a:r>
              <a:rPr lang="en-US" dirty="0" err="1" smtClean="0"/>
              <a:t>runQ</a:t>
            </a:r>
            <a:r>
              <a:rPr lang="en-US" dirty="0" smtClean="0"/>
              <a:t> [|1+2|] &gt;&gt;= (</a:t>
            </a:r>
            <a:r>
              <a:rPr lang="en-US" dirty="0" err="1" smtClean="0"/>
              <a:t>putStrLn.pprint</a:t>
            </a:r>
            <a:r>
              <a:rPr lang="en-US" dirty="0" smtClean="0"/>
              <a:t>) or (print)</a:t>
            </a:r>
          </a:p>
          <a:p>
            <a:r>
              <a:rPr lang="en-US" dirty="0" smtClean="0"/>
              <a:t>If it is calling a function, that function has to be defined in a different module.</a:t>
            </a:r>
          </a:p>
          <a:p>
            <a:r>
              <a:rPr lang="en-US" dirty="0" smtClean="0"/>
              <a:t>$(…) Accepts (Q a) and converts it to String using “</a:t>
            </a:r>
            <a:r>
              <a:rPr lang="en-US" dirty="0" err="1" smtClean="0"/>
              <a:t>pprint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$([|1+2|])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65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Quotation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(return (</a:t>
            </a:r>
            <a:r>
              <a:rPr lang="en-US" dirty="0" err="1" smtClean="0"/>
              <a:t>LamE</a:t>
            </a:r>
            <a:r>
              <a:rPr lang="en-US" dirty="0" smtClean="0"/>
              <a:t> [</a:t>
            </a:r>
            <a:r>
              <a:rPr lang="en-US" dirty="0" err="1" smtClean="0"/>
              <a:t>WildP</a:t>
            </a:r>
            <a:r>
              <a:rPr lang="en-US" dirty="0" smtClean="0"/>
              <a:t>] (</a:t>
            </a:r>
            <a:r>
              <a:rPr lang="en-US" dirty="0" err="1" smtClean="0"/>
              <a:t>LitE</a:t>
            </a:r>
            <a:r>
              <a:rPr lang="en-US" dirty="0" smtClean="0"/>
              <a:t> (</a:t>
            </a:r>
            <a:r>
              <a:rPr lang="en-US" dirty="0" err="1" smtClean="0"/>
              <a:t>StringL</a:t>
            </a:r>
            <a:r>
              <a:rPr lang="en-US" dirty="0" smtClean="0"/>
              <a:t> "hello"))))</a:t>
            </a:r>
          </a:p>
          <a:p>
            <a:pPr lvl="1"/>
            <a:r>
              <a:rPr lang="it-IT" dirty="0" smtClean="0"/>
              <a:t>\_ -&gt; "hello”</a:t>
            </a:r>
          </a:p>
          <a:p>
            <a:r>
              <a:rPr lang="en-US" dirty="0" err="1"/>
              <a:t>runQ</a:t>
            </a:r>
            <a:r>
              <a:rPr lang="en-US" dirty="0"/>
              <a:t> (do x &lt;- </a:t>
            </a:r>
            <a:r>
              <a:rPr lang="en-US" dirty="0" err="1"/>
              <a:t>newName</a:t>
            </a:r>
            <a:r>
              <a:rPr lang="en-US" dirty="0"/>
              <a:t> "x"; return (</a:t>
            </a:r>
            <a:r>
              <a:rPr lang="en-US" dirty="0" err="1"/>
              <a:t>LamE</a:t>
            </a:r>
            <a:r>
              <a:rPr lang="en-US" dirty="0"/>
              <a:t> [</a:t>
            </a:r>
            <a:r>
              <a:rPr lang="en-US" dirty="0" err="1"/>
              <a:t>VarP</a:t>
            </a:r>
            <a:r>
              <a:rPr lang="en-US" dirty="0"/>
              <a:t> x] (</a:t>
            </a:r>
            <a:r>
              <a:rPr lang="en-US" dirty="0" err="1"/>
              <a:t>LitE</a:t>
            </a:r>
            <a:r>
              <a:rPr lang="en-US" dirty="0"/>
              <a:t> (</a:t>
            </a:r>
            <a:r>
              <a:rPr lang="en-US" dirty="0" err="1"/>
              <a:t>StringL</a:t>
            </a:r>
            <a:r>
              <a:rPr lang="en-US" dirty="0"/>
              <a:t> "hello world")))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San Diego Haskell User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621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766</Words>
  <Application>Microsoft Macintosh PowerPoint</Application>
  <PresentationFormat>On-screen Show (4:3)</PresentationFormat>
  <Paragraphs>104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Template Haskell</vt:lpstr>
      <vt:lpstr>Yesod Framework uses TH</vt:lpstr>
      <vt:lpstr>What is Template Haskell</vt:lpstr>
      <vt:lpstr>The Original TH Paper</vt:lpstr>
      <vt:lpstr>C++ Templates</vt:lpstr>
      <vt:lpstr>Code Generation</vt:lpstr>
      <vt:lpstr>Quotation</vt:lpstr>
      <vt:lpstr>Splice</vt:lpstr>
      <vt:lpstr>More Quotation I</vt:lpstr>
      <vt:lpstr>More Quotation II</vt:lpstr>
      <vt:lpstr>Different Types of Quotations</vt:lpstr>
      <vt:lpstr>Quasi-Quoting</vt:lpstr>
      <vt:lpstr>Links</vt:lpstr>
    </vt:vector>
  </TitlesOfParts>
  <Company>ServiceNow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Haskell</dc:title>
  <dc:creator>ServiceNow Inc</dc:creator>
  <cp:lastModifiedBy>ServiceNow Inc</cp:lastModifiedBy>
  <cp:revision>26</cp:revision>
  <dcterms:created xsi:type="dcterms:W3CDTF">2014-11-18T02:35:41Z</dcterms:created>
  <dcterms:modified xsi:type="dcterms:W3CDTF">2014-11-19T07:49:41Z</dcterms:modified>
</cp:coreProperties>
</file>