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78512"/>
  </p:normalViewPr>
  <p:slideViewPr>
    <p:cSldViewPr snapToGrid="0">
      <p:cViewPr varScale="1">
        <p:scale>
          <a:sx n="96" d="100"/>
          <a:sy n="9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0B37C-AAC4-B74D-9224-4E9FC80619C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9A299-66F1-8C4B-96A5-70560EBE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6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Current cybersecurity systems rely heavily on identifying anomalous behaviors. Looking only for known signatures does not address the breadth of the threat landscape--unknown signatures are equally important. Anomaly detection is generally hard to establish because creating a baseline traffic profile and processing the large amount of traffic data are time-consuming processes.</a:t>
            </a:r>
          </a:p>
          <a:p>
            <a:pPr algn="l"/>
            <a:r>
              <a:rPr lang="en-US" b="0" i="0" dirty="0" err="1">
                <a:effectLst/>
                <a:latin typeface="Open Sans" panose="020B0606030504020204" pitchFamily="34" charset="0"/>
              </a:rPr>
              <a:t>Benford's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law can help avoid the effort of baseline-derived anomaly detection. If the network traffic conforms to the assumptions of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Benford's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law, any traffic data deviating from the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Benford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curve can be considered an anomaly.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Benford's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law performs much of the legwork, rather than manual computation.</a:t>
            </a:r>
          </a:p>
          <a:p>
            <a:pPr lvl="1" algn="l"/>
            <a:endParaRPr lang="en-US" b="0" i="0" dirty="0">
              <a:effectLst/>
              <a:latin typeface="Open Sans" panose="020B0606030504020204" pitchFamily="34" charset="0"/>
            </a:endParaRPr>
          </a:p>
          <a:p>
            <a:pPr lvl="1" algn="l"/>
            <a:r>
              <a:rPr lang="en-US" b="0" i="0" dirty="0">
                <a:effectLst/>
                <a:latin typeface="Open Sans" panose="020B0606030504020204" pitchFamily="34" charset="0"/>
              </a:rPr>
              <a:t>DOES NOT APPLY FOR:</a:t>
            </a:r>
            <a:br>
              <a:rPr lang="en-US" b="0" i="0" dirty="0"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767673"/>
                </a:solidFill>
                <a:effectLst/>
                <a:latin typeface="droid sans"/>
              </a:rPr>
              <a:t>ID numbers,</a:t>
            </a:r>
          </a:p>
          <a:p>
            <a:pPr lvl="1" algn="l"/>
            <a:r>
              <a:rPr lang="en-US" b="0" i="0" dirty="0">
                <a:solidFill>
                  <a:srgbClr val="767673"/>
                </a:solidFill>
                <a:effectLst/>
                <a:latin typeface="droid sans"/>
              </a:rPr>
              <a:t>phone numbers</a:t>
            </a:r>
          </a:p>
          <a:p>
            <a:pPr lvl="1" algn="l"/>
            <a:r>
              <a:rPr lang="en-US" b="0" i="0" dirty="0">
                <a:solidFill>
                  <a:srgbClr val="767673"/>
                </a:solidFill>
                <a:effectLst/>
                <a:latin typeface="droid sans"/>
              </a:rPr>
              <a:t>zip codes.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A299-66F1-8C4B-96A5-70560EBEB0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The size of the number doesn't matter. Whether you're dealing with five-digit or two-digit numbers, the 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probability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of a given leading digit can be predicted for data fitting </a:t>
            </a:r>
            <a:r>
              <a:rPr lang="en-US" b="0" i="0" dirty="0" err="1">
                <a:effectLst/>
                <a:latin typeface="Open Sans" panose="020B0606030504020204" pitchFamily="34" charset="0"/>
              </a:rPr>
              <a:t>Benford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 assumptions by looking at the first two decimals of the base-10 log of the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9A299-66F1-8C4B-96A5-70560EBEB0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A63F-8CF7-8231-A0BE-51E7424C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B0E2-74D7-F19A-AE2F-53D342B2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61D8-A8D4-7A08-9E22-FB4EF66B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0812-2108-2144-6FED-51E39062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BD8D2-97CA-E95F-9323-B7DED14C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AE96-C2F9-CB5E-859E-232B548D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79A55-7E65-8B1F-F3CA-5E47785B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038A-68D0-12E5-FBD4-8A969CA8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40C6-49A3-BC8A-67F4-72AEC17A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C88F-59DD-2C9D-9B3C-76892CCB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F983B-78C9-EE91-5301-63CA32703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27FEB-DCF7-51B0-8413-599A5177C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51A4-70FD-E3A1-2BB2-337C0A91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804E-AECD-3BD7-1E0C-2CA00770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82F0-0E75-2D67-3717-7EC10F2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ED4A-5762-50F0-0340-BF55758D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813C-AB65-A3C8-1F5B-578E546B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F95D-7333-955E-1B7B-587A7EAB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8BC4-DE95-2FC3-AAE5-11C306F0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54E7E-A7A4-E6E2-3B4A-98958B86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1DB1-22F6-5AD5-980D-C63E2F63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8E55-CC10-42A5-7D60-D6CD3FBF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AD6A-EB12-104E-50A1-C86F175B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C8208-F997-560B-1DF7-DA0779A9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353C-5DC9-CAC0-84E9-654FE204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A486-F977-C6BD-A78D-BD83A24B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08B1-2BCD-5533-BB29-DFD1A5949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FBB68-A535-1E9F-3237-A2CDF4CE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8778-34F8-79C9-FFBE-C14EF4A3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2C97E-CD8F-4E7C-9EC4-F8E33221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1387E-7F40-D509-33AD-713249AF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7AD1-9713-E10C-31AD-CC69856B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59F8E-226A-2670-F492-5EDF6555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57BA8-6E7D-D50E-75E2-2FC1A408C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6AB3B-96A6-B8FD-3117-CEDCD970F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BEC5C-AFFE-957F-FC46-DAFD86CEA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D1C0C-1F7F-7E4B-C30B-F52B7FC1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D016A-19ED-157D-0049-E7BCECFB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D30CE-E438-F038-4BC4-80E37165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CCC9-514F-C018-C81F-80D7069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0DAA5-691D-A1DA-D443-6CB4CBB5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33D79-89A3-066A-549D-D38FC4AA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1CB87-C7F9-1813-4AAD-52145E1A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DDAA7-9E82-D920-A745-120D21D6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5EEF0-A177-D464-1288-B703E56E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A386C-EFB2-EDF5-621A-07694621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2BF4-49A8-5109-6C0A-0CD9860E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B05F-1603-8642-B897-1E8A1E1B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17301-B6FC-A793-19D0-7EDCC45F9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7DD4F-CCFD-802C-F3F5-BE9BABC9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A788D-3620-3F91-EDA4-AA11B14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7378F-5337-DFFC-D2D8-2A8D380A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6A6D-EC26-13D9-F563-7770786C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E05E-92F2-59EB-14B5-7B0431272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80FF-B272-07E8-8AF7-356E8D19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EDF65-8568-8B7D-AF2A-9ADD971B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901-D072-C039-73AA-40401C4C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44C7-6B92-E217-DA7D-9BC5477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9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C4638-A0B1-B13C-C02E-17B4C052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C3C2-7970-7790-446F-600D2C23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CA07E-6F46-B5A1-38A2-2D8EE4983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8E5E-DD5B-F44B-9D4A-0BAC7E7DE00C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B1AE-78B2-5C89-2E81-12E3A44A0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8E84-C679-DEC6-47ED-9DC70C02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E716-E020-A342-85CA-CB3E80E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0288-775B-87F0-691A-FDE3B7BE3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Benford’s</a:t>
            </a:r>
            <a:r>
              <a:rPr lang="en-US" dirty="0"/>
              <a:t> Law:</a:t>
            </a:r>
            <a:br>
              <a:rPr lang="en-US" dirty="0"/>
            </a:br>
            <a:r>
              <a:rPr lang="en-US" dirty="0"/>
              <a:t>The law of first digits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EABCF-F4DB-351F-F173-B45FD4395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9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69072-69F2-7AC5-AFC1-779902DB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What is it?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1216-9062-5692-38EF-3A1BEA6D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”In a naturally occurring set of numbers, the smaller digits appear disproportionately more often as the leading digits”</a:t>
            </a:r>
          </a:p>
        </p:txBody>
      </p:sp>
    </p:spTree>
    <p:extLst>
      <p:ext uri="{BB962C8B-B14F-4D97-AF65-F5344CB8AC3E}">
        <p14:creationId xmlns:p14="http://schemas.microsoft.com/office/powerpoint/2010/main" val="188893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73AE3-86EE-4331-9C07-94C36CBA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Uses?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17DE0-E67D-3D7A-67CC-F1698E50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Cybersecurity</a:t>
            </a:r>
          </a:p>
          <a:p>
            <a:r>
              <a:rPr lang="en-US" sz="2200" dirty="0"/>
              <a:t>Fraud Detection</a:t>
            </a:r>
          </a:p>
          <a:p>
            <a:r>
              <a:rPr lang="en-US" sz="2200" dirty="0"/>
              <a:t>DoS Attacks</a:t>
            </a:r>
          </a:p>
        </p:txBody>
      </p:sp>
    </p:spTree>
    <p:extLst>
      <p:ext uri="{BB962C8B-B14F-4D97-AF65-F5344CB8AC3E}">
        <p14:creationId xmlns:p14="http://schemas.microsoft.com/office/powerpoint/2010/main" val="119321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C6F9E-0940-F652-B4EB-462F15C3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Frequencies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F8CB9-5E32-4393-DFD4-3CDE5EC4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40" y="640080"/>
            <a:ext cx="477792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7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75F9-D139-B2AE-13E8-CE42DDAA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Underlying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0DC6-FCA8-078B-B05C-A853996A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2161760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sz="4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10(1+1/</a:t>
            </a:r>
            <a:r>
              <a:rPr lang="en-US" sz="4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4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982284CB-B92F-7B0F-1A4C-9EFD2BCC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502739"/>
            <a:ext cx="11548872" cy="18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219</Words>
  <Application>Microsoft Macintosh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droid sans</vt:lpstr>
      <vt:lpstr>Open Sans</vt:lpstr>
      <vt:lpstr>Office Theme</vt:lpstr>
      <vt:lpstr>Benford’s Law: The law of first digits  </vt:lpstr>
      <vt:lpstr>What is it?</vt:lpstr>
      <vt:lpstr>Uses?</vt:lpstr>
      <vt:lpstr>Number Frequencies</vt:lpstr>
      <vt:lpstr>Underlying Math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Benford’s Law: The law of first digits  </dc:title>
  <dc:creator>Allen Hoskins</dc:creator>
  <cp:lastModifiedBy>Allen Hoskins</cp:lastModifiedBy>
  <cp:revision>2</cp:revision>
  <dcterms:created xsi:type="dcterms:W3CDTF">2023-02-26T01:27:21Z</dcterms:created>
  <dcterms:modified xsi:type="dcterms:W3CDTF">2023-02-26T04:30:15Z</dcterms:modified>
</cp:coreProperties>
</file>