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3" r:id="rId1"/>
  </p:sldMasterIdLst>
  <p:sldIdLst>
    <p:sldId id="256" r:id="rId2"/>
    <p:sldId id="337" r:id="rId3"/>
    <p:sldId id="258" r:id="rId4"/>
    <p:sldId id="259" r:id="rId5"/>
    <p:sldId id="260" r:id="rId6"/>
    <p:sldId id="261" r:id="rId7"/>
    <p:sldId id="265" r:id="rId8"/>
    <p:sldId id="266" r:id="rId9"/>
    <p:sldId id="338" r:id="rId10"/>
    <p:sldId id="339" r:id="rId11"/>
    <p:sldId id="340" r:id="rId12"/>
    <p:sldId id="345" r:id="rId13"/>
    <p:sldId id="346" r:id="rId14"/>
    <p:sldId id="347" r:id="rId15"/>
    <p:sldId id="348" r:id="rId16"/>
    <p:sldId id="349" r:id="rId17"/>
    <p:sldId id="356" r:id="rId18"/>
    <p:sldId id="370" r:id="rId19"/>
    <p:sldId id="371" r:id="rId20"/>
    <p:sldId id="372" r:id="rId21"/>
    <p:sldId id="357" r:id="rId22"/>
    <p:sldId id="358" r:id="rId23"/>
    <p:sldId id="359" r:id="rId24"/>
    <p:sldId id="360" r:id="rId25"/>
    <p:sldId id="361" r:id="rId26"/>
    <p:sldId id="362" r:id="rId27"/>
    <p:sldId id="363" r:id="rId28"/>
    <p:sldId id="364" r:id="rId29"/>
    <p:sldId id="365" r:id="rId30"/>
    <p:sldId id="366" r:id="rId31"/>
    <p:sldId id="367" r:id="rId32"/>
    <p:sldId id="373" r:id="rId33"/>
    <p:sldId id="368" r:id="rId34"/>
    <p:sldId id="374" r:id="rId35"/>
    <p:sldId id="369" r:id="rId36"/>
    <p:sldId id="31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279" autoAdjust="0"/>
    <p:restoredTop sz="94660"/>
  </p:normalViewPr>
  <p:slideViewPr>
    <p:cSldViewPr snapToGrid="0">
      <p:cViewPr varScale="1">
        <p:scale>
          <a:sx n="84" d="100"/>
          <a:sy n="84" d="100"/>
        </p:scale>
        <p:origin x="98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38FF4-8A5E-43A0-9652-B6B9CFC15079}"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pPr rtl="1"/>
          <a:endParaRPr lang="ar-EG"/>
        </a:p>
      </dgm:t>
    </dgm:pt>
    <dgm:pt modelId="{223A55B0-5FF8-4EF9-8626-8015688FF26D}">
      <dgm:prSet phldrT="[Text]" custT="1"/>
      <dgm:spPr/>
      <dgm:t>
        <a:bodyPr/>
        <a:lstStyle/>
        <a:p>
          <a:pPr rtl="1"/>
          <a:r>
            <a:rPr lang="en-US" sz="2000" dirty="0" smtClean="0">
              <a:latin typeface="Arial" panose="020B0604020202020204" pitchFamily="34" charset="0"/>
              <a:cs typeface="Arial" panose="020B0604020202020204" pitchFamily="34" charset="0"/>
            </a:rPr>
            <a:t>Take the image with run the mobile application and send the image to the server socket then the python code will run </a:t>
          </a:r>
        </a:p>
        <a:p>
          <a:pPr rtl="1"/>
          <a:endParaRPr lang="ar-EG" sz="2000" dirty="0">
            <a:latin typeface="Arial" panose="020B0604020202020204" pitchFamily="34" charset="0"/>
            <a:cs typeface="Arial" panose="020B0604020202020204" pitchFamily="34" charset="0"/>
          </a:endParaRPr>
        </a:p>
      </dgm:t>
    </dgm:pt>
    <dgm:pt modelId="{5F381B6D-CD65-4154-94C2-DBB37EEBB3BE}" type="parTrans" cxnId="{496BB5BF-3914-43DB-806C-41CBC0E54D16}">
      <dgm:prSet/>
      <dgm:spPr/>
      <dgm:t>
        <a:bodyPr/>
        <a:lstStyle/>
        <a:p>
          <a:pPr rtl="1"/>
          <a:endParaRPr lang="ar-EG"/>
        </a:p>
      </dgm:t>
    </dgm:pt>
    <dgm:pt modelId="{90FFCF3C-3D96-4137-AC6E-545ABBEDCA9B}" type="sibTrans" cxnId="{496BB5BF-3914-43DB-806C-41CBC0E54D16}">
      <dgm:prSet custT="1"/>
      <dgm:spPr/>
      <dgm:t>
        <a:bodyPr/>
        <a:lstStyle/>
        <a:p>
          <a:pPr rtl="1"/>
          <a:endParaRPr lang="ar-EG" sz="2000">
            <a:latin typeface="Arial" panose="020B0604020202020204" pitchFamily="34" charset="0"/>
            <a:cs typeface="Arial" panose="020B0604020202020204" pitchFamily="34" charset="0"/>
          </a:endParaRPr>
        </a:p>
      </dgm:t>
    </dgm:pt>
    <dgm:pt modelId="{CFEB849F-4430-47C9-8315-6380EDE5D171}">
      <dgm:prSet phldrT="[Text]" custT="1"/>
      <dgm:spPr/>
      <dgm:t>
        <a:bodyPr/>
        <a:lstStyle/>
        <a:p>
          <a:pPr rtl="1"/>
          <a:r>
            <a:rPr lang="en-US" sz="1800" dirty="0" smtClean="0">
              <a:latin typeface="Arial" panose="020B0604020202020204" pitchFamily="34" charset="0"/>
              <a:cs typeface="Arial" panose="020B0604020202020204" pitchFamily="34" charset="0"/>
            </a:rPr>
            <a:t>Do Pre Processing Convert the colored image to gray image…do  Gaussian </a:t>
          </a:r>
          <a:r>
            <a:rPr lang="en-US" sz="1800" dirty="0" err="1" smtClean="0">
              <a:latin typeface="Arial" panose="020B0604020202020204" pitchFamily="34" charset="0"/>
              <a:cs typeface="Arial" panose="020B0604020202020204" pitchFamily="34" charset="0"/>
            </a:rPr>
            <a:t>Blure</a:t>
          </a:r>
          <a:r>
            <a:rPr lang="en-US" sz="1800" dirty="0" smtClean="0">
              <a:latin typeface="Arial" panose="020B0604020202020204" pitchFamily="34" charset="0"/>
              <a:cs typeface="Arial" panose="020B0604020202020204" pitchFamily="34" charset="0"/>
            </a:rPr>
            <a:t> and canny edge detection </a:t>
          </a:r>
          <a:endParaRPr lang="ar-EG" sz="1800" dirty="0">
            <a:latin typeface="Arial" panose="020B0604020202020204" pitchFamily="34" charset="0"/>
            <a:cs typeface="Arial" panose="020B0604020202020204" pitchFamily="34" charset="0"/>
          </a:endParaRPr>
        </a:p>
      </dgm:t>
    </dgm:pt>
    <dgm:pt modelId="{13ACF2A3-2E83-4FF5-A27A-A8D54B8370D8}" type="parTrans" cxnId="{E8F8FC7F-F2C3-459C-B291-7352180C6194}">
      <dgm:prSet/>
      <dgm:spPr/>
      <dgm:t>
        <a:bodyPr/>
        <a:lstStyle/>
        <a:p>
          <a:pPr rtl="1"/>
          <a:endParaRPr lang="ar-EG"/>
        </a:p>
      </dgm:t>
    </dgm:pt>
    <dgm:pt modelId="{1F647D2F-09CB-4994-80DF-C0118E35D8FC}" type="sibTrans" cxnId="{E8F8FC7F-F2C3-459C-B291-7352180C6194}">
      <dgm:prSet custT="1"/>
      <dgm:spPr/>
      <dgm:t>
        <a:bodyPr/>
        <a:lstStyle/>
        <a:p>
          <a:pPr rtl="1"/>
          <a:endParaRPr lang="ar-EG" sz="2000">
            <a:latin typeface="Arial" panose="020B0604020202020204" pitchFamily="34" charset="0"/>
            <a:cs typeface="Arial" panose="020B0604020202020204" pitchFamily="34" charset="0"/>
          </a:endParaRPr>
        </a:p>
      </dgm:t>
    </dgm:pt>
    <dgm:pt modelId="{8F1C3CBD-AB2F-4DDF-965F-BBFC91B8FF3E}">
      <dgm:prSet phldrT="[Text]" custT="1"/>
      <dgm:spPr/>
      <dgm:t>
        <a:bodyPr/>
        <a:lstStyle/>
        <a:p>
          <a:r>
            <a:rPr lang="en-US" sz="2000" dirty="0" smtClean="0">
              <a:latin typeface="Arial" panose="020B0604020202020204" pitchFamily="34" charset="0"/>
              <a:cs typeface="Arial" panose="020B0604020202020204" pitchFamily="34" charset="0"/>
            </a:rPr>
            <a:t>Find the Biggest counters in the image &gt;&gt;the border of the questions</a:t>
          </a:r>
          <a:endParaRPr lang="ar-EG" sz="2000" dirty="0">
            <a:latin typeface="Arial" panose="020B0604020202020204" pitchFamily="34" charset="0"/>
            <a:cs typeface="Arial" panose="020B0604020202020204" pitchFamily="34" charset="0"/>
          </a:endParaRPr>
        </a:p>
      </dgm:t>
    </dgm:pt>
    <dgm:pt modelId="{AB627F2E-7E9A-46A0-AB02-26A95AAB2F18}" type="parTrans" cxnId="{45D8FB7E-A8F7-41BE-A43A-B36489B577E4}">
      <dgm:prSet/>
      <dgm:spPr/>
      <dgm:t>
        <a:bodyPr/>
        <a:lstStyle/>
        <a:p>
          <a:pPr rtl="1"/>
          <a:endParaRPr lang="ar-EG"/>
        </a:p>
      </dgm:t>
    </dgm:pt>
    <dgm:pt modelId="{7AA56F64-31D2-4C41-94DB-3CD3F405C9C4}" type="sibTrans" cxnId="{45D8FB7E-A8F7-41BE-A43A-B36489B577E4}">
      <dgm:prSet custT="1"/>
      <dgm:spPr/>
      <dgm:t>
        <a:bodyPr/>
        <a:lstStyle/>
        <a:p>
          <a:pPr rtl="1"/>
          <a:endParaRPr lang="ar-EG" sz="2000">
            <a:latin typeface="Arial" panose="020B0604020202020204" pitchFamily="34" charset="0"/>
            <a:cs typeface="Arial" panose="020B0604020202020204" pitchFamily="34" charset="0"/>
          </a:endParaRPr>
        </a:p>
      </dgm:t>
    </dgm:pt>
    <dgm:pt modelId="{806E3188-185C-4B21-AB75-2ADE52CC6902}">
      <dgm:prSet phldrT="[Text]" custT="1"/>
      <dgm:spPr/>
      <dgm:t>
        <a:bodyPr/>
        <a:lstStyle/>
        <a:p>
          <a:pPr rtl="1"/>
          <a:r>
            <a:rPr lang="en-US" sz="2000" dirty="0" smtClean="0">
              <a:latin typeface="Arial" panose="020B0604020202020204" pitchFamily="34" charset="0"/>
              <a:cs typeface="Arial" panose="020B0604020202020204" pitchFamily="34" charset="0"/>
            </a:rPr>
            <a:t>Do Perspective Transform to the biggest counter&gt;&gt; detect the border of images and focus the view on it</a:t>
          </a:r>
          <a:r>
            <a:rPr lang="en-US" sz="2000" baseline="0" dirty="0" smtClean="0">
              <a:latin typeface="Arial" panose="020B0604020202020204" pitchFamily="34" charset="0"/>
              <a:cs typeface="Arial" panose="020B0604020202020204" pitchFamily="34" charset="0"/>
            </a:rPr>
            <a:t> </a:t>
          </a:r>
          <a:endParaRPr lang="ar-EG" sz="2000" dirty="0">
            <a:latin typeface="Arial" panose="020B0604020202020204" pitchFamily="34" charset="0"/>
            <a:cs typeface="Arial" panose="020B0604020202020204" pitchFamily="34" charset="0"/>
          </a:endParaRPr>
        </a:p>
      </dgm:t>
    </dgm:pt>
    <dgm:pt modelId="{08443ED9-885E-402E-8E81-8444356FB3EF}" type="parTrans" cxnId="{342C2D02-2BA4-461F-931D-0D33F985624A}">
      <dgm:prSet/>
      <dgm:spPr/>
      <dgm:t>
        <a:bodyPr/>
        <a:lstStyle/>
        <a:p>
          <a:pPr rtl="1"/>
          <a:endParaRPr lang="ar-EG"/>
        </a:p>
      </dgm:t>
    </dgm:pt>
    <dgm:pt modelId="{389FD629-587A-4581-B318-4E60D4F26F5C}" type="sibTrans" cxnId="{342C2D02-2BA4-461F-931D-0D33F985624A}">
      <dgm:prSet custT="1"/>
      <dgm:spPr/>
      <dgm:t>
        <a:bodyPr/>
        <a:lstStyle/>
        <a:p>
          <a:pPr rtl="1"/>
          <a:endParaRPr lang="ar-EG" sz="2000">
            <a:latin typeface="Arial" panose="020B0604020202020204" pitchFamily="34" charset="0"/>
            <a:cs typeface="Arial" panose="020B0604020202020204" pitchFamily="34" charset="0"/>
          </a:endParaRPr>
        </a:p>
      </dgm:t>
    </dgm:pt>
    <dgm:pt modelId="{44B075C6-6D2C-4270-984D-E5CA658D0565}">
      <dgm:prSet phldrT="[Text]" custT="1"/>
      <dgm:spPr/>
      <dgm:t>
        <a:bodyPr/>
        <a:lstStyle/>
        <a:p>
          <a:pPr rtl="1"/>
          <a:r>
            <a:rPr lang="en-US" sz="2000" dirty="0" smtClean="0">
              <a:latin typeface="Arial" panose="020B0604020202020204" pitchFamily="34" charset="0"/>
              <a:cs typeface="Arial" panose="020B0604020202020204" pitchFamily="34" charset="0"/>
            </a:rPr>
            <a:t>Do the Adaptive thresholding and </a:t>
          </a:r>
          <a:r>
            <a:rPr lang="en-US" sz="2000" dirty="0" err="1" smtClean="0">
              <a:latin typeface="Arial" panose="020B0604020202020204" pitchFamily="34" charset="0"/>
              <a:cs typeface="Arial" panose="020B0604020202020204" pitchFamily="34" charset="0"/>
            </a:rPr>
            <a:t>binery</a:t>
          </a:r>
          <a:r>
            <a:rPr lang="en-US" sz="2000" dirty="0" smtClean="0">
              <a:latin typeface="Arial" panose="020B0604020202020204" pitchFamily="34" charset="0"/>
              <a:cs typeface="Arial" panose="020B0604020202020204" pitchFamily="34" charset="0"/>
            </a:rPr>
            <a:t> thresholding to the image</a:t>
          </a:r>
          <a:endParaRPr lang="ar-EG" sz="2000" dirty="0">
            <a:latin typeface="Arial" panose="020B0604020202020204" pitchFamily="34" charset="0"/>
            <a:cs typeface="Arial" panose="020B0604020202020204" pitchFamily="34" charset="0"/>
          </a:endParaRPr>
        </a:p>
      </dgm:t>
    </dgm:pt>
    <dgm:pt modelId="{93FD13C3-7C3E-4D5A-8B03-B88FEEE9B868}" type="parTrans" cxnId="{5E6A523E-608D-47ED-9CA4-123812AEF54C}">
      <dgm:prSet/>
      <dgm:spPr/>
      <dgm:t>
        <a:bodyPr/>
        <a:lstStyle/>
        <a:p>
          <a:pPr rtl="1"/>
          <a:endParaRPr lang="ar-EG"/>
        </a:p>
      </dgm:t>
    </dgm:pt>
    <dgm:pt modelId="{5D0B2884-A852-4AD6-89C4-A41D1381828F}" type="sibTrans" cxnId="{5E6A523E-608D-47ED-9CA4-123812AEF54C}">
      <dgm:prSet custT="1"/>
      <dgm:spPr/>
      <dgm:t>
        <a:bodyPr/>
        <a:lstStyle/>
        <a:p>
          <a:pPr rtl="1"/>
          <a:endParaRPr lang="ar-EG" sz="2000">
            <a:latin typeface="Arial" panose="020B0604020202020204" pitchFamily="34" charset="0"/>
            <a:cs typeface="Arial" panose="020B0604020202020204" pitchFamily="34" charset="0"/>
          </a:endParaRPr>
        </a:p>
      </dgm:t>
    </dgm:pt>
    <dgm:pt modelId="{CF172596-672E-4D4C-8228-AE8D537F6DEE}">
      <dgm:prSet phldrT="[Text]" custT="1"/>
      <dgm:spPr/>
      <dgm:t>
        <a:bodyPr/>
        <a:lstStyle/>
        <a:p>
          <a:r>
            <a:rPr lang="en-US" sz="2000" dirty="0" smtClean="0">
              <a:latin typeface="Arial" panose="020B0604020202020204" pitchFamily="34" charset="0"/>
              <a:cs typeface="Arial" panose="020B0604020202020204" pitchFamily="34" charset="0"/>
            </a:rPr>
            <a:t>Divide the image in rows and columns</a:t>
          </a:r>
          <a:endParaRPr lang="ar-EG" sz="2000" dirty="0">
            <a:latin typeface="Arial" panose="020B0604020202020204" pitchFamily="34" charset="0"/>
            <a:cs typeface="Arial" panose="020B0604020202020204" pitchFamily="34" charset="0"/>
          </a:endParaRPr>
        </a:p>
      </dgm:t>
    </dgm:pt>
    <dgm:pt modelId="{674DF389-EC69-4A16-A804-BE7FE35A2CD5}" type="parTrans" cxnId="{DCBDD7E3-0D82-4A40-AD7B-9C5985D2296A}">
      <dgm:prSet/>
      <dgm:spPr/>
      <dgm:t>
        <a:bodyPr/>
        <a:lstStyle/>
        <a:p>
          <a:endParaRPr lang="en-US"/>
        </a:p>
      </dgm:t>
    </dgm:pt>
    <dgm:pt modelId="{8C11D83E-0104-4E56-AF0C-FED24695029E}" type="sibTrans" cxnId="{DCBDD7E3-0D82-4A40-AD7B-9C5985D2296A}">
      <dgm:prSet custT="1"/>
      <dgm:spPr/>
      <dgm:t>
        <a:bodyPr/>
        <a:lstStyle/>
        <a:p>
          <a:endParaRPr lang="en-US" sz="2000">
            <a:latin typeface="Arial" panose="020B0604020202020204" pitchFamily="34" charset="0"/>
            <a:cs typeface="Arial" panose="020B0604020202020204" pitchFamily="34" charset="0"/>
          </a:endParaRPr>
        </a:p>
      </dgm:t>
    </dgm:pt>
    <dgm:pt modelId="{462F02C1-D3E6-466F-B49A-52C875A87ABE}">
      <dgm:prSet phldrT="[Text]" custT="1"/>
      <dgm:spPr/>
      <dgm:t>
        <a:bodyPr/>
        <a:lstStyle/>
        <a:p>
          <a:r>
            <a:rPr lang="en-US" sz="2000" dirty="0" smtClean="0">
              <a:latin typeface="Arial" panose="020B0604020202020204" pitchFamily="34" charset="0"/>
              <a:cs typeface="Arial" panose="020B0604020202020204" pitchFamily="34" charset="0"/>
            </a:rPr>
            <a:t>Count the non zero in every circle and find the max in every row &gt;&gt;&gt;  then get the result </a:t>
          </a:r>
          <a:endParaRPr lang="ar-EG" sz="2000" dirty="0">
            <a:latin typeface="Arial" panose="020B0604020202020204" pitchFamily="34" charset="0"/>
            <a:cs typeface="Arial" panose="020B0604020202020204" pitchFamily="34" charset="0"/>
          </a:endParaRPr>
        </a:p>
      </dgm:t>
    </dgm:pt>
    <dgm:pt modelId="{3FAB1196-9222-4064-89D9-F030E71D3469}" type="parTrans" cxnId="{5058A882-C733-416B-9CB9-FB21C0177E92}">
      <dgm:prSet/>
      <dgm:spPr/>
      <dgm:t>
        <a:bodyPr/>
        <a:lstStyle/>
        <a:p>
          <a:endParaRPr lang="en-US"/>
        </a:p>
      </dgm:t>
    </dgm:pt>
    <dgm:pt modelId="{E4F3131B-51E2-4C9C-AA87-8D4730403917}" type="sibTrans" cxnId="{5058A882-C733-416B-9CB9-FB21C0177E92}">
      <dgm:prSet/>
      <dgm:spPr/>
      <dgm:t>
        <a:bodyPr/>
        <a:lstStyle/>
        <a:p>
          <a:endParaRPr lang="en-US"/>
        </a:p>
      </dgm:t>
    </dgm:pt>
    <dgm:pt modelId="{BC8D1383-C492-4B60-A51E-59060AA8D9AD}">
      <dgm:prSet phldrT="[Text]" custT="1"/>
      <dgm:spPr/>
      <dgm:t>
        <a:bodyPr/>
        <a:lstStyle/>
        <a:p>
          <a:pPr rtl="1"/>
          <a:r>
            <a:rPr lang="en-US" sz="2000" dirty="0" smtClean="0">
              <a:latin typeface="Arial" panose="020B0604020202020204" pitchFamily="34" charset="0"/>
              <a:cs typeface="Arial" panose="020B0604020202020204" pitchFamily="34" charset="0"/>
            </a:rPr>
            <a:t>Read the image and run the function to get the final result</a:t>
          </a:r>
          <a:endParaRPr lang="ar-EG" sz="2000" dirty="0">
            <a:latin typeface="Arial" panose="020B0604020202020204" pitchFamily="34" charset="0"/>
            <a:cs typeface="Arial" panose="020B0604020202020204" pitchFamily="34" charset="0"/>
          </a:endParaRPr>
        </a:p>
      </dgm:t>
    </dgm:pt>
    <dgm:pt modelId="{F4CC20E0-C6DA-44C6-BE0B-9789F84A92DB}" type="parTrans" cxnId="{5733BBD1-7859-4060-8888-396FB855515F}">
      <dgm:prSet/>
      <dgm:spPr/>
      <dgm:t>
        <a:bodyPr/>
        <a:lstStyle/>
        <a:p>
          <a:endParaRPr lang="en-US"/>
        </a:p>
      </dgm:t>
    </dgm:pt>
    <dgm:pt modelId="{1FCA9543-6D83-465D-9983-C1CA82AB1202}" type="sibTrans" cxnId="{5733BBD1-7859-4060-8888-396FB855515F}">
      <dgm:prSet/>
      <dgm:spPr/>
      <dgm:t>
        <a:bodyPr/>
        <a:lstStyle/>
        <a:p>
          <a:endParaRPr lang="en-US"/>
        </a:p>
      </dgm:t>
    </dgm:pt>
    <dgm:pt modelId="{AB2B89DF-54A3-4146-965E-942AB16C19A5}" type="pres">
      <dgm:prSet presAssocID="{3AB38FF4-8A5E-43A0-9652-B6B9CFC15079}" presName="Name0" presStyleCnt="0">
        <dgm:presLayoutVars>
          <dgm:dir/>
          <dgm:resizeHandles val="exact"/>
        </dgm:presLayoutVars>
      </dgm:prSet>
      <dgm:spPr/>
      <dgm:t>
        <a:bodyPr/>
        <a:lstStyle/>
        <a:p>
          <a:endParaRPr lang="en-US"/>
        </a:p>
      </dgm:t>
    </dgm:pt>
    <dgm:pt modelId="{F7B8761B-072B-4132-87E0-B4CCD9D7167C}" type="pres">
      <dgm:prSet presAssocID="{223A55B0-5FF8-4EF9-8626-8015688FF26D}" presName="node" presStyleLbl="node1" presStyleIdx="0" presStyleCnt="8" custScaleX="104092" custScaleY="115859" custLinFactNeighborX="-3864" custLinFactNeighborY="245">
        <dgm:presLayoutVars>
          <dgm:bulletEnabled val="1"/>
        </dgm:presLayoutVars>
      </dgm:prSet>
      <dgm:spPr/>
      <dgm:t>
        <a:bodyPr/>
        <a:lstStyle/>
        <a:p>
          <a:endParaRPr lang="en-US"/>
        </a:p>
      </dgm:t>
    </dgm:pt>
    <dgm:pt modelId="{93E427BE-08AE-4095-B823-5C77A25DAE54}" type="pres">
      <dgm:prSet presAssocID="{90FFCF3C-3D96-4137-AC6E-545ABBEDCA9B}" presName="sibTrans" presStyleLbl="sibTrans1D1" presStyleIdx="0" presStyleCnt="7"/>
      <dgm:spPr/>
      <dgm:t>
        <a:bodyPr/>
        <a:lstStyle/>
        <a:p>
          <a:endParaRPr lang="en-US"/>
        </a:p>
      </dgm:t>
    </dgm:pt>
    <dgm:pt modelId="{E1C618A3-4F24-4C78-9167-2E4A278C417F}" type="pres">
      <dgm:prSet presAssocID="{90FFCF3C-3D96-4137-AC6E-545ABBEDCA9B}" presName="connectorText" presStyleLbl="sibTrans1D1" presStyleIdx="0" presStyleCnt="7"/>
      <dgm:spPr/>
      <dgm:t>
        <a:bodyPr/>
        <a:lstStyle/>
        <a:p>
          <a:endParaRPr lang="en-US"/>
        </a:p>
      </dgm:t>
    </dgm:pt>
    <dgm:pt modelId="{CFA19698-DB92-4D95-9EAB-BC29F59DFD52}" type="pres">
      <dgm:prSet presAssocID="{BC8D1383-C492-4B60-A51E-59060AA8D9AD}" presName="node" presStyleLbl="node1" presStyleIdx="1" presStyleCnt="8" custScaleX="104092" custScaleY="115859" custLinFactNeighborX="-15144" custLinFactNeighborY="-2838">
        <dgm:presLayoutVars>
          <dgm:bulletEnabled val="1"/>
        </dgm:presLayoutVars>
      </dgm:prSet>
      <dgm:spPr/>
      <dgm:t>
        <a:bodyPr/>
        <a:lstStyle/>
        <a:p>
          <a:endParaRPr lang="en-US"/>
        </a:p>
      </dgm:t>
    </dgm:pt>
    <dgm:pt modelId="{DCE05FB0-EC4A-4E45-AD57-D9AB0B7B146F}" type="pres">
      <dgm:prSet presAssocID="{1FCA9543-6D83-465D-9983-C1CA82AB1202}" presName="sibTrans" presStyleLbl="sibTrans1D1" presStyleIdx="1" presStyleCnt="7"/>
      <dgm:spPr/>
    </dgm:pt>
    <dgm:pt modelId="{92890FD3-A8DD-4F67-87DE-F9A06CFEA120}" type="pres">
      <dgm:prSet presAssocID="{1FCA9543-6D83-465D-9983-C1CA82AB1202}" presName="connectorText" presStyleLbl="sibTrans1D1" presStyleIdx="1" presStyleCnt="7"/>
      <dgm:spPr/>
    </dgm:pt>
    <dgm:pt modelId="{18531C3E-B420-4F71-957A-7B3F63D7A5B2}" type="pres">
      <dgm:prSet presAssocID="{CFEB849F-4430-47C9-8315-6380EDE5D171}" presName="node" presStyleLbl="node1" presStyleIdx="2" presStyleCnt="8" custScaleY="120828" custLinFactNeighborX="-19084" custLinFactNeighborY="-3023">
        <dgm:presLayoutVars>
          <dgm:bulletEnabled val="1"/>
        </dgm:presLayoutVars>
      </dgm:prSet>
      <dgm:spPr/>
      <dgm:t>
        <a:bodyPr/>
        <a:lstStyle/>
        <a:p>
          <a:endParaRPr lang="en-US"/>
        </a:p>
      </dgm:t>
    </dgm:pt>
    <dgm:pt modelId="{FFD672F1-A6C1-4B3B-B457-B72518401D95}" type="pres">
      <dgm:prSet presAssocID="{1F647D2F-09CB-4994-80DF-C0118E35D8FC}" presName="sibTrans" presStyleLbl="sibTrans1D1" presStyleIdx="2" presStyleCnt="7"/>
      <dgm:spPr/>
      <dgm:t>
        <a:bodyPr/>
        <a:lstStyle/>
        <a:p>
          <a:endParaRPr lang="en-US"/>
        </a:p>
      </dgm:t>
    </dgm:pt>
    <dgm:pt modelId="{763349F4-BC48-4F89-87AF-7888E5C8DC55}" type="pres">
      <dgm:prSet presAssocID="{1F647D2F-09CB-4994-80DF-C0118E35D8FC}" presName="connectorText" presStyleLbl="sibTrans1D1" presStyleIdx="2" presStyleCnt="7"/>
      <dgm:spPr/>
      <dgm:t>
        <a:bodyPr/>
        <a:lstStyle/>
        <a:p>
          <a:endParaRPr lang="en-US"/>
        </a:p>
      </dgm:t>
    </dgm:pt>
    <dgm:pt modelId="{5C3C7D22-D545-403B-AF0D-1031511EB103}" type="pres">
      <dgm:prSet presAssocID="{8F1C3CBD-AB2F-4DDF-965F-BBFC91B8FF3E}" presName="node" presStyleLbl="node1" presStyleIdx="3" presStyleCnt="8" custScaleX="100237" custScaleY="144361" custLinFactNeighborX="2513" custLinFactNeighborY="5490">
        <dgm:presLayoutVars>
          <dgm:bulletEnabled val="1"/>
        </dgm:presLayoutVars>
      </dgm:prSet>
      <dgm:spPr/>
      <dgm:t>
        <a:bodyPr/>
        <a:lstStyle/>
        <a:p>
          <a:endParaRPr lang="en-US"/>
        </a:p>
      </dgm:t>
    </dgm:pt>
    <dgm:pt modelId="{EE6E9F41-A491-445D-BCAD-36A4D21A0813}" type="pres">
      <dgm:prSet presAssocID="{7AA56F64-31D2-4C41-94DB-3CD3F405C9C4}" presName="sibTrans" presStyleLbl="sibTrans1D1" presStyleIdx="3" presStyleCnt="7"/>
      <dgm:spPr/>
      <dgm:t>
        <a:bodyPr/>
        <a:lstStyle/>
        <a:p>
          <a:endParaRPr lang="en-US"/>
        </a:p>
      </dgm:t>
    </dgm:pt>
    <dgm:pt modelId="{CB3DB04E-4A89-4A8B-902D-CA68A004D393}" type="pres">
      <dgm:prSet presAssocID="{7AA56F64-31D2-4C41-94DB-3CD3F405C9C4}" presName="connectorText" presStyleLbl="sibTrans1D1" presStyleIdx="3" presStyleCnt="7"/>
      <dgm:spPr/>
      <dgm:t>
        <a:bodyPr/>
        <a:lstStyle/>
        <a:p>
          <a:endParaRPr lang="en-US"/>
        </a:p>
      </dgm:t>
    </dgm:pt>
    <dgm:pt modelId="{AAEF0BEF-8490-4F7E-857C-76AAD85F7035}" type="pres">
      <dgm:prSet presAssocID="{806E3188-185C-4B21-AB75-2ADE52CC6902}" presName="node" presStyleLbl="node1" presStyleIdx="4" presStyleCnt="8" custScaleY="139720" custLinFactX="-135070" custLinFactY="72427" custLinFactNeighborX="-200000" custLinFactNeighborY="100000">
        <dgm:presLayoutVars>
          <dgm:bulletEnabled val="1"/>
        </dgm:presLayoutVars>
      </dgm:prSet>
      <dgm:spPr/>
      <dgm:t>
        <a:bodyPr/>
        <a:lstStyle/>
        <a:p>
          <a:endParaRPr lang="en-US"/>
        </a:p>
      </dgm:t>
    </dgm:pt>
    <dgm:pt modelId="{3323A609-9BF4-4CF0-A131-D1AD1B7A3338}" type="pres">
      <dgm:prSet presAssocID="{389FD629-587A-4581-B318-4E60D4F26F5C}" presName="sibTrans" presStyleLbl="sibTrans1D1" presStyleIdx="4" presStyleCnt="7"/>
      <dgm:spPr/>
      <dgm:t>
        <a:bodyPr/>
        <a:lstStyle/>
        <a:p>
          <a:endParaRPr lang="en-US"/>
        </a:p>
      </dgm:t>
    </dgm:pt>
    <dgm:pt modelId="{FFDA99B2-79FE-4E25-805F-253AC85BE75F}" type="pres">
      <dgm:prSet presAssocID="{389FD629-587A-4581-B318-4E60D4F26F5C}" presName="connectorText" presStyleLbl="sibTrans1D1" presStyleIdx="4" presStyleCnt="7"/>
      <dgm:spPr/>
      <dgm:t>
        <a:bodyPr/>
        <a:lstStyle/>
        <a:p>
          <a:endParaRPr lang="en-US"/>
        </a:p>
      </dgm:t>
    </dgm:pt>
    <dgm:pt modelId="{C12D5590-30C2-4C95-8461-F8E2E1F7EB36}" type="pres">
      <dgm:prSet presAssocID="{44B075C6-6D2C-4270-984D-E5CA658D0565}" presName="node" presStyleLbl="node1" presStyleIdx="5" presStyleCnt="8" custScaleY="122665" custLinFactNeighborX="-16784" custLinFactNeighborY="-7320">
        <dgm:presLayoutVars>
          <dgm:bulletEnabled val="1"/>
        </dgm:presLayoutVars>
      </dgm:prSet>
      <dgm:spPr/>
      <dgm:t>
        <a:bodyPr/>
        <a:lstStyle/>
        <a:p>
          <a:endParaRPr lang="en-US"/>
        </a:p>
      </dgm:t>
    </dgm:pt>
    <dgm:pt modelId="{2ED877DE-C466-47FF-B994-0B43DF83EDA6}" type="pres">
      <dgm:prSet presAssocID="{5D0B2884-A852-4AD6-89C4-A41D1381828F}" presName="sibTrans" presStyleLbl="sibTrans1D1" presStyleIdx="5" presStyleCnt="7"/>
      <dgm:spPr/>
      <dgm:t>
        <a:bodyPr/>
        <a:lstStyle/>
        <a:p>
          <a:endParaRPr lang="en-US"/>
        </a:p>
      </dgm:t>
    </dgm:pt>
    <dgm:pt modelId="{DA482BC4-41A4-4C69-A2F9-1D61A1112BFF}" type="pres">
      <dgm:prSet presAssocID="{5D0B2884-A852-4AD6-89C4-A41D1381828F}" presName="connectorText" presStyleLbl="sibTrans1D1" presStyleIdx="5" presStyleCnt="7"/>
      <dgm:spPr/>
      <dgm:t>
        <a:bodyPr/>
        <a:lstStyle/>
        <a:p>
          <a:endParaRPr lang="en-US"/>
        </a:p>
      </dgm:t>
    </dgm:pt>
    <dgm:pt modelId="{5E5C06E9-2C91-463A-9A8F-13E1D4BB4B22}" type="pres">
      <dgm:prSet presAssocID="{CF172596-672E-4D4C-8228-AE8D537F6DEE}" presName="node" presStyleLbl="node1" presStyleIdx="6" presStyleCnt="8" custScaleY="123939" custLinFactNeighborX="-29960" custLinFactNeighborY="-5390">
        <dgm:presLayoutVars>
          <dgm:bulletEnabled val="1"/>
        </dgm:presLayoutVars>
      </dgm:prSet>
      <dgm:spPr/>
      <dgm:t>
        <a:bodyPr/>
        <a:lstStyle/>
        <a:p>
          <a:endParaRPr lang="en-US"/>
        </a:p>
      </dgm:t>
    </dgm:pt>
    <dgm:pt modelId="{D760CA2A-D373-4985-B038-80C92591DD11}" type="pres">
      <dgm:prSet presAssocID="{8C11D83E-0104-4E56-AF0C-FED24695029E}" presName="sibTrans" presStyleLbl="sibTrans1D1" presStyleIdx="6" presStyleCnt="7"/>
      <dgm:spPr/>
      <dgm:t>
        <a:bodyPr/>
        <a:lstStyle/>
        <a:p>
          <a:endParaRPr lang="en-US"/>
        </a:p>
      </dgm:t>
    </dgm:pt>
    <dgm:pt modelId="{0EFBFF2D-835F-4E52-A964-5FB6CCCF4DA4}" type="pres">
      <dgm:prSet presAssocID="{8C11D83E-0104-4E56-AF0C-FED24695029E}" presName="connectorText" presStyleLbl="sibTrans1D1" presStyleIdx="6" presStyleCnt="7"/>
      <dgm:spPr/>
      <dgm:t>
        <a:bodyPr/>
        <a:lstStyle/>
        <a:p>
          <a:endParaRPr lang="en-US"/>
        </a:p>
      </dgm:t>
    </dgm:pt>
    <dgm:pt modelId="{847953A0-C8FA-40B6-9138-6829C0CD608B}" type="pres">
      <dgm:prSet presAssocID="{462F02C1-D3E6-466F-B49A-52C875A87ABE}" presName="node" presStyleLbl="node1" presStyleIdx="7" presStyleCnt="8" custScaleY="112209" custLinFactNeighborX="-17923" custLinFactNeighborY="-10282">
        <dgm:presLayoutVars>
          <dgm:bulletEnabled val="1"/>
        </dgm:presLayoutVars>
      </dgm:prSet>
      <dgm:spPr/>
      <dgm:t>
        <a:bodyPr/>
        <a:lstStyle/>
        <a:p>
          <a:endParaRPr lang="en-US"/>
        </a:p>
      </dgm:t>
    </dgm:pt>
  </dgm:ptLst>
  <dgm:cxnLst>
    <dgm:cxn modelId="{FE58C8BD-38E4-4696-BBEE-ACE80E967808}" type="presOf" srcId="{806E3188-185C-4B21-AB75-2ADE52CC6902}" destId="{AAEF0BEF-8490-4F7E-857C-76AAD85F7035}" srcOrd="0" destOrd="0" presId="urn:microsoft.com/office/officeart/2005/8/layout/bProcess3"/>
    <dgm:cxn modelId="{505E177E-3386-4A8E-AB16-47C4B3F6855A}" type="presOf" srcId="{8C11D83E-0104-4E56-AF0C-FED24695029E}" destId="{D760CA2A-D373-4985-B038-80C92591DD11}" srcOrd="0" destOrd="0" presId="urn:microsoft.com/office/officeart/2005/8/layout/bProcess3"/>
    <dgm:cxn modelId="{D9251407-8A0F-4843-BD3D-DD42F534D4FD}" type="presOf" srcId="{5D0B2884-A852-4AD6-89C4-A41D1381828F}" destId="{DA482BC4-41A4-4C69-A2F9-1D61A1112BFF}" srcOrd="1" destOrd="0" presId="urn:microsoft.com/office/officeart/2005/8/layout/bProcess3"/>
    <dgm:cxn modelId="{E07D0CB2-CFED-48EE-A008-583283827608}" type="presOf" srcId="{BC8D1383-C492-4B60-A51E-59060AA8D9AD}" destId="{CFA19698-DB92-4D95-9EAB-BC29F59DFD52}" srcOrd="0" destOrd="0" presId="urn:microsoft.com/office/officeart/2005/8/layout/bProcess3"/>
    <dgm:cxn modelId="{03A08986-D5B0-444C-A9B7-968D95F993A2}" type="presOf" srcId="{90FFCF3C-3D96-4137-AC6E-545ABBEDCA9B}" destId="{E1C618A3-4F24-4C78-9167-2E4A278C417F}" srcOrd="1" destOrd="0" presId="urn:microsoft.com/office/officeart/2005/8/layout/bProcess3"/>
    <dgm:cxn modelId="{DCBDD7E3-0D82-4A40-AD7B-9C5985D2296A}" srcId="{3AB38FF4-8A5E-43A0-9652-B6B9CFC15079}" destId="{CF172596-672E-4D4C-8228-AE8D537F6DEE}" srcOrd="6" destOrd="0" parTransId="{674DF389-EC69-4A16-A804-BE7FE35A2CD5}" sibTransId="{8C11D83E-0104-4E56-AF0C-FED24695029E}"/>
    <dgm:cxn modelId="{2687D01C-EB1F-468C-AABD-43F071633FC0}" type="presOf" srcId="{1FCA9543-6D83-465D-9983-C1CA82AB1202}" destId="{DCE05FB0-EC4A-4E45-AD57-D9AB0B7B146F}" srcOrd="0" destOrd="0" presId="urn:microsoft.com/office/officeart/2005/8/layout/bProcess3"/>
    <dgm:cxn modelId="{E6327442-3C30-4A41-985F-F8EA1E52E182}" type="presOf" srcId="{44B075C6-6D2C-4270-984D-E5CA658D0565}" destId="{C12D5590-30C2-4C95-8461-F8E2E1F7EB36}" srcOrd="0" destOrd="0" presId="urn:microsoft.com/office/officeart/2005/8/layout/bProcess3"/>
    <dgm:cxn modelId="{9E0F71DA-1D4E-417C-B94C-A783465A3F40}" type="presOf" srcId="{1F647D2F-09CB-4994-80DF-C0118E35D8FC}" destId="{FFD672F1-A6C1-4B3B-B457-B72518401D95}" srcOrd="0" destOrd="0" presId="urn:microsoft.com/office/officeart/2005/8/layout/bProcess3"/>
    <dgm:cxn modelId="{917023CC-6425-4A4D-9DDE-CFC63B22F258}" type="presOf" srcId="{7AA56F64-31D2-4C41-94DB-3CD3F405C9C4}" destId="{CB3DB04E-4A89-4A8B-902D-CA68A004D393}" srcOrd="1" destOrd="0" presId="urn:microsoft.com/office/officeart/2005/8/layout/bProcess3"/>
    <dgm:cxn modelId="{935AFF8A-5668-4E1A-8446-9C1F3B1B9241}" type="presOf" srcId="{8F1C3CBD-AB2F-4DDF-965F-BBFC91B8FF3E}" destId="{5C3C7D22-D545-403B-AF0D-1031511EB103}" srcOrd="0" destOrd="0" presId="urn:microsoft.com/office/officeart/2005/8/layout/bProcess3"/>
    <dgm:cxn modelId="{25A7537A-6429-4FA4-89E4-7A05A55A8624}" type="presOf" srcId="{462F02C1-D3E6-466F-B49A-52C875A87ABE}" destId="{847953A0-C8FA-40B6-9138-6829C0CD608B}" srcOrd="0" destOrd="0" presId="urn:microsoft.com/office/officeart/2005/8/layout/bProcess3"/>
    <dgm:cxn modelId="{45D8FB7E-A8F7-41BE-A43A-B36489B577E4}" srcId="{3AB38FF4-8A5E-43A0-9652-B6B9CFC15079}" destId="{8F1C3CBD-AB2F-4DDF-965F-BBFC91B8FF3E}" srcOrd="3" destOrd="0" parTransId="{AB627F2E-7E9A-46A0-AB02-26A95AAB2F18}" sibTransId="{7AA56F64-31D2-4C41-94DB-3CD3F405C9C4}"/>
    <dgm:cxn modelId="{5D98197D-A14F-4600-B55A-31FB972DC40C}" type="presOf" srcId="{CF172596-672E-4D4C-8228-AE8D537F6DEE}" destId="{5E5C06E9-2C91-463A-9A8F-13E1D4BB4B22}" srcOrd="0" destOrd="0" presId="urn:microsoft.com/office/officeart/2005/8/layout/bProcess3"/>
    <dgm:cxn modelId="{BAA0B7C7-CE54-4CFB-AB6E-295504594148}" type="presOf" srcId="{8C11D83E-0104-4E56-AF0C-FED24695029E}" destId="{0EFBFF2D-835F-4E52-A964-5FB6CCCF4DA4}" srcOrd="1" destOrd="0" presId="urn:microsoft.com/office/officeart/2005/8/layout/bProcess3"/>
    <dgm:cxn modelId="{E8F8FC7F-F2C3-459C-B291-7352180C6194}" srcId="{3AB38FF4-8A5E-43A0-9652-B6B9CFC15079}" destId="{CFEB849F-4430-47C9-8315-6380EDE5D171}" srcOrd="2" destOrd="0" parTransId="{13ACF2A3-2E83-4FF5-A27A-A8D54B8370D8}" sibTransId="{1F647D2F-09CB-4994-80DF-C0118E35D8FC}"/>
    <dgm:cxn modelId="{5733BBD1-7859-4060-8888-396FB855515F}" srcId="{3AB38FF4-8A5E-43A0-9652-B6B9CFC15079}" destId="{BC8D1383-C492-4B60-A51E-59060AA8D9AD}" srcOrd="1" destOrd="0" parTransId="{F4CC20E0-C6DA-44C6-BE0B-9789F84A92DB}" sibTransId="{1FCA9543-6D83-465D-9983-C1CA82AB1202}"/>
    <dgm:cxn modelId="{496BB5BF-3914-43DB-806C-41CBC0E54D16}" srcId="{3AB38FF4-8A5E-43A0-9652-B6B9CFC15079}" destId="{223A55B0-5FF8-4EF9-8626-8015688FF26D}" srcOrd="0" destOrd="0" parTransId="{5F381B6D-CD65-4154-94C2-DBB37EEBB3BE}" sibTransId="{90FFCF3C-3D96-4137-AC6E-545ABBEDCA9B}"/>
    <dgm:cxn modelId="{C4FE6CA1-154F-4083-A53A-60E9D107EBA5}" type="presOf" srcId="{389FD629-587A-4581-B318-4E60D4F26F5C}" destId="{3323A609-9BF4-4CF0-A131-D1AD1B7A3338}" srcOrd="0" destOrd="0" presId="urn:microsoft.com/office/officeart/2005/8/layout/bProcess3"/>
    <dgm:cxn modelId="{5B2A33FE-19ED-4019-AB21-1A5997EDE8CB}" type="presOf" srcId="{389FD629-587A-4581-B318-4E60D4F26F5C}" destId="{FFDA99B2-79FE-4E25-805F-253AC85BE75F}" srcOrd="1" destOrd="0" presId="urn:microsoft.com/office/officeart/2005/8/layout/bProcess3"/>
    <dgm:cxn modelId="{22561FF2-AEA4-4B02-B7F8-0A7B82B92A1D}" type="presOf" srcId="{223A55B0-5FF8-4EF9-8626-8015688FF26D}" destId="{F7B8761B-072B-4132-87E0-B4CCD9D7167C}" srcOrd="0" destOrd="0" presId="urn:microsoft.com/office/officeart/2005/8/layout/bProcess3"/>
    <dgm:cxn modelId="{6AB81908-5242-4720-ACEC-EE805AC35B98}" type="presOf" srcId="{5D0B2884-A852-4AD6-89C4-A41D1381828F}" destId="{2ED877DE-C466-47FF-B994-0B43DF83EDA6}" srcOrd="0" destOrd="0" presId="urn:microsoft.com/office/officeart/2005/8/layout/bProcess3"/>
    <dgm:cxn modelId="{342C2D02-2BA4-461F-931D-0D33F985624A}" srcId="{3AB38FF4-8A5E-43A0-9652-B6B9CFC15079}" destId="{806E3188-185C-4B21-AB75-2ADE52CC6902}" srcOrd="4" destOrd="0" parTransId="{08443ED9-885E-402E-8E81-8444356FB3EF}" sibTransId="{389FD629-587A-4581-B318-4E60D4F26F5C}"/>
    <dgm:cxn modelId="{67CB0040-4C07-4F03-A788-32550F611337}" type="presOf" srcId="{7AA56F64-31D2-4C41-94DB-3CD3F405C9C4}" destId="{EE6E9F41-A491-445D-BCAD-36A4D21A0813}" srcOrd="0" destOrd="0" presId="urn:microsoft.com/office/officeart/2005/8/layout/bProcess3"/>
    <dgm:cxn modelId="{5058A882-C733-416B-9CB9-FB21C0177E92}" srcId="{3AB38FF4-8A5E-43A0-9652-B6B9CFC15079}" destId="{462F02C1-D3E6-466F-B49A-52C875A87ABE}" srcOrd="7" destOrd="0" parTransId="{3FAB1196-9222-4064-89D9-F030E71D3469}" sibTransId="{E4F3131B-51E2-4C9C-AA87-8D4730403917}"/>
    <dgm:cxn modelId="{09DE6EAB-F487-4AB3-87B6-66346FFE789C}" type="presOf" srcId="{1FCA9543-6D83-465D-9983-C1CA82AB1202}" destId="{92890FD3-A8DD-4F67-87DE-F9A06CFEA120}" srcOrd="1" destOrd="0" presId="urn:microsoft.com/office/officeart/2005/8/layout/bProcess3"/>
    <dgm:cxn modelId="{AAF84383-3F44-450D-9021-8178583B9F83}" type="presOf" srcId="{3AB38FF4-8A5E-43A0-9652-B6B9CFC15079}" destId="{AB2B89DF-54A3-4146-965E-942AB16C19A5}" srcOrd="0" destOrd="0" presId="urn:microsoft.com/office/officeart/2005/8/layout/bProcess3"/>
    <dgm:cxn modelId="{5E6A523E-608D-47ED-9CA4-123812AEF54C}" srcId="{3AB38FF4-8A5E-43A0-9652-B6B9CFC15079}" destId="{44B075C6-6D2C-4270-984D-E5CA658D0565}" srcOrd="5" destOrd="0" parTransId="{93FD13C3-7C3E-4D5A-8B03-B88FEEE9B868}" sibTransId="{5D0B2884-A852-4AD6-89C4-A41D1381828F}"/>
    <dgm:cxn modelId="{D2001AFB-56F2-49E6-8D64-D54D8DC2A25E}" type="presOf" srcId="{1F647D2F-09CB-4994-80DF-C0118E35D8FC}" destId="{763349F4-BC48-4F89-87AF-7888E5C8DC55}" srcOrd="1" destOrd="0" presId="urn:microsoft.com/office/officeart/2005/8/layout/bProcess3"/>
    <dgm:cxn modelId="{90AB18B1-681D-4A10-9A5A-8B58339E4588}" type="presOf" srcId="{CFEB849F-4430-47C9-8315-6380EDE5D171}" destId="{18531C3E-B420-4F71-957A-7B3F63D7A5B2}" srcOrd="0" destOrd="0" presId="urn:microsoft.com/office/officeart/2005/8/layout/bProcess3"/>
    <dgm:cxn modelId="{EB495BC8-A48A-4EF9-ABD6-96E0527FAF48}" type="presOf" srcId="{90FFCF3C-3D96-4137-AC6E-545ABBEDCA9B}" destId="{93E427BE-08AE-4095-B823-5C77A25DAE54}" srcOrd="0" destOrd="0" presId="urn:microsoft.com/office/officeart/2005/8/layout/bProcess3"/>
    <dgm:cxn modelId="{165A6DC8-2F33-41FA-B6FE-D6180406DEA6}" type="presParOf" srcId="{AB2B89DF-54A3-4146-965E-942AB16C19A5}" destId="{F7B8761B-072B-4132-87E0-B4CCD9D7167C}" srcOrd="0" destOrd="0" presId="urn:microsoft.com/office/officeart/2005/8/layout/bProcess3"/>
    <dgm:cxn modelId="{9E581262-AEE0-49EF-8048-1995D9730812}" type="presParOf" srcId="{AB2B89DF-54A3-4146-965E-942AB16C19A5}" destId="{93E427BE-08AE-4095-B823-5C77A25DAE54}" srcOrd="1" destOrd="0" presId="urn:microsoft.com/office/officeart/2005/8/layout/bProcess3"/>
    <dgm:cxn modelId="{5BB29CA2-A1B7-4B93-B6B3-F3B99CE561A6}" type="presParOf" srcId="{93E427BE-08AE-4095-B823-5C77A25DAE54}" destId="{E1C618A3-4F24-4C78-9167-2E4A278C417F}" srcOrd="0" destOrd="0" presId="urn:microsoft.com/office/officeart/2005/8/layout/bProcess3"/>
    <dgm:cxn modelId="{639D7C7C-858C-4EAC-BBC7-1A7083B26447}" type="presParOf" srcId="{AB2B89DF-54A3-4146-965E-942AB16C19A5}" destId="{CFA19698-DB92-4D95-9EAB-BC29F59DFD52}" srcOrd="2" destOrd="0" presId="urn:microsoft.com/office/officeart/2005/8/layout/bProcess3"/>
    <dgm:cxn modelId="{D6362B13-BAB3-44AD-84FB-0B5E5123E3D6}" type="presParOf" srcId="{AB2B89DF-54A3-4146-965E-942AB16C19A5}" destId="{DCE05FB0-EC4A-4E45-AD57-D9AB0B7B146F}" srcOrd="3" destOrd="0" presId="urn:microsoft.com/office/officeart/2005/8/layout/bProcess3"/>
    <dgm:cxn modelId="{9CACDB09-E9D8-41EE-9693-891E43F23B65}" type="presParOf" srcId="{DCE05FB0-EC4A-4E45-AD57-D9AB0B7B146F}" destId="{92890FD3-A8DD-4F67-87DE-F9A06CFEA120}" srcOrd="0" destOrd="0" presId="urn:microsoft.com/office/officeart/2005/8/layout/bProcess3"/>
    <dgm:cxn modelId="{8039381A-661A-423A-9CF2-35ABDC751BF7}" type="presParOf" srcId="{AB2B89DF-54A3-4146-965E-942AB16C19A5}" destId="{18531C3E-B420-4F71-957A-7B3F63D7A5B2}" srcOrd="4" destOrd="0" presId="urn:microsoft.com/office/officeart/2005/8/layout/bProcess3"/>
    <dgm:cxn modelId="{13D6619F-54AB-4AC6-A137-054DB1AE40E5}" type="presParOf" srcId="{AB2B89DF-54A3-4146-965E-942AB16C19A5}" destId="{FFD672F1-A6C1-4B3B-B457-B72518401D95}" srcOrd="5" destOrd="0" presId="urn:microsoft.com/office/officeart/2005/8/layout/bProcess3"/>
    <dgm:cxn modelId="{FF1C6C9B-F661-4C28-8AEE-72617FB6B9E7}" type="presParOf" srcId="{FFD672F1-A6C1-4B3B-B457-B72518401D95}" destId="{763349F4-BC48-4F89-87AF-7888E5C8DC55}" srcOrd="0" destOrd="0" presId="urn:microsoft.com/office/officeart/2005/8/layout/bProcess3"/>
    <dgm:cxn modelId="{46F88E6A-A3CE-4452-945F-7CF6CF89CCB1}" type="presParOf" srcId="{AB2B89DF-54A3-4146-965E-942AB16C19A5}" destId="{5C3C7D22-D545-403B-AF0D-1031511EB103}" srcOrd="6" destOrd="0" presId="urn:microsoft.com/office/officeart/2005/8/layout/bProcess3"/>
    <dgm:cxn modelId="{6435A7EF-6D1C-421B-9CA9-0E0684A0F9CE}" type="presParOf" srcId="{AB2B89DF-54A3-4146-965E-942AB16C19A5}" destId="{EE6E9F41-A491-445D-BCAD-36A4D21A0813}" srcOrd="7" destOrd="0" presId="urn:microsoft.com/office/officeart/2005/8/layout/bProcess3"/>
    <dgm:cxn modelId="{D62D8F4C-7347-4B7C-A51A-E9CA7ED95F48}" type="presParOf" srcId="{EE6E9F41-A491-445D-BCAD-36A4D21A0813}" destId="{CB3DB04E-4A89-4A8B-902D-CA68A004D393}" srcOrd="0" destOrd="0" presId="urn:microsoft.com/office/officeart/2005/8/layout/bProcess3"/>
    <dgm:cxn modelId="{9A0185E6-CF39-43D5-BD79-03064110794E}" type="presParOf" srcId="{AB2B89DF-54A3-4146-965E-942AB16C19A5}" destId="{AAEF0BEF-8490-4F7E-857C-76AAD85F7035}" srcOrd="8" destOrd="0" presId="urn:microsoft.com/office/officeart/2005/8/layout/bProcess3"/>
    <dgm:cxn modelId="{FAC920B7-7BB8-434F-84EC-3F9E0DBBD371}" type="presParOf" srcId="{AB2B89DF-54A3-4146-965E-942AB16C19A5}" destId="{3323A609-9BF4-4CF0-A131-D1AD1B7A3338}" srcOrd="9" destOrd="0" presId="urn:microsoft.com/office/officeart/2005/8/layout/bProcess3"/>
    <dgm:cxn modelId="{F09D601D-A503-4E25-9288-F2A5EAC95F04}" type="presParOf" srcId="{3323A609-9BF4-4CF0-A131-D1AD1B7A3338}" destId="{FFDA99B2-79FE-4E25-805F-253AC85BE75F}" srcOrd="0" destOrd="0" presId="urn:microsoft.com/office/officeart/2005/8/layout/bProcess3"/>
    <dgm:cxn modelId="{2DDB1878-53E3-4DC8-B293-06DD17703FF5}" type="presParOf" srcId="{AB2B89DF-54A3-4146-965E-942AB16C19A5}" destId="{C12D5590-30C2-4C95-8461-F8E2E1F7EB36}" srcOrd="10" destOrd="0" presId="urn:microsoft.com/office/officeart/2005/8/layout/bProcess3"/>
    <dgm:cxn modelId="{5BACD67A-26E8-4260-BFDF-404AA9AFB1BF}" type="presParOf" srcId="{AB2B89DF-54A3-4146-965E-942AB16C19A5}" destId="{2ED877DE-C466-47FF-B994-0B43DF83EDA6}" srcOrd="11" destOrd="0" presId="urn:microsoft.com/office/officeart/2005/8/layout/bProcess3"/>
    <dgm:cxn modelId="{F64222BB-09BD-47E8-82AF-5282EA8CA5EE}" type="presParOf" srcId="{2ED877DE-C466-47FF-B994-0B43DF83EDA6}" destId="{DA482BC4-41A4-4C69-A2F9-1D61A1112BFF}" srcOrd="0" destOrd="0" presId="urn:microsoft.com/office/officeart/2005/8/layout/bProcess3"/>
    <dgm:cxn modelId="{CC40DDE7-965E-4591-A10C-D04047484F49}" type="presParOf" srcId="{AB2B89DF-54A3-4146-965E-942AB16C19A5}" destId="{5E5C06E9-2C91-463A-9A8F-13E1D4BB4B22}" srcOrd="12" destOrd="0" presId="urn:microsoft.com/office/officeart/2005/8/layout/bProcess3"/>
    <dgm:cxn modelId="{537E86D6-E7DC-4B4A-AFCA-98912A4BC615}" type="presParOf" srcId="{AB2B89DF-54A3-4146-965E-942AB16C19A5}" destId="{D760CA2A-D373-4985-B038-80C92591DD11}" srcOrd="13" destOrd="0" presId="urn:microsoft.com/office/officeart/2005/8/layout/bProcess3"/>
    <dgm:cxn modelId="{202644FE-CE84-44DC-B08A-DE63247DFA50}" type="presParOf" srcId="{D760CA2A-D373-4985-B038-80C92591DD11}" destId="{0EFBFF2D-835F-4E52-A964-5FB6CCCF4DA4}" srcOrd="0" destOrd="0" presId="urn:microsoft.com/office/officeart/2005/8/layout/bProcess3"/>
    <dgm:cxn modelId="{45A4A23C-EAB6-4178-A54C-27A55256DC4D}" type="presParOf" srcId="{AB2B89DF-54A3-4146-965E-942AB16C19A5}" destId="{847953A0-C8FA-40B6-9138-6829C0CD608B}"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27BE-08AE-4095-B823-5C77A25DAE54}">
      <dsp:nvSpPr>
        <dsp:cNvPr id="0" name=""/>
        <dsp:cNvSpPr/>
      </dsp:nvSpPr>
      <dsp:spPr>
        <a:xfrm>
          <a:off x="2629021" y="986964"/>
          <a:ext cx="259076" cy="91440"/>
        </a:xfrm>
        <a:custGeom>
          <a:avLst/>
          <a:gdLst/>
          <a:ahLst/>
          <a:cxnLst/>
          <a:rect l="0" t="0" r="0" b="0"/>
          <a:pathLst>
            <a:path>
              <a:moveTo>
                <a:pt x="0" y="91440"/>
              </a:moveTo>
              <a:lnTo>
                <a:pt x="146638" y="91440"/>
              </a:lnTo>
              <a:lnTo>
                <a:pt x="146638" y="45720"/>
              </a:lnTo>
              <a:lnTo>
                <a:pt x="25907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rtl="1">
            <a:lnSpc>
              <a:spcPct val="90000"/>
            </a:lnSpc>
            <a:spcBef>
              <a:spcPct val="0"/>
            </a:spcBef>
            <a:spcAft>
              <a:spcPct val="35000"/>
            </a:spcAft>
          </a:pPr>
          <a:endParaRPr lang="ar-EG" sz="2000" kern="1200">
            <a:latin typeface="Arial" panose="020B0604020202020204" pitchFamily="34" charset="0"/>
            <a:cs typeface="Arial" panose="020B0604020202020204" pitchFamily="34" charset="0"/>
          </a:endParaRPr>
        </a:p>
      </dsp:txBody>
      <dsp:txXfrm>
        <a:off x="2751228" y="1029839"/>
        <a:ext cx="14663" cy="5690"/>
      </dsp:txXfrm>
    </dsp:sp>
    <dsp:sp modelId="{F7B8761B-072B-4132-87E0-B4CCD9D7167C}">
      <dsp:nvSpPr>
        <dsp:cNvPr id="0" name=""/>
        <dsp:cNvSpPr/>
      </dsp:nvSpPr>
      <dsp:spPr>
        <a:xfrm>
          <a:off x="58036" y="219317"/>
          <a:ext cx="2572785" cy="1718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Take the image with run the mobile application and send the image to the server socket then the python code will run </a:t>
          </a:r>
        </a:p>
        <a:p>
          <a:pPr lvl="0" algn="ctr" defTabSz="889000" rtl="1">
            <a:lnSpc>
              <a:spcPct val="90000"/>
            </a:lnSpc>
            <a:spcBef>
              <a:spcPct val="0"/>
            </a:spcBef>
            <a:spcAft>
              <a:spcPct val="35000"/>
            </a:spcAft>
          </a:pPr>
          <a:endParaRPr lang="ar-EG" sz="2000" kern="1200" dirty="0">
            <a:latin typeface="Arial" panose="020B0604020202020204" pitchFamily="34" charset="0"/>
            <a:cs typeface="Arial" panose="020B0604020202020204" pitchFamily="34" charset="0"/>
          </a:endParaRPr>
        </a:p>
      </dsp:txBody>
      <dsp:txXfrm>
        <a:off x="58036" y="219317"/>
        <a:ext cx="2572785" cy="1718174"/>
      </dsp:txXfrm>
    </dsp:sp>
    <dsp:sp modelId="{DCE05FB0-EC4A-4E45-AD57-D9AB0B7B146F}">
      <dsp:nvSpPr>
        <dsp:cNvPr id="0" name=""/>
        <dsp:cNvSpPr/>
      </dsp:nvSpPr>
      <dsp:spPr>
        <a:xfrm>
          <a:off x="5491484" y="984220"/>
          <a:ext cx="440495" cy="91440"/>
        </a:xfrm>
        <a:custGeom>
          <a:avLst/>
          <a:gdLst/>
          <a:ahLst/>
          <a:cxnLst/>
          <a:rect l="0" t="0" r="0" b="0"/>
          <a:pathLst>
            <a:path>
              <a:moveTo>
                <a:pt x="0" y="48463"/>
              </a:moveTo>
              <a:lnTo>
                <a:pt x="237347" y="48463"/>
              </a:lnTo>
              <a:lnTo>
                <a:pt x="237347" y="45720"/>
              </a:lnTo>
              <a:lnTo>
                <a:pt x="440495"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954" y="1027095"/>
        <a:ext cx="23555" cy="5690"/>
      </dsp:txXfrm>
    </dsp:sp>
    <dsp:sp modelId="{CFA19698-DB92-4D95-9EAB-BC29F59DFD52}">
      <dsp:nvSpPr>
        <dsp:cNvPr id="0" name=""/>
        <dsp:cNvSpPr/>
      </dsp:nvSpPr>
      <dsp:spPr>
        <a:xfrm>
          <a:off x="2920498" y="173597"/>
          <a:ext cx="2572785" cy="171817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Read the image and run the function to get the final result</a:t>
          </a:r>
          <a:endParaRPr lang="ar-EG" sz="2000" kern="1200" dirty="0">
            <a:latin typeface="Arial" panose="020B0604020202020204" pitchFamily="34" charset="0"/>
            <a:cs typeface="Arial" panose="020B0604020202020204" pitchFamily="34" charset="0"/>
          </a:endParaRPr>
        </a:p>
      </dsp:txBody>
      <dsp:txXfrm>
        <a:off x="2920498" y="173597"/>
        <a:ext cx="2572785" cy="1718174"/>
      </dsp:txXfrm>
    </dsp:sp>
    <dsp:sp modelId="{FFD672F1-A6C1-4B3B-B457-B72518401D95}">
      <dsp:nvSpPr>
        <dsp:cNvPr id="0" name=""/>
        <dsp:cNvSpPr/>
      </dsp:nvSpPr>
      <dsp:spPr>
        <a:xfrm>
          <a:off x="8434226" y="1029940"/>
          <a:ext cx="1071679" cy="126246"/>
        </a:xfrm>
        <a:custGeom>
          <a:avLst/>
          <a:gdLst/>
          <a:ahLst/>
          <a:cxnLst/>
          <a:rect l="0" t="0" r="0" b="0"/>
          <a:pathLst>
            <a:path>
              <a:moveTo>
                <a:pt x="0" y="0"/>
              </a:moveTo>
              <a:lnTo>
                <a:pt x="552939" y="0"/>
              </a:lnTo>
              <a:lnTo>
                <a:pt x="552939" y="126246"/>
              </a:lnTo>
              <a:lnTo>
                <a:pt x="1071679" y="12624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rtl="1">
            <a:lnSpc>
              <a:spcPct val="90000"/>
            </a:lnSpc>
            <a:spcBef>
              <a:spcPct val="0"/>
            </a:spcBef>
            <a:spcAft>
              <a:spcPct val="35000"/>
            </a:spcAft>
          </a:pPr>
          <a:endParaRPr lang="ar-EG" sz="2000" kern="1200">
            <a:latin typeface="Arial" panose="020B0604020202020204" pitchFamily="34" charset="0"/>
            <a:cs typeface="Arial" panose="020B0604020202020204" pitchFamily="34" charset="0"/>
          </a:endParaRPr>
        </a:p>
      </dsp:txBody>
      <dsp:txXfrm>
        <a:off x="8942329" y="1090219"/>
        <a:ext cx="55474" cy="5690"/>
      </dsp:txXfrm>
    </dsp:sp>
    <dsp:sp modelId="{18531C3E-B420-4F71-957A-7B3F63D7A5B2}">
      <dsp:nvSpPr>
        <dsp:cNvPr id="0" name=""/>
        <dsp:cNvSpPr/>
      </dsp:nvSpPr>
      <dsp:spPr>
        <a:xfrm>
          <a:off x="5964380" y="134008"/>
          <a:ext cx="2471645" cy="179186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1">
            <a:lnSpc>
              <a:spcPct val="90000"/>
            </a:lnSpc>
            <a:spcBef>
              <a:spcPct val="0"/>
            </a:spcBef>
            <a:spcAft>
              <a:spcPct val="35000"/>
            </a:spcAft>
          </a:pPr>
          <a:r>
            <a:rPr lang="en-US" sz="1800" kern="1200" dirty="0" smtClean="0">
              <a:latin typeface="Arial" panose="020B0604020202020204" pitchFamily="34" charset="0"/>
              <a:cs typeface="Arial" panose="020B0604020202020204" pitchFamily="34" charset="0"/>
            </a:rPr>
            <a:t>Do Pre Processing Convert the colored image to gray image…do  Gaussian </a:t>
          </a:r>
          <a:r>
            <a:rPr lang="en-US" sz="1800" kern="1200" dirty="0" err="1" smtClean="0">
              <a:latin typeface="Arial" panose="020B0604020202020204" pitchFamily="34" charset="0"/>
              <a:cs typeface="Arial" panose="020B0604020202020204" pitchFamily="34" charset="0"/>
            </a:rPr>
            <a:t>Blure</a:t>
          </a:r>
          <a:r>
            <a:rPr lang="en-US" sz="1800" kern="1200" dirty="0" smtClean="0">
              <a:latin typeface="Arial" panose="020B0604020202020204" pitchFamily="34" charset="0"/>
              <a:cs typeface="Arial" panose="020B0604020202020204" pitchFamily="34" charset="0"/>
            </a:rPr>
            <a:t> and canny edge detection </a:t>
          </a:r>
          <a:endParaRPr lang="ar-EG" sz="1800" kern="1200" dirty="0">
            <a:latin typeface="Arial" panose="020B0604020202020204" pitchFamily="34" charset="0"/>
            <a:cs typeface="Arial" panose="020B0604020202020204" pitchFamily="34" charset="0"/>
          </a:endParaRPr>
        </a:p>
      </dsp:txBody>
      <dsp:txXfrm>
        <a:off x="5964380" y="134008"/>
        <a:ext cx="2471645" cy="1791864"/>
      </dsp:txXfrm>
    </dsp:sp>
    <dsp:sp modelId="{EE6E9F41-A491-445D-BCAD-36A4D21A0813}">
      <dsp:nvSpPr>
        <dsp:cNvPr id="0" name=""/>
        <dsp:cNvSpPr/>
      </dsp:nvSpPr>
      <dsp:spPr>
        <a:xfrm>
          <a:off x="1235822" y="2224815"/>
          <a:ext cx="9541235" cy="460806"/>
        </a:xfrm>
        <a:custGeom>
          <a:avLst/>
          <a:gdLst/>
          <a:ahLst/>
          <a:cxnLst/>
          <a:rect l="0" t="0" r="0" b="0"/>
          <a:pathLst>
            <a:path>
              <a:moveTo>
                <a:pt x="9541235" y="0"/>
              </a:moveTo>
              <a:lnTo>
                <a:pt x="9541235" y="247503"/>
              </a:lnTo>
              <a:lnTo>
                <a:pt x="0" y="247503"/>
              </a:lnTo>
              <a:lnTo>
                <a:pt x="0" y="460806"/>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rtl="1">
            <a:lnSpc>
              <a:spcPct val="90000"/>
            </a:lnSpc>
            <a:spcBef>
              <a:spcPct val="0"/>
            </a:spcBef>
            <a:spcAft>
              <a:spcPct val="35000"/>
            </a:spcAft>
          </a:pPr>
          <a:endParaRPr lang="ar-EG" sz="2000" kern="1200">
            <a:latin typeface="Arial" panose="020B0604020202020204" pitchFamily="34" charset="0"/>
            <a:cs typeface="Arial" panose="020B0604020202020204" pitchFamily="34" charset="0"/>
          </a:endParaRPr>
        </a:p>
      </dsp:txBody>
      <dsp:txXfrm>
        <a:off x="5767593" y="2452373"/>
        <a:ext cx="477694" cy="5690"/>
      </dsp:txXfrm>
    </dsp:sp>
    <dsp:sp modelId="{5C3C7D22-D545-403B-AF0D-1031511EB103}">
      <dsp:nvSpPr>
        <dsp:cNvPr id="0" name=""/>
        <dsp:cNvSpPr/>
      </dsp:nvSpPr>
      <dsp:spPr>
        <a:xfrm>
          <a:off x="9538306" y="85759"/>
          <a:ext cx="2477503" cy="214085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Find the Biggest counters in the image &gt;&gt;the border of the questions</a:t>
          </a:r>
          <a:endParaRPr lang="ar-EG" sz="2000" kern="1200" dirty="0">
            <a:latin typeface="Arial" panose="020B0604020202020204" pitchFamily="34" charset="0"/>
            <a:cs typeface="Arial" panose="020B0604020202020204" pitchFamily="34" charset="0"/>
          </a:endParaRPr>
        </a:p>
      </dsp:txBody>
      <dsp:txXfrm>
        <a:off x="9538306" y="85759"/>
        <a:ext cx="2477503" cy="2140855"/>
      </dsp:txXfrm>
    </dsp:sp>
    <dsp:sp modelId="{3323A609-9BF4-4CF0-A131-D1AD1B7A3338}">
      <dsp:nvSpPr>
        <dsp:cNvPr id="0" name=""/>
        <dsp:cNvSpPr/>
      </dsp:nvSpPr>
      <dsp:spPr>
        <a:xfrm>
          <a:off x="2469845" y="3641138"/>
          <a:ext cx="276578" cy="112898"/>
        </a:xfrm>
        <a:custGeom>
          <a:avLst/>
          <a:gdLst/>
          <a:ahLst/>
          <a:cxnLst/>
          <a:rect l="0" t="0" r="0" b="0"/>
          <a:pathLst>
            <a:path>
              <a:moveTo>
                <a:pt x="0" y="112898"/>
              </a:moveTo>
              <a:lnTo>
                <a:pt x="155389" y="112898"/>
              </a:lnTo>
              <a:lnTo>
                <a:pt x="155389" y="0"/>
              </a:lnTo>
              <a:lnTo>
                <a:pt x="276578" y="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rtl="1">
            <a:lnSpc>
              <a:spcPct val="90000"/>
            </a:lnSpc>
            <a:spcBef>
              <a:spcPct val="0"/>
            </a:spcBef>
            <a:spcAft>
              <a:spcPct val="35000"/>
            </a:spcAft>
          </a:pPr>
          <a:endParaRPr lang="ar-EG" sz="2000" kern="1200">
            <a:latin typeface="Arial" panose="020B0604020202020204" pitchFamily="34" charset="0"/>
            <a:cs typeface="Arial" panose="020B0604020202020204" pitchFamily="34" charset="0"/>
          </a:endParaRPr>
        </a:p>
      </dsp:txBody>
      <dsp:txXfrm>
        <a:off x="2599953" y="3694742"/>
        <a:ext cx="16363" cy="5690"/>
      </dsp:txXfrm>
    </dsp:sp>
    <dsp:sp modelId="{AAEF0BEF-8490-4F7E-857C-76AAD85F7035}">
      <dsp:nvSpPr>
        <dsp:cNvPr id="0" name=""/>
        <dsp:cNvSpPr/>
      </dsp:nvSpPr>
      <dsp:spPr>
        <a:xfrm>
          <a:off x="0" y="2718021"/>
          <a:ext cx="2471645" cy="207203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Do Perspective Transform to the biggest counter&gt;&gt; detect the border of images and focus the view on it</a:t>
          </a:r>
          <a:r>
            <a:rPr lang="en-US" sz="2000" kern="1200" baseline="0" dirty="0" smtClean="0">
              <a:latin typeface="Arial" panose="020B0604020202020204" pitchFamily="34" charset="0"/>
              <a:cs typeface="Arial" panose="020B0604020202020204" pitchFamily="34" charset="0"/>
            </a:rPr>
            <a:t> </a:t>
          </a:r>
          <a:endParaRPr lang="ar-EG" sz="2000" kern="1200" dirty="0">
            <a:latin typeface="Arial" panose="020B0604020202020204" pitchFamily="34" charset="0"/>
            <a:cs typeface="Arial" panose="020B0604020202020204" pitchFamily="34" charset="0"/>
          </a:endParaRPr>
        </a:p>
      </dsp:txBody>
      <dsp:txXfrm>
        <a:off x="0" y="2718021"/>
        <a:ext cx="2471645" cy="2072030"/>
      </dsp:txXfrm>
    </dsp:sp>
    <dsp:sp modelId="{2ED877DE-C466-47FF-B994-0B43DF83EDA6}">
      <dsp:nvSpPr>
        <dsp:cNvPr id="0" name=""/>
        <dsp:cNvSpPr/>
      </dsp:nvSpPr>
      <dsp:spPr>
        <a:xfrm>
          <a:off x="5248669" y="3595418"/>
          <a:ext cx="212214" cy="91440"/>
        </a:xfrm>
        <a:custGeom>
          <a:avLst/>
          <a:gdLst/>
          <a:ahLst/>
          <a:cxnLst/>
          <a:rect l="0" t="0" r="0" b="0"/>
          <a:pathLst>
            <a:path>
              <a:moveTo>
                <a:pt x="0" y="45720"/>
              </a:moveTo>
              <a:lnTo>
                <a:pt x="123207" y="45720"/>
              </a:lnTo>
              <a:lnTo>
                <a:pt x="123207" y="74341"/>
              </a:lnTo>
              <a:lnTo>
                <a:pt x="212214" y="7434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rtl="1">
            <a:lnSpc>
              <a:spcPct val="90000"/>
            </a:lnSpc>
            <a:spcBef>
              <a:spcPct val="0"/>
            </a:spcBef>
            <a:spcAft>
              <a:spcPct val="35000"/>
            </a:spcAft>
          </a:pPr>
          <a:endParaRPr lang="ar-EG" sz="2000" kern="1200">
            <a:latin typeface="Arial" panose="020B0604020202020204" pitchFamily="34" charset="0"/>
            <a:cs typeface="Arial" panose="020B0604020202020204" pitchFamily="34" charset="0"/>
          </a:endParaRPr>
        </a:p>
      </dsp:txBody>
      <dsp:txXfrm>
        <a:off x="5348664" y="3638293"/>
        <a:ext cx="12224" cy="5690"/>
      </dsp:txXfrm>
    </dsp:sp>
    <dsp:sp modelId="{C12D5590-30C2-4C95-8461-F8E2E1F7EB36}">
      <dsp:nvSpPr>
        <dsp:cNvPr id="0" name=""/>
        <dsp:cNvSpPr/>
      </dsp:nvSpPr>
      <dsp:spPr>
        <a:xfrm>
          <a:off x="2778824" y="2731585"/>
          <a:ext cx="2471645" cy="181910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1">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Do the Adaptive thresholding and </a:t>
          </a:r>
          <a:r>
            <a:rPr lang="en-US" sz="2000" kern="1200" dirty="0" err="1" smtClean="0">
              <a:latin typeface="Arial" panose="020B0604020202020204" pitchFamily="34" charset="0"/>
              <a:cs typeface="Arial" panose="020B0604020202020204" pitchFamily="34" charset="0"/>
            </a:rPr>
            <a:t>binery</a:t>
          </a:r>
          <a:r>
            <a:rPr lang="en-US" sz="2000" kern="1200" dirty="0" smtClean="0">
              <a:latin typeface="Arial" panose="020B0604020202020204" pitchFamily="34" charset="0"/>
              <a:cs typeface="Arial" panose="020B0604020202020204" pitchFamily="34" charset="0"/>
            </a:rPr>
            <a:t> thresholding to the image</a:t>
          </a:r>
          <a:endParaRPr lang="ar-EG" sz="2000" kern="1200" dirty="0">
            <a:latin typeface="Arial" panose="020B0604020202020204" pitchFamily="34" charset="0"/>
            <a:cs typeface="Arial" panose="020B0604020202020204" pitchFamily="34" charset="0"/>
          </a:endParaRPr>
        </a:p>
      </dsp:txBody>
      <dsp:txXfrm>
        <a:off x="2778824" y="2731585"/>
        <a:ext cx="2471645" cy="1819106"/>
      </dsp:txXfrm>
    </dsp:sp>
    <dsp:sp modelId="{D760CA2A-D373-4985-B038-80C92591DD11}">
      <dsp:nvSpPr>
        <dsp:cNvPr id="0" name=""/>
        <dsp:cNvSpPr/>
      </dsp:nvSpPr>
      <dsp:spPr>
        <a:xfrm>
          <a:off x="7963130" y="3551492"/>
          <a:ext cx="835390" cy="91440"/>
        </a:xfrm>
        <a:custGeom>
          <a:avLst/>
          <a:gdLst/>
          <a:ahLst/>
          <a:cxnLst/>
          <a:rect l="0" t="0" r="0" b="0"/>
          <a:pathLst>
            <a:path>
              <a:moveTo>
                <a:pt x="0" y="118267"/>
              </a:moveTo>
              <a:lnTo>
                <a:pt x="434795" y="118267"/>
              </a:lnTo>
              <a:lnTo>
                <a:pt x="434795" y="45720"/>
              </a:lnTo>
              <a:lnTo>
                <a:pt x="835390"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latin typeface="Arial" panose="020B0604020202020204" pitchFamily="34" charset="0"/>
            <a:cs typeface="Arial" panose="020B0604020202020204" pitchFamily="34" charset="0"/>
          </a:endParaRPr>
        </a:p>
      </dsp:txBody>
      <dsp:txXfrm>
        <a:off x="8359100" y="3594367"/>
        <a:ext cx="43451" cy="5690"/>
      </dsp:txXfrm>
    </dsp:sp>
    <dsp:sp modelId="{5E5C06E9-2C91-463A-9A8F-13E1D4BB4B22}">
      <dsp:nvSpPr>
        <dsp:cNvPr id="0" name=""/>
        <dsp:cNvSpPr/>
      </dsp:nvSpPr>
      <dsp:spPr>
        <a:xfrm>
          <a:off x="5493284" y="2750760"/>
          <a:ext cx="2471645" cy="183799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Divide the image in rows and columns</a:t>
          </a:r>
          <a:endParaRPr lang="ar-EG" sz="2000" kern="1200" dirty="0">
            <a:latin typeface="Arial" panose="020B0604020202020204" pitchFamily="34" charset="0"/>
            <a:cs typeface="Arial" panose="020B0604020202020204" pitchFamily="34" charset="0"/>
          </a:endParaRPr>
        </a:p>
      </dsp:txBody>
      <dsp:txXfrm>
        <a:off x="5493284" y="2750760"/>
        <a:ext cx="2471645" cy="1837999"/>
      </dsp:txXfrm>
    </dsp:sp>
    <dsp:sp modelId="{847953A0-C8FA-40B6-9138-6829C0CD608B}">
      <dsp:nvSpPr>
        <dsp:cNvPr id="0" name=""/>
        <dsp:cNvSpPr/>
      </dsp:nvSpPr>
      <dsp:spPr>
        <a:xfrm>
          <a:off x="8830921" y="2765189"/>
          <a:ext cx="2471645" cy="166404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Count the non zero in every circle and find the max in every row &gt;&gt;&gt;  then get the result </a:t>
          </a:r>
          <a:endParaRPr lang="ar-EG" sz="2000" kern="1200" dirty="0">
            <a:latin typeface="Arial" panose="020B0604020202020204" pitchFamily="34" charset="0"/>
            <a:cs typeface="Arial" panose="020B0604020202020204" pitchFamily="34" charset="0"/>
          </a:endParaRPr>
        </a:p>
      </dsp:txBody>
      <dsp:txXfrm>
        <a:off x="8830921" y="2765189"/>
        <a:ext cx="2471645" cy="166404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ar-EG"/>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289412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083FF-9858-455C-BB44-98C933BED699}" type="datetimeFigureOut">
              <a:rPr lang="ar-EG" smtClean="0"/>
              <a:t>01/01/1442</a:t>
            </a:fld>
            <a:endParaRPr lang="ar-EG"/>
          </a:p>
        </p:txBody>
      </p:sp>
      <p:sp>
        <p:nvSpPr>
          <p:cNvPr id="6" name="Footer Placeholder 5"/>
          <p:cNvSpPr>
            <a:spLocks noGrp="1"/>
          </p:cNvSpPr>
          <p:nvPr>
            <p:ph type="ftr" sz="quarter" idx="11"/>
          </p:nvPr>
        </p:nvSpPr>
        <p:spPr/>
        <p:txBody>
          <a:bodyPr/>
          <a:lstStyle/>
          <a:p>
            <a:endParaRPr lang="ar-E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16858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55117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27406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3522569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083FF-9858-455C-BB44-98C933BED699}" type="datetimeFigureOut">
              <a:rPr lang="ar-EG" smtClean="0"/>
              <a:t>01/01/1442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224874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083FF-9858-455C-BB44-98C933BED699}" type="datetimeFigureOut">
              <a:rPr lang="ar-EG" smtClean="0"/>
              <a:t>01/01/1442</a:t>
            </a:fld>
            <a:endParaRPr lang="ar-EG"/>
          </a:p>
        </p:txBody>
      </p:sp>
      <p:sp>
        <p:nvSpPr>
          <p:cNvPr id="8" name="Footer Placeholder 7"/>
          <p:cNvSpPr>
            <a:spLocks noGrp="1"/>
          </p:cNvSpPr>
          <p:nvPr>
            <p:ph type="ftr" sz="quarter" idx="11"/>
          </p:nvPr>
        </p:nvSpPr>
        <p:spPr>
          <a:xfrm>
            <a:off x="561111" y="6391838"/>
            <a:ext cx="3644282" cy="304801"/>
          </a:xfrm>
        </p:spPr>
        <p:txBody>
          <a:bodyPr/>
          <a:lstStyle/>
          <a:p>
            <a:endParaRPr lang="ar-EG"/>
          </a:p>
        </p:txBody>
      </p:sp>
      <p:sp>
        <p:nvSpPr>
          <p:cNvPr id="9" name="Slide Number Placeholder 8"/>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2792433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353822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9009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215846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083FF-9858-455C-BB44-98C933BED699}" type="datetimeFigureOut">
              <a:rPr lang="ar-EG" smtClean="0"/>
              <a:t>01/01/1442</a:t>
            </a:fld>
            <a:endParaRPr lang="ar-EG"/>
          </a:p>
        </p:txBody>
      </p:sp>
      <p:sp>
        <p:nvSpPr>
          <p:cNvPr id="5" name="Footer Placeholder 4"/>
          <p:cNvSpPr>
            <a:spLocks noGrp="1"/>
          </p:cNvSpPr>
          <p:nvPr>
            <p:ph type="ftr" sz="quarter" idx="11"/>
          </p:nvPr>
        </p:nvSpPr>
        <p:spPr/>
        <p:txBody>
          <a:bodyPr/>
          <a:lstStyle/>
          <a:p>
            <a:endParaRPr lang="ar-E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366304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A083FF-9858-455C-BB44-98C933BED699}" type="datetimeFigureOut">
              <a:rPr lang="ar-EG" smtClean="0"/>
              <a:t>01/01/1442</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23527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A083FF-9858-455C-BB44-98C933BED699}" type="datetimeFigureOut">
              <a:rPr lang="ar-EG" smtClean="0"/>
              <a:t>01/01/1442</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293588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A083FF-9858-455C-BB44-98C933BED699}" type="datetimeFigureOut">
              <a:rPr lang="ar-EG" smtClean="0"/>
              <a:t>01/01/1442</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378545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083FF-9858-455C-BB44-98C933BED699}" type="datetimeFigureOut">
              <a:rPr lang="ar-EG" smtClean="0"/>
              <a:t>01/01/1442</a:t>
            </a:fld>
            <a:endParaRPr lang="ar-EG"/>
          </a:p>
        </p:txBody>
      </p:sp>
      <p:sp>
        <p:nvSpPr>
          <p:cNvPr id="3" name="Footer Placeholder 2"/>
          <p:cNvSpPr>
            <a:spLocks noGrp="1"/>
          </p:cNvSpPr>
          <p:nvPr>
            <p:ph type="ftr" sz="quarter" idx="11"/>
          </p:nvPr>
        </p:nvSpPr>
        <p:spPr/>
        <p:txBody>
          <a:bodyPr/>
          <a:lstStyle/>
          <a:p>
            <a:endParaRPr lang="ar-EG"/>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30068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083FF-9858-455C-BB44-98C933BED699}" type="datetimeFigureOut">
              <a:rPr lang="ar-EG" smtClean="0"/>
              <a:t>01/01/1442</a:t>
            </a:fld>
            <a:endParaRPr lang="ar-EG"/>
          </a:p>
        </p:txBody>
      </p:sp>
      <p:sp>
        <p:nvSpPr>
          <p:cNvPr id="6" name="Footer Placeholder 5"/>
          <p:cNvSpPr>
            <a:spLocks noGrp="1"/>
          </p:cNvSpPr>
          <p:nvPr>
            <p:ph type="ftr" sz="quarter" idx="11"/>
          </p:nvPr>
        </p:nvSpPr>
        <p:spPr/>
        <p:txBody>
          <a:bodyPr/>
          <a:lstStyle/>
          <a:p>
            <a:endParaRPr lang="ar-E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60459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083FF-9858-455C-BB44-98C933BED699}" type="datetimeFigureOut">
              <a:rPr lang="ar-EG" smtClean="0"/>
              <a:t>01/01/1442</a:t>
            </a:fld>
            <a:endParaRPr lang="ar-EG"/>
          </a:p>
        </p:txBody>
      </p:sp>
      <p:sp>
        <p:nvSpPr>
          <p:cNvPr id="6" name="Footer Placeholder 5"/>
          <p:cNvSpPr>
            <a:spLocks noGrp="1"/>
          </p:cNvSpPr>
          <p:nvPr>
            <p:ph type="ftr" sz="quarter" idx="11"/>
          </p:nvPr>
        </p:nvSpPr>
        <p:spPr/>
        <p:txBody>
          <a:bodyPr/>
          <a:lstStyle/>
          <a:p>
            <a:endParaRPr lang="ar-EG"/>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33371BA-614E-4198-89F7-50364F0EE683}" type="slidenum">
              <a:rPr lang="ar-EG" smtClean="0"/>
              <a:t>‹#›</a:t>
            </a:fld>
            <a:endParaRPr lang="ar-EG"/>
          </a:p>
        </p:txBody>
      </p:sp>
    </p:spTree>
    <p:extLst>
      <p:ext uri="{BB962C8B-B14F-4D97-AF65-F5344CB8AC3E}">
        <p14:creationId xmlns:p14="http://schemas.microsoft.com/office/powerpoint/2010/main" val="146706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A083FF-9858-455C-BB44-98C933BED699}" type="datetimeFigureOut">
              <a:rPr lang="ar-EG" smtClean="0"/>
              <a:t>01/01/1442</a:t>
            </a:fld>
            <a:endParaRPr lang="ar-EG"/>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ar-EG"/>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33371BA-614E-4198-89F7-50364F0EE683}" type="slidenum">
              <a:rPr lang="ar-EG" smtClean="0"/>
              <a:t>‹#›</a:t>
            </a:fld>
            <a:endParaRPr lang="ar-EG"/>
          </a:p>
        </p:txBody>
      </p:sp>
    </p:spTree>
    <p:extLst>
      <p:ext uri="{BB962C8B-B14F-4D97-AF65-F5344CB8AC3E}">
        <p14:creationId xmlns:p14="http://schemas.microsoft.com/office/powerpoint/2010/main" val="6196267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arl_Friedrich_Gauss" TargetMode="External"/><Relationship Id="rId2" Type="http://schemas.openxmlformats.org/officeDocument/2006/relationships/hyperlink" Target="https://en.wikipedia.org/wiki/Gaussian_function" TargetMode="External"/><Relationship Id="rId1" Type="http://schemas.openxmlformats.org/officeDocument/2006/relationships/slideLayout" Target="../slideLayouts/slideLayout2.xml"/><Relationship Id="rId4" Type="http://schemas.openxmlformats.org/officeDocument/2006/relationships/hyperlink" Target="https://en.wikipedia.org/wiki/Image_nois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hyperlink" Target="https://en.wikipedia.org/wiki/Edge_detection" TargetMode="External"/><Relationship Id="rId1" Type="http://schemas.openxmlformats.org/officeDocument/2006/relationships/slideLayout" Target="../slideLayouts/slideLayout2.xml"/><Relationship Id="rId4" Type="http://schemas.openxmlformats.org/officeDocument/2006/relationships/hyperlink" Target="https://en.wikipedia.org/wiki/John_F._Cann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Hysteresis" TargetMode="External"/><Relationship Id="rId2" Type="http://schemas.openxmlformats.org/officeDocument/2006/relationships/hyperlink" Target="https://en.wikipedia.org/wiki/Gaussian_filt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jfif"/><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278" y="2170845"/>
            <a:ext cx="8434316" cy="1086769"/>
          </a:xfrm>
        </p:spPr>
        <p:txBody>
          <a:bodyPr anchor="ctr">
            <a:normAutofit fontScale="90000"/>
          </a:bodyPr>
          <a:lstStyle/>
          <a:p>
            <a:pPr algn="ctr"/>
            <a:r>
              <a:rPr lang="en-US" sz="6600" b="1" dirty="0">
                <a:solidFill>
                  <a:schemeClr val="bg1"/>
                </a:solidFill>
                <a:latin typeface="Arial" panose="020B0604020202020204" pitchFamily="34" charset="0"/>
                <a:cs typeface="Arial" panose="020B0604020202020204" pitchFamily="34" charset="0"/>
              </a:rPr>
              <a:t>AC</a:t>
            </a:r>
            <a:endParaRPr lang="ar-EG" sz="66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717309" y="3204288"/>
            <a:ext cx="9501151" cy="1337481"/>
          </a:xfrm>
        </p:spPr>
        <p:txBody>
          <a:bodyPr anchor="ctr">
            <a:noAutofit/>
          </a:bodyPr>
          <a:lstStyle/>
          <a:p>
            <a:pPr algn="ctr"/>
            <a:r>
              <a:rPr lang="en-US" sz="4800" cap="none" dirty="0">
                <a:solidFill>
                  <a:schemeClr val="bg1"/>
                </a:solidFill>
                <a:latin typeface="Arial" panose="020B0604020202020204" pitchFamily="34" charset="0"/>
                <a:cs typeface="Arial" panose="020B0604020202020204" pitchFamily="34" charset="0"/>
              </a:rPr>
              <a:t>Automatic Correction</a:t>
            </a:r>
            <a:endParaRPr lang="ar-EG" sz="4800" cap="none" dirty="0">
              <a:solidFill>
                <a:schemeClr val="bg1"/>
              </a:solidFill>
              <a:latin typeface="Arial" panose="020B0604020202020204" pitchFamily="34" charset="0"/>
              <a:cs typeface="Arial" panose="020B0604020202020204" pitchFamily="34" charset="0"/>
            </a:endParaRPr>
          </a:p>
        </p:txBody>
      </p:sp>
      <p:pic>
        <p:nvPicPr>
          <p:cNvPr id="4" name="Picture 3" descr="C:\Users\hhh\Downloads\5856a0e2c72a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599" y="482724"/>
            <a:ext cx="1124711" cy="156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7223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573B8F90-CDE4-4EEE-A208-2118D945BC5C}"/>
              </a:ext>
            </a:extLst>
          </p:cNvPr>
          <p:cNvPicPr>
            <a:picLocks noGrp="1"/>
          </p:cNvPicPr>
          <p:nvPr>
            <p:ph idx="1"/>
          </p:nvPr>
        </p:nvPicPr>
        <p:blipFill>
          <a:blip r:embed="rId2"/>
          <a:stretch>
            <a:fillRect/>
          </a:stretch>
        </p:blipFill>
        <p:spPr>
          <a:xfrm>
            <a:off x="1154954" y="2307102"/>
            <a:ext cx="3910819" cy="4079630"/>
          </a:xfrm>
          <a:prstGeom prst="rect">
            <a:avLst/>
          </a:prstGeom>
        </p:spPr>
      </p:pic>
      <p:pic>
        <p:nvPicPr>
          <p:cNvPr id="9" name="Picture 8">
            <a:extLst>
              <a:ext uri="{FF2B5EF4-FFF2-40B4-BE49-F238E27FC236}">
                <a16:creationId xmlns:a16="http://schemas.microsoft.com/office/drawing/2014/main" xmlns="" id="{AF12EAD9-FE98-4125-9B62-B4034A418CD1}"/>
              </a:ext>
            </a:extLst>
          </p:cNvPr>
          <p:cNvPicPr/>
          <p:nvPr/>
        </p:nvPicPr>
        <p:blipFill>
          <a:blip r:embed="rId3"/>
          <a:stretch>
            <a:fillRect/>
          </a:stretch>
        </p:blipFill>
        <p:spPr>
          <a:xfrm>
            <a:off x="6096000" y="2307102"/>
            <a:ext cx="3820367" cy="4079630"/>
          </a:xfrm>
          <a:prstGeom prst="rect">
            <a:avLst/>
          </a:prstGeom>
        </p:spPr>
      </p:pic>
    </p:spTree>
    <p:extLst>
      <p:ext uri="{BB962C8B-B14F-4D97-AF65-F5344CB8AC3E}">
        <p14:creationId xmlns:p14="http://schemas.microsoft.com/office/powerpoint/2010/main" val="3796401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7672A-B813-47F2-A94B-E98379F7B3B0}"/>
              </a:ext>
            </a:extLst>
          </p:cNvPr>
          <p:cNvSpPr>
            <a:spLocks noGrp="1"/>
          </p:cNvSpPr>
          <p:nvPr>
            <p:ph type="title"/>
          </p:nvPr>
        </p:nvSpPr>
        <p:spPr/>
        <p:txBody>
          <a:bodyPr/>
          <a:lstStyle/>
          <a:p>
            <a:pPr algn="ctr"/>
            <a:r>
              <a:rPr lang="en-US" sz="3200" b="1" i="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Gaussian blur in openCV</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2130131B-156E-4460-BCEA-4D0E5BD612DF}"/>
              </a:ext>
            </a:extLst>
          </p:cNvPr>
          <p:cNvSpPr>
            <a:spLocks noGrp="1"/>
          </p:cNvSpPr>
          <p:nvPr>
            <p:ph idx="1"/>
          </p:nvPr>
        </p:nvSpPr>
        <p:spPr>
          <a:xfrm>
            <a:off x="1295629" y="2589432"/>
            <a:ext cx="9803779" cy="3881706"/>
          </a:xfrm>
        </p:spPr>
        <p:txBody>
          <a:bodyPr>
            <a:normAutofit/>
          </a:bodyPr>
          <a:lstStyle/>
          <a:p>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A </a:t>
            </a:r>
            <a:r>
              <a:rPr lang="en-US" sz="3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Gaussian blur</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(also known as </a:t>
            </a:r>
            <a:r>
              <a:rPr lang="en-US" sz="3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Gaussian smoothing</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is the result of blurring an image by a </a:t>
            </a:r>
            <a:r>
              <a:rPr lang="en-US" sz="3200"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tooltip="Gaussian function">
                  <a:extLst>
                    <a:ext uri="{A12FA001-AC4F-418D-AE19-62706E023703}">
                      <ahyp:hlinkClr xmlns:ahyp="http://schemas.microsoft.com/office/drawing/2018/hyperlinkcolor" xmlns="" val="tx"/>
                    </a:ext>
                  </a:extLst>
                </a:hlinkClick>
              </a:rPr>
              <a:t>Gaussian function</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(named after mathematician and scientist </a:t>
            </a:r>
            <a:r>
              <a:rPr lang="en-US" sz="3200"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tooltip="Carl Friedrich Gauss">
                  <a:extLst>
                    <a:ext uri="{A12FA001-AC4F-418D-AE19-62706E023703}">
                      <ahyp:hlinkClr xmlns:ahyp="http://schemas.microsoft.com/office/drawing/2018/hyperlinkcolor" xmlns="" val="tx"/>
                    </a:ext>
                  </a:extLst>
                </a:hlinkClick>
              </a:rPr>
              <a:t>Carl Friedrich Gauss</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It is a widely used effect in graphics software, typically to reduce </a:t>
            </a:r>
            <a:r>
              <a:rPr lang="en-US" sz="3200"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tooltip="Image noise">
                  <a:extLst>
                    <a:ext uri="{A12FA001-AC4F-418D-AE19-62706E023703}">
                      <ahyp:hlinkClr xmlns:ahyp="http://schemas.microsoft.com/office/drawing/2018/hyperlinkcolor" xmlns="" val="tx"/>
                    </a:ext>
                  </a:extLst>
                </a:hlinkClick>
              </a:rPr>
              <a:t>image noise</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reduce detail</a:t>
            </a:r>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6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59AA6-FB8F-4F5A-8BD7-02A555D4EE3E}"/>
              </a:ext>
            </a:extLst>
          </p:cNvPr>
          <p:cNvSpPr>
            <a:spLocks noGrp="1"/>
          </p:cNvSpPr>
          <p:nvPr>
            <p:ph type="title"/>
          </p:nvPr>
        </p:nvSpPr>
        <p:spPr/>
        <p:txBody>
          <a:bodyPr/>
          <a:lstStyle/>
          <a:p>
            <a:pPr algn="ctr"/>
            <a:r>
              <a:rPr lang="en-US" sz="3200" b="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Canny edge detector</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A9D998EA-8574-47EB-BD95-5078A14E2755}"/>
              </a:ext>
            </a:extLst>
          </p:cNvPr>
          <p:cNvSpPr>
            <a:spLocks noGrp="1"/>
          </p:cNvSpPr>
          <p:nvPr>
            <p:ph idx="1"/>
          </p:nvPr>
        </p:nvSpPr>
        <p:spPr>
          <a:xfrm>
            <a:off x="1154954" y="2603500"/>
            <a:ext cx="9423951" cy="3416300"/>
          </a:xfrm>
        </p:spPr>
        <p:txBody>
          <a:bodyPr>
            <a:normAutofit/>
          </a:bodyPr>
          <a:lstStyle/>
          <a:p>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a:t>
            </a:r>
            <a:r>
              <a:rPr lang="en-US" sz="3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Canny edge detector</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is an </a:t>
            </a:r>
            <a:r>
              <a:rPr lang="en-US" sz="3200"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tooltip="Edge detection">
                  <a:extLst>
                    <a:ext uri="{A12FA001-AC4F-418D-AE19-62706E023703}">
                      <ahyp:hlinkClr xmlns:ahyp="http://schemas.microsoft.com/office/drawing/2018/hyperlinkcolor" xmlns="" val="tx"/>
                    </a:ext>
                  </a:extLst>
                </a:hlinkClick>
              </a:rPr>
              <a:t>edge detection</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operator that uses a multi-stage </a:t>
            </a:r>
            <a:r>
              <a:rPr lang="en-US" sz="3200"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tooltip="Algorithm">
                  <a:extLst>
                    <a:ext uri="{A12FA001-AC4F-418D-AE19-62706E023703}">
                      <ahyp:hlinkClr xmlns:ahyp="http://schemas.microsoft.com/office/drawing/2018/hyperlinkcolor" xmlns="" val="tx"/>
                    </a:ext>
                  </a:extLst>
                </a:hlinkClick>
              </a:rPr>
              <a:t>algorithm</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detect a </a:t>
            </a:r>
            <a:r>
              <a:rPr lang="en-US" sz="3200" dirty="0" smtClean="0">
                <a:solidFill>
                  <a:schemeClr val="tx1"/>
                </a:solidFill>
                <a:effectLst/>
                <a:latin typeface="Arial" panose="020B0604020202020204" pitchFamily="34" charset="0"/>
                <a:ea typeface="Calibri" panose="020F0502020204030204" pitchFamily="34" charset="0"/>
                <a:cs typeface="Arial" panose="020B0604020202020204" pitchFamily="34" charset="0"/>
              </a:rPr>
              <a:t>wide range of edges in images</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It was developed by </a:t>
            </a:r>
            <a:r>
              <a:rPr lang="en-US" sz="3200" u="none" strike="noStrike"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4" tooltip="John F. Canny">
                  <a:extLst>
                    <a:ext uri="{A12FA001-AC4F-418D-AE19-62706E023703}">
                      <ahyp:hlinkClr xmlns:ahyp="http://schemas.microsoft.com/office/drawing/2018/hyperlinkcolor" xmlns="" val="tx"/>
                    </a:ext>
                  </a:extLst>
                </a:hlinkClick>
              </a:rPr>
              <a:t>John F. Canny</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in 1986. Canny also produced a </a:t>
            </a:r>
            <a:r>
              <a:rPr lang="en-US" sz="3200" i="1" dirty="0">
                <a:solidFill>
                  <a:schemeClr val="tx1"/>
                </a:solidFill>
                <a:effectLst/>
                <a:latin typeface="Arial" panose="020B0604020202020204" pitchFamily="34" charset="0"/>
                <a:ea typeface="Calibri" panose="020F0502020204030204" pitchFamily="34" charset="0"/>
                <a:cs typeface="Arial" panose="020B0604020202020204" pitchFamily="34" charset="0"/>
              </a:rPr>
              <a:t>computational theory of edge detection</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explaining why the technique works.</a:t>
            </a:r>
          </a:p>
        </p:txBody>
      </p:sp>
    </p:spTree>
    <p:extLst>
      <p:ext uri="{BB962C8B-B14F-4D97-AF65-F5344CB8AC3E}">
        <p14:creationId xmlns:p14="http://schemas.microsoft.com/office/powerpoint/2010/main" val="1101309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00570-4A11-49EF-B050-0C75A74AB807}"/>
              </a:ext>
            </a:extLst>
          </p:cNvPr>
          <p:cNvSpPr>
            <a:spLocks noGrp="1"/>
          </p:cNvSpPr>
          <p:nvPr>
            <p:ph type="title"/>
          </p:nvPr>
        </p:nvSpPr>
        <p:spPr/>
        <p:txBody>
          <a:bodyPr/>
          <a:lstStyle/>
          <a:p>
            <a:pPr algn="ctr"/>
            <a:r>
              <a:rPr lang="en-US" sz="3200" b="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Process of Canny edge detection algorithm</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3AF4BA6-E7AF-4CF6-9F33-90AF7B4B9C7E}"/>
              </a:ext>
            </a:extLst>
          </p:cNvPr>
          <p:cNvSpPr>
            <a:spLocks noGrp="1"/>
          </p:cNvSpPr>
          <p:nvPr>
            <p:ph idx="1"/>
          </p:nvPr>
        </p:nvSpPr>
        <p:spPr>
          <a:xfrm>
            <a:off x="464234" y="2321169"/>
            <a:ext cx="11226018" cy="4304714"/>
          </a:xfrm>
        </p:spPr>
        <p:txBody>
          <a:bodyPr>
            <a:noAutofit/>
          </a:bodyPr>
          <a:lstStyle/>
          <a:p>
            <a:pPr marL="342900" marR="0" lvl="0" indent="-342900" rtl="0">
              <a:lnSpc>
                <a:spcPct val="150000"/>
              </a:lnSpc>
              <a:spcBef>
                <a:spcPts val="0"/>
              </a:spcBef>
              <a:spcAft>
                <a:spcPts val="1000"/>
              </a:spcAft>
              <a:buFont typeface="+mj-lt"/>
              <a:buAutoNum type="arabicPeriod"/>
              <a:tabLst>
                <a:tab pos="457200" algn="l"/>
              </a:tabLs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Apply </a:t>
            </a:r>
            <a:r>
              <a:rPr lang="en-US" sz="24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tooltip="Gaussian filter">
                  <a:extLst>
                    <a:ext uri="{A12FA001-AC4F-418D-AE19-62706E023703}">
                      <ahyp:hlinkClr xmlns:ahyp="http://schemas.microsoft.com/office/drawing/2018/hyperlinkcolor" xmlns="" val="tx"/>
                    </a:ext>
                  </a:extLst>
                </a:hlinkClick>
              </a:rPr>
              <a:t>Gaussian filter</a:t>
            </a: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smooth the image in order to remove the noise.</a:t>
            </a:r>
          </a:p>
          <a:p>
            <a:pPr marL="342900" marR="0" lvl="0" indent="-342900">
              <a:lnSpc>
                <a:spcPct val="150000"/>
              </a:lnSpc>
              <a:spcBef>
                <a:spcPts val="0"/>
              </a:spcBef>
              <a:spcAft>
                <a:spcPts val="1000"/>
              </a:spcAft>
              <a:buFont typeface="+mj-lt"/>
              <a:buAutoNum type="arabicPeriod"/>
              <a:tabLst>
                <a:tab pos="457200" algn="l"/>
              </a:tabLs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Find the intensity gradients of the image.</a:t>
            </a:r>
          </a:p>
          <a:p>
            <a:pPr marL="342900" marR="0" lvl="0" indent="-342900">
              <a:lnSpc>
                <a:spcPct val="150000"/>
              </a:lnSpc>
              <a:spcBef>
                <a:spcPts val="0"/>
              </a:spcBef>
              <a:spcAft>
                <a:spcPts val="1000"/>
              </a:spcAft>
              <a:buFont typeface="+mj-lt"/>
              <a:buAutoNum type="arabicPeriod"/>
              <a:tabLst>
                <a:tab pos="457200" algn="l"/>
              </a:tabLs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Apply non-maximum suppression to get rid of spurious response to edge detection.</a:t>
            </a:r>
          </a:p>
          <a:p>
            <a:pPr marL="342900" marR="0" lvl="0" indent="-342900">
              <a:lnSpc>
                <a:spcPct val="150000"/>
              </a:lnSpc>
              <a:spcBef>
                <a:spcPts val="0"/>
              </a:spcBef>
              <a:spcAft>
                <a:spcPts val="1000"/>
              </a:spcAft>
              <a:buFont typeface="+mj-lt"/>
              <a:buAutoNum type="arabicPeriod"/>
              <a:tabLst>
                <a:tab pos="457200" algn="l"/>
              </a:tabLs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Apply double threshold to determine potential edges.</a:t>
            </a:r>
          </a:p>
          <a:p>
            <a:pPr>
              <a:lnSpc>
                <a:spcPct val="150000"/>
              </a:lnSpc>
              <a:spcBef>
                <a:spcPts val="0"/>
              </a:spcBef>
              <a:spcAft>
                <a:spcPts val="1000"/>
              </a:spcAft>
              <a:buFont typeface="+mj-lt"/>
              <a:buAutoNum type="arabicPeriod"/>
              <a:tabLst>
                <a:tab pos="457200" algn="l"/>
              </a:tabLs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Track edge by </a:t>
            </a:r>
            <a:r>
              <a:rPr lang="en-US" sz="24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tooltip="Hysteresis">
                  <a:extLst>
                    <a:ext uri="{A12FA001-AC4F-418D-AE19-62706E023703}">
                      <ahyp:hlinkClr xmlns:ahyp="http://schemas.microsoft.com/office/drawing/2018/hyperlinkcolor" xmlns="" val="tx"/>
                    </a:ext>
                  </a:extLst>
                </a:hlinkClick>
              </a:rPr>
              <a:t>hysteresis</a:t>
            </a: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Finalize the detection of edges by suppressing all the other edges that are weak and not connected to strong edges.</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347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59097-3227-444B-8BEC-A4C9D2EC3657}"/>
              </a:ext>
            </a:extLst>
          </p:cNvPr>
          <p:cNvSpPr>
            <a:spLocks noGrp="1"/>
          </p:cNvSpPr>
          <p:nvPr>
            <p:ph type="title"/>
          </p:nvPr>
        </p:nvSpPr>
        <p:spPr/>
        <p:txBody>
          <a:bodyPr/>
          <a:lstStyle/>
          <a:p>
            <a:pPr algn="ctr"/>
            <a:r>
              <a:rPr lang="en-US" sz="3200" b="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What is thresholding?</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EABFB14-182D-4E48-AE2C-BCA6404F3DD8}"/>
              </a:ext>
            </a:extLst>
          </p:cNvPr>
          <p:cNvSpPr>
            <a:spLocks noGrp="1"/>
          </p:cNvSpPr>
          <p:nvPr>
            <p:ph idx="1"/>
          </p:nvPr>
        </p:nvSpPr>
        <p:spPr>
          <a:xfrm>
            <a:off x="506437" y="2603500"/>
            <a:ext cx="11211951" cy="3416300"/>
          </a:xfrm>
        </p:spPr>
        <p:txBody>
          <a:bodyPr>
            <a:noAutofit/>
          </a:bodyPr>
          <a:lstStyle/>
          <a:p>
            <a:r>
              <a:rPr lang="en-US" sz="3200" b="0" i="0" u="none" strike="noStrike" baseline="0" dirty="0">
                <a:solidFill>
                  <a:schemeClr val="tx1"/>
                </a:solidFill>
                <a:latin typeface="Arial" panose="020B0604020202020204" pitchFamily="34" charset="0"/>
                <a:cs typeface="Arial" panose="020B0604020202020204" pitchFamily="34" charset="0"/>
              </a:rPr>
              <a:t>The simplest thresholding methods replace each pixel in an image with a black pixel if the image intensity   is less than some fixed constant T (that is, &lt;T), or a white pixel if the image intensity is greater than that constant. In the example image on the right, this results in the dark tree becoming completely black, and the white snow becoming completely white.</a:t>
            </a:r>
          </a:p>
        </p:txBody>
      </p:sp>
    </p:spTree>
    <p:extLst>
      <p:ext uri="{BB962C8B-B14F-4D97-AF65-F5344CB8AC3E}">
        <p14:creationId xmlns:p14="http://schemas.microsoft.com/office/powerpoint/2010/main" val="908518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4C699-8661-4579-91CF-194B0DC1B2B9}"/>
              </a:ext>
            </a:extLst>
          </p:cNvPr>
          <p:cNvSpPr>
            <a:spLocks noGrp="1"/>
          </p:cNvSpPr>
          <p:nvPr>
            <p:ph type="title"/>
          </p:nvPr>
        </p:nvSpPr>
        <p:spPr/>
        <p:txBody>
          <a:bodyPr/>
          <a:lstStyle/>
          <a:p>
            <a:pPr algn="ctr"/>
            <a:r>
              <a:rPr lang="en-US" sz="3200" b="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What is NumPy?</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D6B20C2F-CB42-4BEA-9197-E51A97862BA7}"/>
              </a:ext>
            </a:extLst>
          </p:cNvPr>
          <p:cNvSpPr>
            <a:spLocks noGrp="1"/>
          </p:cNvSpPr>
          <p:nvPr>
            <p:ph idx="1"/>
          </p:nvPr>
        </p:nvSpPr>
        <p:spPr>
          <a:xfrm>
            <a:off x="478302" y="2603500"/>
            <a:ext cx="11226018" cy="3416300"/>
          </a:xfrm>
        </p:spPr>
        <p:txBody>
          <a:bodyPr>
            <a:noAutofit/>
          </a:bodyPr>
          <a:lstStyle/>
          <a:p>
            <a:pPr marL="0" marR="0" indent="457200">
              <a:lnSpc>
                <a:spcPct val="150000"/>
              </a:lnSpc>
              <a:spcBef>
                <a:spcPts val="0"/>
              </a:spcBef>
              <a:spcAft>
                <a:spcPts val="1000"/>
              </a:spcAft>
            </a:pPr>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is a python library used for working with arrays.</a:t>
            </a:r>
          </a:p>
          <a:p>
            <a:pPr marL="0" marR="0" indent="457200">
              <a:lnSpc>
                <a:spcPct val="150000"/>
              </a:lnSpc>
              <a:spcBef>
                <a:spcPts val="0"/>
              </a:spcBef>
              <a:spcAft>
                <a:spcPts val="1000"/>
              </a:spcAft>
            </a:pPr>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also has functions for working in domain of linear algebra, fourier transform, and matrices.</a:t>
            </a:r>
          </a:p>
          <a:p>
            <a:r>
              <a:rPr lang="en-US"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was created in 2005 by Travis Oliphant. It is an open source project and you can use it freely</a:t>
            </a: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381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39228-55AC-4EF6-9B01-435B981A4763}"/>
              </a:ext>
            </a:extLst>
          </p:cNvPr>
          <p:cNvSpPr>
            <a:spLocks noGrp="1"/>
          </p:cNvSpPr>
          <p:nvPr>
            <p:ph type="title"/>
          </p:nvPr>
        </p:nvSpPr>
        <p:spPr/>
        <p:txBody>
          <a:bodyPr/>
          <a:lstStyle/>
          <a:p>
            <a:pPr algn="ctr"/>
            <a:r>
              <a:rPr lang="en-US" sz="3200" b="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Why Use NumPy ?</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9CB9FC28-E383-45A0-8BD9-D93818D5B71E}"/>
              </a:ext>
            </a:extLst>
          </p:cNvPr>
          <p:cNvSpPr>
            <a:spLocks noGrp="1"/>
          </p:cNvSpPr>
          <p:nvPr>
            <p:ph idx="1"/>
          </p:nvPr>
        </p:nvSpPr>
        <p:spPr>
          <a:xfrm>
            <a:off x="590844" y="2603500"/>
            <a:ext cx="11127544" cy="3726962"/>
          </a:xfrm>
        </p:spPr>
        <p:txBody>
          <a:bodyPr>
            <a:normAutofit/>
          </a:bodyPr>
          <a:lstStyle/>
          <a:p>
            <a:pPr marL="0" marR="0" indent="457200">
              <a:lnSpc>
                <a:spcPct val="150000"/>
              </a:lnSpc>
              <a:spcBef>
                <a:spcPts val="0"/>
              </a:spcBef>
              <a:spcAft>
                <a:spcPts val="1000"/>
              </a:spcAf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aims to provide an array object that is up to 50x faster that traditional Python lists.</a:t>
            </a:r>
          </a:p>
          <a:p>
            <a:pPr marL="0" marR="0" indent="457200">
              <a:lnSpc>
                <a:spcPct val="150000"/>
              </a:lnSpc>
              <a:spcBef>
                <a:spcPts val="0"/>
              </a:spcBef>
              <a:spcAft>
                <a:spcPts val="1000"/>
              </a:spcAf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array object in NumPy is called ndarray, it provides a lot of supporting functions that make working with ndarray very easy.</a:t>
            </a:r>
          </a:p>
          <a:p>
            <a:pPr marL="0" marR="0" indent="457200">
              <a:lnSpc>
                <a:spcPct val="150000"/>
              </a:lnSpc>
              <a:spcBef>
                <a:spcPts val="0"/>
              </a:spcBef>
              <a:spcAft>
                <a:spcPts val="1000"/>
              </a:spcAft>
            </a:pPr>
            <a:r>
              <a:rPr lang="en-US"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Arrays are very frequently used in data science, where speed and resources are very important.[10]</a:t>
            </a:r>
          </a:p>
        </p:txBody>
      </p:sp>
    </p:spTree>
    <p:extLst>
      <p:ext uri="{BB962C8B-B14F-4D97-AF65-F5344CB8AC3E}">
        <p14:creationId xmlns:p14="http://schemas.microsoft.com/office/powerpoint/2010/main" val="3173546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C9071-B5DF-4CD3-B69C-D3A97218D12B}"/>
              </a:ext>
            </a:extLst>
          </p:cNvPr>
          <p:cNvSpPr>
            <a:spLocks noGrp="1"/>
          </p:cNvSpPr>
          <p:nvPr>
            <p:ph type="title"/>
          </p:nvPr>
        </p:nvSpPr>
        <p:spPr/>
        <p:txBody>
          <a:bodyPr/>
          <a:lstStyle/>
          <a:p>
            <a:pPr algn="ctr"/>
            <a:r>
              <a:rPr lang="en-US" sz="3200" b="1" dirty="0">
                <a:solidFill>
                  <a:schemeClr val="bg1">
                    <a:lumMod val="85000"/>
                  </a:schemeClr>
                </a:solidFill>
                <a:effectLst/>
                <a:latin typeface="Arial" panose="020B0604020202020204" pitchFamily="34" charset="0"/>
                <a:ea typeface="Calibri" panose="020F0502020204030204" pitchFamily="34" charset="0"/>
                <a:cs typeface="Arial" panose="020B0604020202020204" pitchFamily="34" charset="0"/>
              </a:rPr>
              <a:t>How our modle work</a:t>
            </a:r>
            <a:endParaRPr lang="en-US" sz="3200" dirty="0">
              <a:solidFill>
                <a:schemeClr val="bg1">
                  <a:lumMod val="8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38B49873-4245-4B2C-B481-D952BABE882B}"/>
              </a:ext>
            </a:extLst>
          </p:cNvPr>
          <p:cNvSpPr>
            <a:spLocks noGrp="1"/>
          </p:cNvSpPr>
          <p:nvPr>
            <p:ph idx="1"/>
          </p:nvPr>
        </p:nvSpPr>
        <p:spPr>
          <a:xfrm>
            <a:off x="239153" y="2307102"/>
            <a:ext cx="11830927" cy="1121898"/>
          </a:xfrm>
        </p:spPr>
        <p:txBody>
          <a:bodyPr>
            <a:noAutofit/>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 We need to get bubble sheet test image that we are going to grade for correctness so that we load our image from gallery or taken by camera.</a:t>
            </a:r>
            <a:endParaRPr lang="en-US"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479CA88A-4F2E-43F4-B9AB-FB54F36294FF}"/>
              </a:ext>
            </a:extLst>
          </p:cNvPr>
          <p:cNvPicPr/>
          <p:nvPr/>
        </p:nvPicPr>
        <p:blipFill>
          <a:blip r:embed="rId2">
            <a:extLst>
              <a:ext uri="{28A0092B-C50C-407E-A947-70E740481C1C}">
                <a14:useLocalDpi xmlns:a14="http://schemas.microsoft.com/office/drawing/2010/main" val="0"/>
              </a:ext>
            </a:extLst>
          </a:blip>
          <a:stretch>
            <a:fillRect/>
          </a:stretch>
        </p:blipFill>
        <p:spPr>
          <a:xfrm>
            <a:off x="3032763" y="3263705"/>
            <a:ext cx="5056163" cy="3594295"/>
          </a:xfrm>
          <a:prstGeom prst="rect">
            <a:avLst/>
          </a:prstGeom>
        </p:spPr>
      </p:pic>
    </p:spTree>
    <p:extLst>
      <p:ext uri="{BB962C8B-B14F-4D97-AF65-F5344CB8AC3E}">
        <p14:creationId xmlns:p14="http://schemas.microsoft.com/office/powerpoint/2010/main" val="2161378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mobile App</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5842" y="1911096"/>
            <a:ext cx="2226106" cy="494690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1118" y="1911097"/>
            <a:ext cx="2226106" cy="494690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8598" y="1911096"/>
            <a:ext cx="2241042" cy="498009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2110" y="1911096"/>
            <a:ext cx="2213610" cy="4919133"/>
          </a:xfrm>
          <a:prstGeom prst="rect">
            <a:avLst/>
          </a:prstGeom>
        </p:spPr>
      </p:pic>
    </p:spTree>
    <p:extLst>
      <p:ext uri="{BB962C8B-B14F-4D97-AF65-F5344CB8AC3E}">
        <p14:creationId xmlns:p14="http://schemas.microsoft.com/office/powerpoint/2010/main" val="3436861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0524" y="2065527"/>
            <a:ext cx="2127352" cy="472744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7293" y="2132245"/>
            <a:ext cx="2067306" cy="45940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9464" y="2053674"/>
            <a:ext cx="2102663" cy="4672584"/>
          </a:xfrm>
          <a:prstGeom prst="rect">
            <a:avLst/>
          </a:prstGeom>
        </p:spPr>
      </p:pic>
    </p:spTree>
    <p:extLst>
      <p:ext uri="{BB962C8B-B14F-4D97-AF65-F5344CB8AC3E}">
        <p14:creationId xmlns:p14="http://schemas.microsoft.com/office/powerpoint/2010/main" val="388599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4FC33E23-AD88-4FA8-86A7-C1D402A8DC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5563" y="450166"/>
            <a:ext cx="4754880" cy="6407834"/>
          </a:xfrm>
        </p:spPr>
      </p:pic>
    </p:spTree>
    <p:extLst>
      <p:ext uri="{BB962C8B-B14F-4D97-AF65-F5344CB8AC3E}">
        <p14:creationId xmlns:p14="http://schemas.microsoft.com/office/powerpoint/2010/main" val="872300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Step</a:t>
            </a:r>
            <a:endParaRPr lang="en-US" dirty="0"/>
          </a:p>
        </p:txBody>
      </p:sp>
      <p:sp>
        <p:nvSpPr>
          <p:cNvPr id="3" name="Content Placeholder 2"/>
          <p:cNvSpPr>
            <a:spLocks noGrp="1"/>
          </p:cNvSpPr>
          <p:nvPr>
            <p:ph idx="1"/>
          </p:nvPr>
        </p:nvSpPr>
        <p:spPr/>
        <p:txBody>
          <a:bodyPr>
            <a:normAutofit/>
          </a:bodyPr>
          <a:lstStyle/>
          <a:p>
            <a:r>
              <a:rPr lang="en-US" sz="2800" dirty="0" smtClean="0"/>
              <a:t>After take the image we compress the image to  send it faster to the server socket …..the server socket receive the image and save it in a specific folder then the process function on the image </a:t>
            </a:r>
            <a:endParaRPr lang="en-US" sz="2800" dirty="0"/>
          </a:p>
        </p:txBody>
      </p:sp>
    </p:spTree>
    <p:extLst>
      <p:ext uri="{BB962C8B-B14F-4D97-AF65-F5344CB8AC3E}">
        <p14:creationId xmlns:p14="http://schemas.microsoft.com/office/powerpoint/2010/main" val="948373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703CF1-1FFD-4C4E-84B9-60E097CECB64}"/>
              </a:ext>
            </a:extLst>
          </p:cNvPr>
          <p:cNvSpPr>
            <a:spLocks noGrp="1"/>
          </p:cNvSpPr>
          <p:nvPr>
            <p:ph idx="1"/>
          </p:nvPr>
        </p:nvSpPr>
        <p:spPr>
          <a:xfrm>
            <a:off x="267286" y="2447778"/>
            <a:ext cx="11802794" cy="4410222"/>
          </a:xfrm>
        </p:spPr>
        <p:txBody>
          <a:bodyPr>
            <a:noAutofit/>
          </a:bodyPr>
          <a:lstStyle/>
          <a:p>
            <a:pPr marL="342900" marR="0" lvl="0" indent="-342900">
              <a:lnSpc>
                <a:spcPct val="115000"/>
              </a:lnSpc>
              <a:spcBef>
                <a:spcPts val="0"/>
              </a:spcBef>
              <a:spcAft>
                <a:spcPts val="1000"/>
              </a:spcAft>
              <a:buFont typeface="Calibri" panose="020F0502020204030204" pitchFamily="34" charset="0"/>
              <a:buChar char="-"/>
            </a:pPr>
            <a:r>
              <a:rPr lang="en-US" sz="2000" dirty="0" smtClean="0">
                <a:effectLst/>
                <a:latin typeface="Arial" panose="020B0604020202020204" pitchFamily="34" charset="0"/>
                <a:ea typeface="Calibri" panose="020F0502020204030204" pitchFamily="34" charset="0"/>
                <a:cs typeface="Arial" panose="020B0604020202020204" pitchFamily="34" charset="0"/>
              </a:rPr>
              <a:t>Then  </a:t>
            </a:r>
            <a:r>
              <a:rPr lang="en-US" sz="2000" dirty="0">
                <a:effectLst/>
                <a:latin typeface="Arial" panose="020B0604020202020204" pitchFamily="34" charset="0"/>
                <a:ea typeface="Calibri" panose="020F0502020204030204" pitchFamily="34" charset="0"/>
                <a:cs typeface="Arial" panose="020B0604020202020204" pitchFamily="34" charset="0"/>
              </a:rPr>
              <a:t>the image sent to the server to preprocess.</a:t>
            </a:r>
          </a:p>
          <a:p>
            <a:pPr marL="0" marR="0">
              <a:lnSpc>
                <a:spcPct val="115000"/>
              </a:lnSpc>
              <a:spcBef>
                <a:spcPts val="0"/>
              </a:spcBef>
              <a:spcAft>
                <a:spcPts val="1000"/>
              </a:spcAft>
            </a:pPr>
            <a:r>
              <a:rPr lang="en-US" sz="2000" dirty="0">
                <a:solidFill>
                  <a:srgbClr val="051E50"/>
                </a:solidFill>
                <a:effectLst/>
                <a:latin typeface="Arial" panose="020B0604020202020204" pitchFamily="34" charset="0"/>
                <a:ea typeface="Calibri" panose="020F0502020204030204" pitchFamily="34" charset="0"/>
                <a:cs typeface="Arial" panose="020B0604020202020204" pitchFamily="34" charset="0"/>
              </a:rPr>
              <a:t>ON SERVER :</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Calibri" panose="020F0502020204030204" pitchFamily="34" charset="0"/>
              <a:buChar char="-"/>
            </a:pPr>
            <a:r>
              <a:rPr lang="en-US" sz="2000" dirty="0">
                <a:solidFill>
                  <a:srgbClr val="051E50"/>
                </a:solidFill>
                <a:effectLst/>
                <a:latin typeface="Arial" panose="020B0604020202020204" pitchFamily="34" charset="0"/>
                <a:ea typeface="Calibri" panose="020F0502020204030204" pitchFamily="34" charset="0"/>
                <a:cs typeface="Arial" panose="020B0604020202020204" pitchFamily="34" charset="0"/>
              </a:rPr>
              <a:t>First compress the image to </a:t>
            </a:r>
            <a:r>
              <a:rPr lang="en-US" sz="2000" dirty="0" smtClean="0">
                <a:solidFill>
                  <a:srgbClr val="051E50"/>
                </a:solidFill>
                <a:effectLst/>
                <a:latin typeface="Arial" panose="020B0604020202020204" pitchFamily="34" charset="0"/>
                <a:ea typeface="Calibri" panose="020F0502020204030204" pitchFamily="34" charset="0"/>
                <a:cs typeface="Arial" panose="020B0604020202020204" pitchFamily="34" charset="0"/>
              </a:rPr>
              <a:t>reduce </a:t>
            </a:r>
            <a:r>
              <a:rPr lang="en-US" sz="2000" dirty="0">
                <a:solidFill>
                  <a:srgbClr val="051E50"/>
                </a:solidFill>
                <a:effectLst/>
                <a:latin typeface="Arial" panose="020B0604020202020204" pitchFamily="34" charset="0"/>
                <a:ea typeface="Calibri" panose="020F0502020204030204" pitchFamily="34" charset="0"/>
                <a:cs typeface="Arial" panose="020B0604020202020204" pitchFamily="34" charset="0"/>
              </a:rPr>
              <a:t>the  size by</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171450" marR="0">
              <a:lnSpc>
                <a:spcPct val="115000"/>
              </a:lnSpc>
              <a:spcBef>
                <a:spcPts val="0"/>
              </a:spcBef>
              <a:spcAft>
                <a:spcPts val="1000"/>
              </a:spcAft>
            </a:pPr>
            <a:r>
              <a:rPr lang="en-US" sz="2000"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img</a:t>
            </a:r>
            <a:r>
              <a:rPr lang="en-US" sz="2000" dirty="0">
                <a:solidFill>
                  <a:srgbClr val="0070C0"/>
                </a:solidFill>
                <a:effectLst/>
                <a:latin typeface="Arial" panose="020B0604020202020204" pitchFamily="34" charset="0"/>
                <a:ea typeface="Calibri" panose="020F0502020204030204" pitchFamily="34" charset="0"/>
                <a:cs typeface="Arial" panose="020B0604020202020204" pitchFamily="34" charset="0"/>
              </a:rPr>
              <a:t> = cv2.resize(</a:t>
            </a:r>
            <a:r>
              <a:rPr lang="en-US" sz="2000"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img</a:t>
            </a:r>
            <a:r>
              <a:rPr lang="en-US" sz="2000"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widthImg</a:t>
            </a:r>
            <a:r>
              <a:rPr lang="en-US" sz="2000" dirty="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000" dirty="0" err="1">
                <a:solidFill>
                  <a:srgbClr val="0070C0"/>
                </a:solidFill>
                <a:effectLst/>
                <a:latin typeface="Arial" panose="020B0604020202020204" pitchFamily="34" charset="0"/>
                <a:ea typeface="Calibri" panose="020F0502020204030204" pitchFamily="34" charset="0"/>
                <a:cs typeface="Arial" panose="020B0604020202020204" pitchFamily="34" charset="0"/>
              </a:rPr>
              <a:t>heightImg</a:t>
            </a:r>
            <a:r>
              <a:rPr lang="en-US" sz="2000" dirty="0">
                <a:solidFill>
                  <a:srgbClr val="0070C0"/>
                </a:solidFill>
                <a:effectLst/>
                <a:latin typeface="Arial" panose="020B0604020202020204" pitchFamily="34" charset="0"/>
                <a:ea typeface="Calibri" panose="020F0502020204030204" pitchFamily="34" charset="0"/>
                <a:cs typeface="Arial" panose="020B0604020202020204" pitchFamily="34" charset="0"/>
              </a:rPr>
              <a:t>))</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Calibri" panose="020F0502020204030204" pitchFamily="34" charset="0"/>
              <a:buChar char="-"/>
            </a:pPr>
            <a:r>
              <a:rPr lang="en-US" sz="2000" dirty="0">
                <a:solidFill>
                  <a:srgbClr val="051E50"/>
                </a:solidFill>
                <a:effectLst/>
                <a:latin typeface="Arial" panose="020B0604020202020204" pitchFamily="34" charset="0"/>
                <a:ea typeface="Calibri" panose="020F0502020204030204" pitchFamily="34" charset="0"/>
                <a:cs typeface="Arial" panose="020B0604020202020204" pitchFamily="34" charset="0"/>
              </a:rPr>
              <a:t>followed by converting it to grayscale ,and blurring it to reduce high frequency noise.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1800"/>
              </a:spcBef>
              <a:spcAft>
                <a:spcPts val="1800"/>
              </a:spcAft>
              <a:buFont typeface="Calibri" panose="020F0502020204030204" pitchFamily="34" charset="0"/>
              <a:buChar char="-"/>
            </a:pPr>
            <a:r>
              <a:rPr lang="en-US" sz="2000" dirty="0" err="1">
                <a:solidFill>
                  <a:srgbClr val="0070C0"/>
                </a:solidFill>
                <a:effectLst/>
                <a:latin typeface="Arial" panose="020B0604020202020204" pitchFamily="34" charset="0"/>
                <a:ea typeface="Times New Roman" panose="02020603050405020304" pitchFamily="18" charset="0"/>
                <a:cs typeface="Arial" panose="020B0604020202020204" pitchFamily="34" charset="0"/>
              </a:rPr>
              <a:t>imgGray</a:t>
            </a:r>
            <a:r>
              <a:rPr lang="en-US" sz="20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 cv2.cvtColor(</a:t>
            </a:r>
            <a:r>
              <a:rPr lang="en-US" sz="2000" dirty="0" err="1">
                <a:solidFill>
                  <a:srgbClr val="0070C0"/>
                </a:solidFill>
                <a:effectLst/>
                <a:latin typeface="Arial" panose="020B0604020202020204" pitchFamily="34" charset="0"/>
                <a:ea typeface="Times New Roman" panose="02020603050405020304" pitchFamily="18" charset="0"/>
                <a:cs typeface="Arial" panose="020B0604020202020204" pitchFamily="34" charset="0"/>
              </a:rPr>
              <a:t>img</a:t>
            </a:r>
            <a:r>
              <a:rPr lang="en-US" sz="20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cv2.COLOR_BGR2GRAY)  # CONVERT IMAGE TO GRAY SCALE</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3097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321D696D-2217-4AEA-AD4A-886597681DF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09188" y="2264898"/>
            <a:ext cx="4010923" cy="3931926"/>
          </a:xfrm>
          <a:prstGeom prst="rect">
            <a:avLst/>
          </a:prstGeom>
        </p:spPr>
      </p:pic>
      <p:sp>
        <p:nvSpPr>
          <p:cNvPr id="8" name="TextBox 7">
            <a:extLst>
              <a:ext uri="{FF2B5EF4-FFF2-40B4-BE49-F238E27FC236}">
                <a16:creationId xmlns:a16="http://schemas.microsoft.com/office/drawing/2014/main" xmlns="" id="{06C29B43-5F9F-40CE-87F5-E36C15E424C4}"/>
              </a:ext>
            </a:extLst>
          </p:cNvPr>
          <p:cNvSpPr txBox="1"/>
          <p:nvPr/>
        </p:nvSpPr>
        <p:spPr>
          <a:xfrm>
            <a:off x="140677" y="6373062"/>
            <a:ext cx="11901268" cy="461665"/>
          </a:xfrm>
          <a:prstGeom prst="rect">
            <a:avLst/>
          </a:prstGeom>
          <a:noFill/>
        </p:spPr>
        <p:txBody>
          <a:bodyPr wrap="square">
            <a:spAutoFit/>
          </a:bodyPr>
          <a:lstStyle/>
          <a:p>
            <a:r>
              <a:rPr lang="en-US" sz="2400" dirty="0" smtClean="0">
                <a:solidFill>
                  <a:srgbClr val="0070C0"/>
                </a:solidFill>
                <a:effectLst/>
                <a:latin typeface="Arial" panose="020B0604020202020204" pitchFamily="34" charset="0"/>
                <a:ea typeface="Times New Roman" panose="02020603050405020304" pitchFamily="18" charset="0"/>
              </a:rPr>
              <a:t>-   </a:t>
            </a:r>
            <a:r>
              <a:rPr lang="en-US" sz="2400" dirty="0" err="1" smtClean="0">
                <a:solidFill>
                  <a:srgbClr val="0070C0"/>
                </a:solidFill>
                <a:effectLst/>
                <a:latin typeface="Arial" panose="020B0604020202020204" pitchFamily="34" charset="0"/>
                <a:ea typeface="Times New Roman" panose="02020603050405020304" pitchFamily="18" charset="0"/>
              </a:rPr>
              <a:t>imgBlur</a:t>
            </a:r>
            <a:r>
              <a:rPr lang="en-US" sz="2400" dirty="0" smtClean="0">
                <a:solidFill>
                  <a:srgbClr val="0070C0"/>
                </a:solidFill>
                <a:effectLst/>
                <a:latin typeface="Arial" panose="020B0604020202020204" pitchFamily="34" charset="0"/>
                <a:ea typeface="Times New Roman" panose="02020603050405020304" pitchFamily="18" charset="0"/>
              </a:rPr>
              <a:t> = cv2.GaussianBlur(</a:t>
            </a:r>
            <a:r>
              <a:rPr lang="en-US" sz="2400" dirty="0" err="1" smtClean="0">
                <a:solidFill>
                  <a:srgbClr val="0070C0"/>
                </a:solidFill>
                <a:effectLst/>
                <a:latin typeface="Arial" panose="020B0604020202020204" pitchFamily="34" charset="0"/>
                <a:ea typeface="Times New Roman" panose="02020603050405020304" pitchFamily="18" charset="0"/>
              </a:rPr>
              <a:t>imgGray</a:t>
            </a:r>
            <a:r>
              <a:rPr lang="en-US" sz="2400" dirty="0" smtClean="0">
                <a:solidFill>
                  <a:srgbClr val="0070C0"/>
                </a:solidFill>
                <a:effectLst/>
                <a:latin typeface="Arial" panose="020B0604020202020204" pitchFamily="34" charset="0"/>
                <a:ea typeface="Times New Roman" panose="02020603050405020304" pitchFamily="18" charset="0"/>
              </a:rPr>
              <a:t>, (5, 5), 1)  # ADD GAUSSIAN BLUR</a:t>
            </a:r>
            <a:endParaRPr lang="en-US" sz="2400" dirty="0"/>
          </a:p>
        </p:txBody>
      </p:sp>
    </p:spTree>
    <p:extLst>
      <p:ext uri="{BB962C8B-B14F-4D97-AF65-F5344CB8AC3E}">
        <p14:creationId xmlns:p14="http://schemas.microsoft.com/office/powerpoint/2010/main" val="2021076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F41FA71A-9924-4D7C-B1B5-55F06D699C4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18449" y="2250831"/>
            <a:ext cx="4937760" cy="4607169"/>
          </a:xfrm>
          <a:prstGeom prst="rect">
            <a:avLst/>
          </a:prstGeom>
        </p:spPr>
      </p:pic>
    </p:spTree>
    <p:extLst>
      <p:ext uri="{BB962C8B-B14F-4D97-AF65-F5344CB8AC3E}">
        <p14:creationId xmlns:p14="http://schemas.microsoft.com/office/powerpoint/2010/main" val="137028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9881B5-2E20-45FB-A385-82CC05492721}"/>
              </a:ext>
            </a:extLst>
          </p:cNvPr>
          <p:cNvSpPr>
            <a:spLocks noGrp="1"/>
          </p:cNvSpPr>
          <p:nvPr>
            <p:ph idx="1"/>
          </p:nvPr>
        </p:nvSpPr>
        <p:spPr>
          <a:xfrm>
            <a:off x="1154954" y="2603500"/>
            <a:ext cx="9367680" cy="3416300"/>
          </a:xfrm>
        </p:spPr>
        <p:txBody>
          <a:bodyPr/>
          <a:lstStyle/>
          <a:p>
            <a:pPr marL="342900" marR="0" lvl="0" indent="-342900" rtl="0">
              <a:lnSpc>
                <a:spcPct val="115000"/>
              </a:lnSpc>
              <a:spcBef>
                <a:spcPts val="1800"/>
              </a:spcBef>
              <a:spcAft>
                <a:spcPts val="1800"/>
              </a:spcAft>
              <a:buFont typeface="Calibri" panose="020F0502020204030204" pitchFamily="34" charset="0"/>
              <a:buChar char="-"/>
            </a:pPr>
            <a:r>
              <a:rPr lang="en-US" sz="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We then apply the Canny edge detector  to find the </a:t>
            </a:r>
            <a:r>
              <a:rPr lang="en-US" sz="1800" i="1"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edges/outlines</a:t>
            </a:r>
            <a:r>
              <a:rPr lang="en-US" sz="18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 of the exam.</a:t>
            </a:r>
            <a:r>
              <a:rPr lang="en-US" sz="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1800"/>
              </a:spcBef>
              <a:spcAft>
                <a:spcPts val="1800"/>
              </a:spcAft>
            </a:pPr>
            <a:r>
              <a:rPr lang="en-US" sz="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70C0"/>
                </a:solidFill>
                <a:effectLst/>
                <a:latin typeface="Arial" panose="020B0604020202020204" pitchFamily="34" charset="0"/>
                <a:ea typeface="Times New Roman" panose="02020603050405020304" pitchFamily="18" charset="0"/>
                <a:cs typeface="Arial" panose="020B0604020202020204" pitchFamily="34" charset="0"/>
              </a:rPr>
              <a:t>imgCanny</a:t>
            </a:r>
            <a:r>
              <a:rPr lang="en-US" sz="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 cv2.Canny(</a:t>
            </a:r>
            <a:r>
              <a:rPr lang="en-US" sz="1800" dirty="0" err="1">
                <a:solidFill>
                  <a:srgbClr val="0070C0"/>
                </a:solidFill>
                <a:effectLst/>
                <a:latin typeface="Arial" panose="020B0604020202020204" pitchFamily="34" charset="0"/>
                <a:ea typeface="Times New Roman" panose="02020603050405020304" pitchFamily="18" charset="0"/>
                <a:cs typeface="Arial" panose="020B0604020202020204" pitchFamily="34" charset="0"/>
              </a:rPr>
              <a:t>imgBlur</a:t>
            </a:r>
            <a:r>
              <a:rPr lang="en-US" sz="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10, 70)  # APPLY CANNY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1800"/>
              </a:spcBef>
              <a:spcAft>
                <a:spcPts val="1800"/>
              </a:spcAft>
            </a:pPr>
            <a:r>
              <a:rPr lang="en-US" sz="18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Below I have included a screenshot of our exam after applying edge detection:</a:t>
            </a:r>
            <a:endParaRPr lang="en-US" dirty="0"/>
          </a:p>
        </p:txBody>
      </p:sp>
    </p:spTree>
    <p:extLst>
      <p:ext uri="{BB962C8B-B14F-4D97-AF65-F5344CB8AC3E}">
        <p14:creationId xmlns:p14="http://schemas.microsoft.com/office/powerpoint/2010/main" val="3476840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BCC27641-85D0-4B69-8C20-68BE2F460B6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5940" y="2307102"/>
            <a:ext cx="5416060" cy="4550898"/>
          </a:xfrm>
          <a:prstGeom prst="rect">
            <a:avLst/>
          </a:prstGeom>
        </p:spPr>
      </p:pic>
      <p:sp>
        <p:nvSpPr>
          <p:cNvPr id="8" name="TextBox 7">
            <a:extLst>
              <a:ext uri="{FF2B5EF4-FFF2-40B4-BE49-F238E27FC236}">
                <a16:creationId xmlns:a16="http://schemas.microsoft.com/office/drawing/2014/main" xmlns="" id="{90F881B2-23C4-4B4D-9AA8-2CB196DB2E1B}"/>
              </a:ext>
            </a:extLst>
          </p:cNvPr>
          <p:cNvSpPr txBox="1"/>
          <p:nvPr/>
        </p:nvSpPr>
        <p:spPr>
          <a:xfrm>
            <a:off x="587323" y="2509923"/>
            <a:ext cx="6098344" cy="2527808"/>
          </a:xfrm>
          <a:prstGeom prst="rect">
            <a:avLst/>
          </a:prstGeom>
          <a:noFill/>
        </p:spPr>
        <p:txBody>
          <a:bodyPr wrap="square">
            <a:spAutoFit/>
          </a:bodyPr>
          <a:lstStyle/>
          <a:p>
            <a:pPr marL="342900" marR="0" lvl="0" indent="-342900" rtl="0">
              <a:lnSpc>
                <a:spcPct val="115000"/>
              </a:lnSpc>
              <a:spcBef>
                <a:spcPts val="0"/>
              </a:spcBef>
              <a:spcAft>
                <a:spcPts val="1000"/>
              </a:spcAft>
              <a:buFont typeface="Calibri" panose="020F0502020204030204" pitchFamily="34" charset="0"/>
              <a:buChar char="-"/>
            </a:pPr>
            <a:r>
              <a:rPr lang="en-US" sz="2800" dirty="0">
                <a:effectLst/>
                <a:latin typeface="Arial" panose="020B0604020202020204" pitchFamily="34" charset="0"/>
                <a:ea typeface="Calibri" panose="020F0502020204030204" pitchFamily="34" charset="0"/>
                <a:cs typeface="Arial" panose="020B0604020202020204" pitchFamily="34" charset="0"/>
              </a:rPr>
              <a:t>Now that we have the outline of our exam, we apply the</a:t>
            </a:r>
            <a:r>
              <a:rPr lang="en-US" sz="2800" dirty="0">
                <a:solidFill>
                  <a:srgbClr val="0070C0"/>
                </a:solidFill>
                <a:effectLst/>
                <a:latin typeface="Arial" panose="020B0604020202020204" pitchFamily="34" charset="0"/>
                <a:ea typeface="Calibri" panose="020F0502020204030204" pitchFamily="34" charset="0"/>
                <a:cs typeface="Arial" panose="020B0604020202020204" pitchFamily="34" charset="0"/>
              </a:rPr>
              <a:t> cv2.findContours  </a:t>
            </a:r>
            <a:r>
              <a:rPr lang="en-US" sz="2800" dirty="0">
                <a:effectLst/>
                <a:latin typeface="Arial" panose="020B0604020202020204" pitchFamily="34" charset="0"/>
                <a:ea typeface="Calibri" panose="020F0502020204030204" pitchFamily="34" charset="0"/>
                <a:cs typeface="Arial" panose="020B0604020202020204" pitchFamily="34" charset="0"/>
              </a:rPr>
              <a:t>function to find the lines that correspond to the exam itself.</a:t>
            </a:r>
          </a:p>
        </p:txBody>
      </p:sp>
    </p:spTree>
    <p:extLst>
      <p:ext uri="{BB962C8B-B14F-4D97-AF65-F5344CB8AC3E}">
        <p14:creationId xmlns:p14="http://schemas.microsoft.com/office/powerpoint/2010/main" val="2224579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06331C8C-14D2-4B78-8CBB-8162C51A814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443730" y="2293034"/>
            <a:ext cx="3740086" cy="4564966"/>
          </a:xfrm>
          <a:prstGeom prst="rect">
            <a:avLst/>
          </a:prstGeom>
        </p:spPr>
      </p:pic>
      <p:sp>
        <p:nvSpPr>
          <p:cNvPr id="8" name="TextBox 7">
            <a:extLst>
              <a:ext uri="{FF2B5EF4-FFF2-40B4-BE49-F238E27FC236}">
                <a16:creationId xmlns:a16="http://schemas.microsoft.com/office/drawing/2014/main" xmlns="" id="{B33D2464-E181-4199-916A-1B0FE837B57B}"/>
              </a:ext>
            </a:extLst>
          </p:cNvPr>
          <p:cNvSpPr txBox="1"/>
          <p:nvPr/>
        </p:nvSpPr>
        <p:spPr>
          <a:xfrm>
            <a:off x="731520" y="2903821"/>
            <a:ext cx="6502790" cy="2032288"/>
          </a:xfrm>
          <a:prstGeom prst="rect">
            <a:avLst/>
          </a:prstGeom>
          <a:noFill/>
        </p:spPr>
        <p:txBody>
          <a:bodyPr wrap="square">
            <a:spAutoFit/>
          </a:bodyPr>
          <a:lstStyle/>
          <a:p>
            <a:pPr marL="342900" marR="0" lvl="0" indent="-342900" rtl="0">
              <a:lnSpc>
                <a:spcPct val="115000"/>
              </a:lnSpc>
              <a:spcBef>
                <a:spcPts val="0"/>
              </a:spcBef>
              <a:spcAft>
                <a:spcPts val="1000"/>
              </a:spcAft>
              <a:buFont typeface="Calibri" panose="020F0502020204030204" pitchFamily="34" charset="0"/>
              <a:buChar char="-"/>
            </a:pPr>
            <a:r>
              <a:rPr lang="en-US" sz="2800" dirty="0">
                <a:effectLst/>
                <a:latin typeface="Arial" panose="020B0604020202020204" pitchFamily="34" charset="0"/>
                <a:ea typeface="Calibri" panose="020F0502020204030204" pitchFamily="34" charset="0"/>
                <a:cs typeface="Arial" panose="020B0604020202020204" pitchFamily="34" charset="0"/>
              </a:rPr>
              <a:t>Now that we have the outline of our exam, we apply the</a:t>
            </a:r>
            <a:r>
              <a:rPr lang="en-US" sz="2800" dirty="0">
                <a:solidFill>
                  <a:srgbClr val="0070C0"/>
                </a:solidFill>
                <a:effectLst/>
                <a:latin typeface="Arial" panose="020B0604020202020204" pitchFamily="34" charset="0"/>
                <a:ea typeface="Calibri" panose="020F0502020204030204" pitchFamily="34" charset="0"/>
                <a:cs typeface="Arial" panose="020B0604020202020204" pitchFamily="34" charset="0"/>
              </a:rPr>
              <a:t> cv2.findContours  </a:t>
            </a:r>
            <a:r>
              <a:rPr lang="en-US" sz="2800" dirty="0">
                <a:effectLst/>
                <a:latin typeface="Arial" panose="020B0604020202020204" pitchFamily="34" charset="0"/>
                <a:ea typeface="Calibri" panose="020F0502020204030204" pitchFamily="34" charset="0"/>
                <a:cs typeface="Arial" panose="020B0604020202020204" pitchFamily="34" charset="0"/>
              </a:rPr>
              <a:t>function to find the lines that correspond to the exam itself.</a:t>
            </a:r>
          </a:p>
        </p:txBody>
      </p:sp>
    </p:spTree>
    <p:extLst>
      <p:ext uri="{BB962C8B-B14F-4D97-AF65-F5344CB8AC3E}">
        <p14:creationId xmlns:p14="http://schemas.microsoft.com/office/powerpoint/2010/main" val="870965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0BFD21-BC09-4286-978F-E5E8B34D70CA}"/>
              </a:ext>
            </a:extLst>
          </p:cNvPr>
          <p:cNvSpPr>
            <a:spLocks noGrp="1"/>
          </p:cNvSpPr>
          <p:nvPr>
            <p:ph idx="1"/>
          </p:nvPr>
        </p:nvSpPr>
        <p:spPr>
          <a:xfrm>
            <a:off x="98474" y="2321169"/>
            <a:ext cx="11943471" cy="4431323"/>
          </a:xfrm>
        </p:spPr>
        <p:txBody>
          <a:bodyPr>
            <a:noAutofit/>
          </a:bodyPr>
          <a:lstStyle/>
          <a:p>
            <a:pPr marL="342900" marR="0" lvl="0" indent="-342900" rtl="0">
              <a:lnSpc>
                <a:spcPct val="115000"/>
              </a:lnSpc>
              <a:spcBef>
                <a:spcPts val="0"/>
              </a:spcBef>
              <a:spcAft>
                <a:spcPts val="1000"/>
              </a:spcAft>
              <a:buFont typeface="Calibri" panose="020F0502020204030204" pitchFamily="34"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We do this by sorting our contours by their area (from largest to smallest). This implies that larger contours will be placed at the front of the list, while smaller contours will appear farther back in the list.</a:t>
            </a:r>
          </a:p>
          <a:p>
            <a:pPr marL="342900" marR="0" lvl="0" indent="-342900">
              <a:lnSpc>
                <a:spcPct val="115000"/>
              </a:lnSpc>
              <a:spcBef>
                <a:spcPts val="0"/>
              </a:spcBef>
              <a:spcAft>
                <a:spcPts val="1000"/>
              </a:spcAft>
              <a:buFont typeface="Calibri" panose="020F0502020204030204" pitchFamily="34"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We make the assumption that our exam will be the main focal point of the image, and thus be larger than other objects in the image. This assumption allows us to “filter” our contours, simply by investigating their area and knowing that the contour that corresponds to the exam should be near the front of the list.</a:t>
            </a:r>
          </a:p>
          <a:p>
            <a:pPr marL="342900" marR="0" lvl="0" indent="-342900">
              <a:lnSpc>
                <a:spcPct val="115000"/>
              </a:lnSpc>
              <a:spcBef>
                <a:spcPts val="0"/>
              </a:spcBef>
              <a:spcAft>
                <a:spcPts val="1000"/>
              </a:spcAft>
              <a:buFont typeface="Calibri" panose="020F0502020204030204" pitchFamily="34"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However, contour area and size is not enough — we should also check the number of vertices on the contour.</a:t>
            </a:r>
          </a:p>
          <a:p>
            <a:pPr>
              <a:lnSpc>
                <a:spcPct val="115000"/>
              </a:lnSpc>
              <a:spcBef>
                <a:spcPts val="0"/>
              </a:spcBef>
              <a:spcAft>
                <a:spcPts val="1000"/>
              </a:spcAft>
              <a:buFont typeface="Calibri" panose="020F0502020204030204" pitchFamily="34"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we make a check to see if our approximated contour has four points, and if it does, we assume that we have found the exam.</a:t>
            </a:r>
          </a:p>
          <a:p>
            <a:pPr marL="342900" marR="0" lvl="0" indent="-342900">
              <a:lnSpc>
                <a:spcPct val="115000"/>
              </a:lnSpc>
              <a:spcBef>
                <a:spcPts val="0"/>
              </a:spcBef>
              <a:spcAft>
                <a:spcPts val="1000"/>
              </a:spcAft>
              <a:buFont typeface="Calibri" panose="020F0502020204030204" pitchFamily="34" charset="0"/>
              <a:buChar char="-"/>
            </a:pP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872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 3: An example of drawing the contour associated with the exam on our original image, indicating that we have successfully found the exam.">
            <a:extLst>
              <a:ext uri="{FF2B5EF4-FFF2-40B4-BE49-F238E27FC236}">
                <a16:creationId xmlns:a16="http://schemas.microsoft.com/office/drawing/2014/main" xmlns="" id="{0AD8E519-D0DA-4A93-B48E-C1A879D4029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18917" y="2284847"/>
            <a:ext cx="3235572" cy="4573154"/>
          </a:xfrm>
          <a:prstGeom prst="rect">
            <a:avLst/>
          </a:prstGeom>
          <a:noFill/>
          <a:ln>
            <a:noFill/>
          </a:ln>
        </p:spPr>
      </p:pic>
      <p:sp>
        <p:nvSpPr>
          <p:cNvPr id="8" name="TextBox 7">
            <a:extLst>
              <a:ext uri="{FF2B5EF4-FFF2-40B4-BE49-F238E27FC236}">
                <a16:creationId xmlns:a16="http://schemas.microsoft.com/office/drawing/2014/main" xmlns="" id="{0A9EE6E9-C73C-4BB2-9C3D-F972140FDED6}"/>
              </a:ext>
            </a:extLst>
          </p:cNvPr>
          <p:cNvSpPr txBox="1"/>
          <p:nvPr/>
        </p:nvSpPr>
        <p:spPr>
          <a:xfrm>
            <a:off x="112542" y="2284846"/>
            <a:ext cx="8989255" cy="4183518"/>
          </a:xfrm>
          <a:prstGeom prst="rect">
            <a:avLst/>
          </a:prstGeom>
          <a:noFill/>
        </p:spPr>
        <p:txBody>
          <a:bodyPr wrap="square">
            <a:spAutoFit/>
          </a:bodyPr>
          <a:lstStyle/>
          <a:p>
            <a:pPr marL="342900" marR="0" lvl="0" indent="-342900" rtl="0">
              <a:lnSpc>
                <a:spcPct val="115000"/>
              </a:lnSpc>
              <a:spcBef>
                <a:spcPts val="0"/>
              </a:spcBef>
              <a:spcAft>
                <a:spcPts val="1000"/>
              </a:spcAft>
              <a:buFont typeface="Calibri" panose="020F0502020204030204" pitchFamily="34"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Now that we have used contours to find the outline of the exam, we can apply a perspective transform to obtain a top-down, birds-eye-view of the document:</a:t>
            </a:r>
          </a:p>
          <a:p>
            <a:pPr marL="342900" marR="0" lvl="0" indent="-342900" rtl="0">
              <a:lnSpc>
                <a:spcPct val="115000"/>
              </a:lnSpc>
              <a:spcBef>
                <a:spcPts val="1800"/>
              </a:spcBef>
              <a:spcAft>
                <a:spcPts val="1800"/>
              </a:spcAft>
              <a:buFont typeface="Calibri" panose="020F0502020204030204" pitchFamily="34" charset="0"/>
              <a:buChar char="-"/>
            </a:pPr>
            <a:r>
              <a:rPr lang="en-US" sz="20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Applying process of </a:t>
            </a:r>
            <a:r>
              <a:rPr lang="en-US" sz="2000" dirty="0" smtClean="0">
                <a:solidFill>
                  <a:srgbClr val="051E50"/>
                </a:solidFill>
                <a:effectLst/>
                <a:latin typeface="Arial" panose="020B0604020202020204" pitchFamily="34" charset="0"/>
                <a:ea typeface="Times New Roman" panose="02020603050405020304" pitchFamily="18" charset="0"/>
                <a:cs typeface="Arial" panose="020B0604020202020204" pitchFamily="34" charset="0"/>
              </a:rPr>
              <a:t>Adaptive and </a:t>
            </a:r>
            <a:r>
              <a:rPr lang="en-US" sz="2000" dirty="0" err="1" smtClean="0">
                <a:solidFill>
                  <a:srgbClr val="051E50"/>
                </a:solidFill>
                <a:effectLst/>
                <a:latin typeface="Arial" panose="020B0604020202020204" pitchFamily="34" charset="0"/>
                <a:ea typeface="Times New Roman" panose="02020603050405020304" pitchFamily="18" charset="0"/>
                <a:cs typeface="Arial" panose="020B0604020202020204" pitchFamily="34" charset="0"/>
              </a:rPr>
              <a:t>binery</a:t>
            </a:r>
            <a:r>
              <a:rPr lang="en-US" sz="2000" dirty="0" smtClean="0">
                <a:solidFill>
                  <a:srgbClr val="051E50"/>
                </a:solidFill>
                <a:effectLst/>
                <a:latin typeface="Arial" panose="020B0604020202020204" pitchFamily="34" charset="0"/>
                <a:ea typeface="Times New Roman" panose="02020603050405020304" pitchFamily="18" charset="0"/>
                <a:cs typeface="Arial" panose="020B0604020202020204" pitchFamily="34" charset="0"/>
              </a:rPr>
              <a:t> thresholding/segmenting </a:t>
            </a:r>
            <a:r>
              <a:rPr lang="en-US" sz="20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the </a:t>
            </a:r>
            <a:r>
              <a:rPr lang="en-US" sz="2000" i="1"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foreground</a:t>
            </a:r>
            <a:r>
              <a:rPr lang="en-US" sz="20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 from the </a:t>
            </a:r>
            <a:r>
              <a:rPr lang="en-US" sz="2000" i="1"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background</a:t>
            </a:r>
            <a:r>
              <a:rPr lang="en-US" sz="20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 of the image: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1800"/>
              </a:spcBef>
              <a:spcAft>
                <a:spcPts val="1800"/>
              </a:spcAft>
            </a:pPr>
            <a:r>
              <a:rPr lang="en-US" sz="20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err="1">
                <a:solidFill>
                  <a:srgbClr val="0070C0"/>
                </a:solidFill>
                <a:effectLst/>
                <a:latin typeface="Arial" panose="020B0604020202020204" pitchFamily="34" charset="0"/>
                <a:ea typeface="Times New Roman" panose="02020603050405020304" pitchFamily="18" charset="0"/>
                <a:cs typeface="Arial" panose="020B0604020202020204" pitchFamily="34" charset="0"/>
              </a:rPr>
              <a:t>imgThresh</a:t>
            </a:r>
            <a:r>
              <a:rPr lang="en-US" sz="20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 cv2.threshold(</a:t>
            </a:r>
            <a:r>
              <a:rPr lang="en-US" sz="2000" dirty="0" err="1">
                <a:solidFill>
                  <a:srgbClr val="0070C0"/>
                </a:solidFill>
                <a:effectLst/>
                <a:latin typeface="Arial" panose="020B0604020202020204" pitchFamily="34" charset="0"/>
                <a:ea typeface="Times New Roman" panose="02020603050405020304" pitchFamily="18" charset="0"/>
                <a:cs typeface="Arial" panose="020B0604020202020204" pitchFamily="34" charset="0"/>
              </a:rPr>
              <a:t>imgWarpGray</a:t>
            </a:r>
            <a:r>
              <a:rPr lang="en-US" sz="20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 170, 255, cv2.THRESH_BINARY_INV)</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1800"/>
              </a:spcBef>
              <a:spcAft>
                <a:spcPts val="1800"/>
              </a:spcAft>
              <a:tabLst>
                <a:tab pos="6858000" algn="r"/>
              </a:tabLst>
            </a:pPr>
            <a:r>
              <a:rPr lang="en-US" sz="20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   After applying Otsu’s thresholding method, our exam is now a </a:t>
            </a:r>
            <a:r>
              <a:rPr lang="en-US" sz="2000" i="1"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binary</a:t>
            </a:r>
            <a:r>
              <a:rPr lang="en-US" sz="20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 image: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8721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AA5B61B5-AB79-4077-92DF-C26FD9656BB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08762" y="2312035"/>
            <a:ext cx="4093699" cy="4545965"/>
          </a:xfrm>
          <a:prstGeom prst="rect">
            <a:avLst/>
          </a:prstGeom>
        </p:spPr>
      </p:pic>
      <p:pic>
        <p:nvPicPr>
          <p:cNvPr id="9" name="Picture 8">
            <a:extLst>
              <a:ext uri="{FF2B5EF4-FFF2-40B4-BE49-F238E27FC236}">
                <a16:creationId xmlns:a16="http://schemas.microsoft.com/office/drawing/2014/main" xmlns="" id="{57A96747-6237-4657-A066-CB0AAFCE99EC}"/>
              </a:ext>
            </a:extLst>
          </p:cNvPr>
          <p:cNvPicPr/>
          <p:nvPr/>
        </p:nvPicPr>
        <p:blipFill>
          <a:blip r:embed="rId3">
            <a:extLst>
              <a:ext uri="{28A0092B-C50C-407E-A947-70E740481C1C}">
                <a14:useLocalDpi xmlns:a14="http://schemas.microsoft.com/office/drawing/2010/main" val="0"/>
              </a:ext>
            </a:extLst>
          </a:blip>
          <a:stretch>
            <a:fillRect/>
          </a:stretch>
        </p:blipFill>
        <p:spPr>
          <a:xfrm>
            <a:off x="336769" y="2312035"/>
            <a:ext cx="5272405" cy="4545965"/>
          </a:xfrm>
          <a:prstGeom prst="rect">
            <a:avLst/>
          </a:prstGeom>
        </p:spPr>
      </p:pic>
    </p:spTree>
    <p:extLst>
      <p:ext uri="{BB962C8B-B14F-4D97-AF65-F5344CB8AC3E}">
        <p14:creationId xmlns:p14="http://schemas.microsoft.com/office/powerpoint/2010/main" val="3675477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endParaRPr lang="ar-EG" dirty="0"/>
          </a:p>
        </p:txBody>
      </p:sp>
      <p:sp>
        <p:nvSpPr>
          <p:cNvPr id="3" name="Content Placeholder 2"/>
          <p:cNvSpPr>
            <a:spLocks noGrp="1"/>
          </p:cNvSpPr>
          <p:nvPr>
            <p:ph idx="1"/>
          </p:nvPr>
        </p:nvSpPr>
        <p:spPr>
          <a:xfrm>
            <a:off x="1154954" y="2876663"/>
            <a:ext cx="10159040" cy="3819559"/>
          </a:xfrm>
        </p:spPr>
        <p:txBody>
          <a:bodyPr>
            <a:normAutofit/>
          </a:bodyPr>
          <a:lstStyle/>
          <a:p>
            <a:pPr marL="514350" indent="-514350" algn="l" rtl="0">
              <a:buFont typeface="+mj-lt"/>
              <a:buAutoNum type="arabicPeriod"/>
            </a:pPr>
            <a:r>
              <a:rPr lang="en-US"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multiple-choice questions</a:t>
            </a: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US" sz="4400" dirty="0">
              <a:solidFill>
                <a:schemeClr val="tx1"/>
              </a:solidFill>
              <a:latin typeface="Arial" panose="020B0604020202020204" pitchFamily="34" charset="0"/>
              <a:cs typeface="Arial" panose="020B0604020202020204" pitchFamily="34" charset="0"/>
            </a:endParaRPr>
          </a:p>
          <a:p>
            <a:pPr marL="514350" indent="-514350" algn="l" rtl="0">
              <a:buFont typeface="+mj-lt"/>
              <a:buAutoNum type="arabicPeriod"/>
            </a:pPr>
            <a:r>
              <a:rPr lang="en-US" sz="4400" dirty="0">
                <a:solidFill>
                  <a:schemeClr val="tx1"/>
                </a:solidFill>
                <a:effectLst/>
                <a:latin typeface="Arial" panose="020B0604020202020204" pitchFamily="34" charset="0"/>
                <a:ea typeface="Calibri" panose="020F0502020204030204" pitchFamily="34" charset="0"/>
                <a:cs typeface="Arial" panose="020B0604020202020204" pitchFamily="34" charset="0"/>
              </a:rPr>
              <a:t>educational system</a:t>
            </a:r>
            <a:r>
              <a:rPr lang="en-US" sz="4400" dirty="0">
                <a:latin typeface="Arial" panose="020B0604020202020204" pitchFamily="34" charset="0"/>
                <a:cs typeface="Arial" panose="020B0604020202020204" pitchFamily="34" charset="0"/>
              </a:rPr>
              <a:t> </a:t>
            </a:r>
          </a:p>
          <a:p>
            <a:pPr marL="0" indent="0" algn="l" rtl="0">
              <a:buNone/>
            </a:pPr>
            <a:endParaRPr lang="en-US" sz="4400" dirty="0">
              <a:latin typeface="Arial" panose="020B0604020202020204" pitchFamily="34" charset="0"/>
              <a:cs typeface="Arial" panose="020B0604020202020204" pitchFamily="34" charset="0"/>
            </a:endParaRPr>
          </a:p>
          <a:p>
            <a:pPr marL="514350" indent="-514350" algn="l" rtl="0">
              <a:buFont typeface="+mj-lt"/>
              <a:buAutoNum type="arabicPeriod"/>
            </a:pP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947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EAF8AF-66CD-4274-93A1-06ADF4A7031E}"/>
              </a:ext>
            </a:extLst>
          </p:cNvPr>
          <p:cNvSpPr>
            <a:spLocks noGrp="1"/>
          </p:cNvSpPr>
          <p:nvPr>
            <p:ph idx="1"/>
          </p:nvPr>
        </p:nvSpPr>
        <p:spPr>
          <a:xfrm>
            <a:off x="492370" y="2603499"/>
            <a:ext cx="11226018" cy="3459675"/>
          </a:xfrm>
        </p:spPr>
        <p:txBody>
          <a:bodyPr>
            <a:noAutofit/>
          </a:bodyPr>
          <a:lstStyle/>
          <a:p>
            <a:pPr>
              <a:lnSpc>
                <a:spcPct val="115000"/>
              </a:lnSpc>
              <a:spcBef>
                <a:spcPts val="1800"/>
              </a:spcBef>
              <a:spcAft>
                <a:spcPts val="1800"/>
              </a:spcAft>
              <a:buFont typeface="Calibri" panose="020F0502020204030204" pitchFamily="34" charset="0"/>
              <a:buChar char="-"/>
            </a:pPr>
            <a:r>
              <a:rPr lang="en-US" sz="24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For each of these pixels, we compute the bounding box ( which also allows us to compute the </a:t>
            </a:r>
            <a:r>
              <a:rPr lang="en-US" sz="2400" i="1"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aspect ratio</a:t>
            </a:r>
            <a:r>
              <a:rPr lang="en-US" sz="24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 or more simply, the ratio of the width to the height .</a:t>
            </a:r>
            <a:r>
              <a:rPr lang="en-US" sz="2400" dirty="0">
                <a:solidFill>
                  <a:srgbClr val="00B050"/>
                </a:solidFill>
                <a:effectLst/>
                <a:latin typeface="Arial" panose="020B0604020202020204" pitchFamily="34" charset="0"/>
                <a:ea typeface="Times New Roman" panose="02020603050405020304" pitchFamily="18" charset="0"/>
                <a:cs typeface="Arial" panose="020B0604020202020204" pitchFamily="34" charset="0"/>
              </a:rPr>
              <a:t> </a:t>
            </a:r>
            <a:r>
              <a:rPr lang="en-US" altLang="en-US" sz="2400" dirty="0" err="1">
                <a:solidFill>
                  <a:srgbClr val="00B050"/>
                </a:solidFill>
                <a:latin typeface="JetBrains Mono"/>
              </a:rPr>
              <a:t>totalPixels</a:t>
            </a:r>
            <a:r>
              <a:rPr lang="en-US" altLang="en-US" sz="2400" dirty="0">
                <a:solidFill>
                  <a:srgbClr val="00B050"/>
                </a:solidFill>
                <a:latin typeface="JetBrains Mono"/>
              </a:rPr>
              <a:t> = cv2.countNonZero(image</a:t>
            </a:r>
            <a:r>
              <a:rPr lang="en-US" altLang="en-US" sz="2400" dirty="0" smtClean="0">
                <a:solidFill>
                  <a:srgbClr val="00B050"/>
                </a:solidFill>
                <a:latin typeface="JetBrains Mono"/>
              </a:rPr>
              <a:t>)</a:t>
            </a:r>
            <a:endParaRPr lang="en-US" sz="2400" dirty="0">
              <a:solidFill>
                <a:srgbClr val="00B05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Bef>
                <a:spcPts val="1800"/>
              </a:spcBef>
              <a:spcAft>
                <a:spcPts val="1800"/>
              </a:spcAft>
              <a:buFont typeface="Calibri" panose="020F0502020204030204" pitchFamily="34" charset="0"/>
              <a:buChar char="-"/>
            </a:pPr>
            <a:r>
              <a:rPr lang="en-US" sz="24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Then FIND THE USER ANSWERS AND PUT THEM IN A LIST</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1800"/>
              </a:spcBef>
              <a:spcAft>
                <a:spcPts val="1800"/>
              </a:spcAft>
            </a:pPr>
            <a:r>
              <a:rPr lang="en-US" sz="2400" dirty="0">
                <a:solidFill>
                  <a:srgbClr val="051E50"/>
                </a:solidFill>
                <a:effectLst/>
                <a:latin typeface="Arial" panose="020B0604020202020204" pitchFamily="34" charset="0"/>
                <a:ea typeface="Times New Roman" panose="02020603050405020304" pitchFamily="18" charset="0"/>
                <a:cs typeface="Arial" panose="020B0604020202020204" pitchFamily="34" charset="0"/>
              </a:rPr>
              <a:t>We can now move on to the “grading” portion of our OMR system:</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8835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B58621F6-C85C-4F58-AC0B-3431C5D7269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695" y="2249926"/>
            <a:ext cx="3948003" cy="4608074"/>
          </a:xfrm>
          <a:prstGeom prst="rect">
            <a:avLst/>
          </a:prstGeom>
        </p:spPr>
      </p:pic>
      <p:pic>
        <p:nvPicPr>
          <p:cNvPr id="9" name="Picture 8">
            <a:extLst>
              <a:ext uri="{FF2B5EF4-FFF2-40B4-BE49-F238E27FC236}">
                <a16:creationId xmlns:a16="http://schemas.microsoft.com/office/drawing/2014/main" xmlns="" id="{7C846B56-4E59-498A-BD23-435D3549A76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656406" y="2313427"/>
            <a:ext cx="3756077" cy="4544573"/>
          </a:xfrm>
          <a:prstGeom prst="rect">
            <a:avLst/>
          </a:prstGeom>
        </p:spPr>
      </p:pic>
      <p:pic>
        <p:nvPicPr>
          <p:cNvPr id="12" name="Picture 11">
            <a:extLst>
              <a:ext uri="{FF2B5EF4-FFF2-40B4-BE49-F238E27FC236}">
                <a16:creationId xmlns:a16="http://schemas.microsoft.com/office/drawing/2014/main" xmlns="" id="{8E192512-9767-4B10-8C3E-C7DF486AD2A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721969" y="2249926"/>
            <a:ext cx="3264047" cy="4608073"/>
          </a:xfrm>
          <a:prstGeom prst="rect">
            <a:avLst/>
          </a:prstGeom>
        </p:spPr>
      </p:pic>
    </p:spTree>
    <p:extLst>
      <p:ext uri="{BB962C8B-B14F-4D97-AF65-F5344CB8AC3E}">
        <p14:creationId xmlns:p14="http://schemas.microsoft.com/office/powerpoint/2010/main" val="4040849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the result to the App</a:t>
            </a:r>
            <a:endParaRPr lang="en-US" dirty="0"/>
          </a:p>
        </p:txBody>
      </p:sp>
      <p:sp>
        <p:nvSpPr>
          <p:cNvPr id="3" name="Content Placeholder 2"/>
          <p:cNvSpPr>
            <a:spLocks noGrp="1"/>
          </p:cNvSpPr>
          <p:nvPr>
            <p:ph idx="1"/>
          </p:nvPr>
        </p:nvSpPr>
        <p:spPr/>
        <p:txBody>
          <a:bodyPr>
            <a:normAutofit/>
          </a:bodyPr>
          <a:lstStyle/>
          <a:p>
            <a:r>
              <a:rPr lang="en-US" sz="2800" dirty="0" smtClean="0"/>
              <a:t>We finally get the </a:t>
            </a:r>
            <a:r>
              <a:rPr lang="en-US" sz="2800" dirty="0" err="1" smtClean="0"/>
              <a:t>student’answer</a:t>
            </a:r>
            <a:r>
              <a:rPr lang="en-US" sz="2800" dirty="0" smtClean="0"/>
              <a:t> then the server socket will send back the result to the mobile app and show the grade to the screen </a:t>
            </a:r>
            <a:endParaRPr lang="en-US" sz="2800" dirty="0"/>
          </a:p>
        </p:txBody>
      </p:sp>
    </p:spTree>
    <p:extLst>
      <p:ext uri="{BB962C8B-B14F-4D97-AF65-F5344CB8AC3E}">
        <p14:creationId xmlns:p14="http://schemas.microsoft.com/office/powerpoint/2010/main" val="2423017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C87D7AC-316F-4588-A4C9-BE180DD4606A}"/>
              </a:ext>
            </a:extLst>
          </p:cNvPr>
          <p:cNvSpPr>
            <a:spLocks noGrp="1"/>
          </p:cNvSpPr>
          <p:nvPr>
            <p:ph idx="1"/>
          </p:nvPr>
        </p:nvSpPr>
        <p:spPr/>
        <p:txBody>
          <a:bodyPr>
            <a:noAutofit/>
          </a:bodyPr>
          <a:lstStyle/>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Based on whether the test taker was correct or incorrect yields which color is drawn on the exam. If the test taker is correct, we’ll highlight their answer in green. However, if the test taker made a mistake and marked an incorrect answer, we’ll let them know by highlighting the correct answer in red</a:t>
            </a:r>
            <a:r>
              <a:rPr lang="en-US" sz="2400" dirty="0" smtClean="0">
                <a:effectLst/>
                <a:latin typeface="Arial" panose="020B0604020202020204" pitchFamily="34" charset="0"/>
                <a:ea typeface="Calibri" panose="020F050202020403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Finally, our last code block handles scoring the exam and sending to our android application and  displaying the results to our screen:</a:t>
            </a:r>
          </a:p>
        </p:txBody>
      </p:sp>
    </p:spTree>
    <p:extLst>
      <p:ext uri="{BB962C8B-B14F-4D97-AF65-F5344CB8AC3E}">
        <p14:creationId xmlns:p14="http://schemas.microsoft.com/office/powerpoint/2010/main" val="6164372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5188" y="0"/>
            <a:ext cx="3614412" cy="7831228"/>
          </a:xfrm>
        </p:spPr>
      </p:pic>
    </p:spTree>
    <p:extLst>
      <p:ext uri="{BB962C8B-B14F-4D97-AF65-F5344CB8AC3E}">
        <p14:creationId xmlns:p14="http://schemas.microsoft.com/office/powerpoint/2010/main" val="1030529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80FDD-D18A-4C4D-A846-B308B71BB799}"/>
              </a:ext>
            </a:extLst>
          </p:cNvPr>
          <p:cNvSpPr>
            <a:spLocks noGrp="1"/>
          </p:cNvSpPr>
          <p:nvPr>
            <p:ph type="title"/>
          </p:nvPr>
        </p:nvSpPr>
        <p:spPr/>
        <p:txBody>
          <a:bodyPr/>
          <a:lstStyle/>
          <a:p>
            <a:pPr algn="ctr"/>
            <a:r>
              <a:rPr lang="en-US" sz="3200" b="1" dirty="0">
                <a:solidFill>
                  <a:schemeClr val="bg1">
                    <a:lumMod val="85000"/>
                  </a:schemeClr>
                </a:solidFill>
                <a:effectLst/>
                <a:latin typeface="Calibri" panose="020F0502020204030204" pitchFamily="34" charset="0"/>
                <a:ea typeface="Calibri" panose="020F0502020204030204" pitchFamily="34" charset="0"/>
              </a:rPr>
              <a:t>Tools identification</a:t>
            </a:r>
            <a:endParaRPr lang="en-US" sz="3200" dirty="0">
              <a:solidFill>
                <a:schemeClr val="bg1">
                  <a:lumMod val="85000"/>
                </a:schemeClr>
              </a:solidFill>
            </a:endParaRPr>
          </a:p>
        </p:txBody>
      </p:sp>
      <p:sp>
        <p:nvSpPr>
          <p:cNvPr id="3" name="Content Placeholder 2">
            <a:extLst>
              <a:ext uri="{FF2B5EF4-FFF2-40B4-BE49-F238E27FC236}">
                <a16:creationId xmlns:a16="http://schemas.microsoft.com/office/drawing/2014/main" xmlns="" id="{94A38710-E967-49E3-85F2-C9D70787CE38}"/>
              </a:ext>
            </a:extLst>
          </p:cNvPr>
          <p:cNvSpPr>
            <a:spLocks noGrp="1"/>
          </p:cNvSpPr>
          <p:nvPr>
            <p:ph idx="1"/>
          </p:nvPr>
        </p:nvSpPr>
        <p:spPr>
          <a:xfrm>
            <a:off x="1154954" y="2603500"/>
            <a:ext cx="8825659" cy="3614420"/>
          </a:xfrm>
        </p:spPr>
        <p:txBody>
          <a:bodyPr>
            <a:normAutofit/>
          </a:bodyPr>
          <a:lstStyle/>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(1) Python programming language </a:t>
            </a:r>
          </a:p>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 (2) server socket </a:t>
            </a:r>
          </a:p>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 (3) Spyder</a:t>
            </a:r>
          </a:p>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 (4) Java programming languages</a:t>
            </a:r>
          </a:p>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 (5) Android studio</a:t>
            </a:r>
          </a:p>
          <a:p>
            <a:pPr marL="0" marR="0">
              <a:lnSpc>
                <a:spcPct val="115000"/>
              </a:lnSpc>
              <a:spcBef>
                <a:spcPts val="0"/>
              </a:spcBef>
              <a:spcAft>
                <a:spcPts val="1000"/>
              </a:spcAft>
            </a:pPr>
            <a:r>
              <a:rPr lang="en-US" sz="2400" dirty="0">
                <a:effectLst/>
                <a:latin typeface="Arial" panose="020B0604020202020204" pitchFamily="34" charset="0"/>
                <a:ea typeface="Calibri" panose="020F0502020204030204" pitchFamily="34" charset="0"/>
                <a:cs typeface="Arial" panose="020B0604020202020204" pitchFamily="34" charset="0"/>
              </a:rPr>
              <a:t>(6) </a:t>
            </a:r>
            <a:r>
              <a:rPr lang="en-US" sz="2400" dirty="0" err="1" smtClean="0">
                <a:effectLst/>
                <a:latin typeface="Arial" panose="020B0604020202020204" pitchFamily="34" charset="0"/>
                <a:ea typeface="Calibri" panose="020F0502020204030204" pitchFamily="34" charset="0"/>
                <a:cs typeface="Arial" panose="020B0604020202020204" pitchFamily="34" charset="0"/>
              </a:rPr>
              <a:t>netbeens</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59155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B04087E-088E-4470-A4CE-6EBE5D8FB48E}"/>
              </a:ext>
            </a:extLst>
          </p:cNvPr>
          <p:cNvSpPr>
            <a:spLocks noGrp="1"/>
          </p:cNvSpPr>
          <p:nvPr>
            <p:ph idx="1"/>
          </p:nvPr>
        </p:nvSpPr>
        <p:spPr>
          <a:xfrm>
            <a:off x="1154954" y="2603499"/>
            <a:ext cx="9326527" cy="4083903"/>
          </a:xfrm>
        </p:spPr>
        <p:txBody>
          <a:bodyPr>
            <a:normAutofit/>
          </a:bodyPr>
          <a:lstStyle/>
          <a:p>
            <a:pPr marL="0" indent="0" algn="ctr">
              <a:lnSpc>
                <a:spcPct val="250000"/>
              </a:lnSpc>
              <a:buNone/>
            </a:pPr>
            <a:r>
              <a:rPr lang="en-US" sz="8000" dirty="0">
                <a:latin typeface="Cooper Black" panose="0208090404030B020404" pitchFamily="18" charset="0"/>
              </a:rPr>
              <a:t>The End</a:t>
            </a:r>
          </a:p>
        </p:txBody>
      </p:sp>
      <p:pic>
        <p:nvPicPr>
          <p:cNvPr id="5" name="Picture 4">
            <a:extLst>
              <a:ext uri="{FF2B5EF4-FFF2-40B4-BE49-F238E27FC236}">
                <a16:creationId xmlns:a16="http://schemas.microsoft.com/office/drawing/2014/main" xmlns="" id="{E74D0B11-EAD6-4AD5-9C2D-D0D1F6907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328" y="2603498"/>
            <a:ext cx="3002507" cy="3682980"/>
          </a:xfrm>
          <a:prstGeom prst="rect">
            <a:avLst/>
          </a:prstGeom>
        </p:spPr>
      </p:pic>
      <p:pic>
        <p:nvPicPr>
          <p:cNvPr id="7" name="Picture 6">
            <a:extLst>
              <a:ext uri="{FF2B5EF4-FFF2-40B4-BE49-F238E27FC236}">
                <a16:creationId xmlns:a16="http://schemas.microsoft.com/office/drawing/2014/main" xmlns="" id="{95036FC9-CF5E-48E7-8C94-FA98B454A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12" y="2603500"/>
            <a:ext cx="2563717" cy="3682978"/>
          </a:xfrm>
          <a:prstGeom prst="rect">
            <a:avLst/>
          </a:prstGeom>
        </p:spPr>
      </p:pic>
    </p:spTree>
    <p:extLst>
      <p:ext uri="{BB962C8B-B14F-4D97-AF65-F5344CB8AC3E}">
        <p14:creationId xmlns:p14="http://schemas.microsoft.com/office/powerpoint/2010/main" val="550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a:spcBef>
                <a:spcPct val="0"/>
              </a:spcBef>
            </a:pPr>
            <a:r>
              <a:rPr lang="en-US" sz="3600" b="1" dirty="0">
                <a:solidFill>
                  <a:schemeClr val="bg1"/>
                </a:solidFill>
              </a:rPr>
              <a:t>Methodology and steps</a:t>
            </a:r>
            <a:endParaRPr lang="ar-EG" sz="3600" dirty="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49764551"/>
              </p:ext>
            </p:extLst>
          </p:nvPr>
        </p:nvGraphicFramePr>
        <p:xfrm>
          <a:off x="42381" y="2067948"/>
          <a:ext cx="12107238" cy="4790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516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What is a computer vision ?</a:t>
            </a:r>
            <a:endParaRPr lang="ar-E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05720" y="2603500"/>
            <a:ext cx="9730854" cy="3416300"/>
          </a:xfrm>
        </p:spPr>
        <p:txBody>
          <a:bodyPr anchor="ctr">
            <a:noAutofit/>
          </a:bodyPr>
          <a:lstStyle/>
          <a:p>
            <a:pPr marL="0" indent="0" algn="l">
              <a:lnSpc>
                <a:spcPct val="120000"/>
              </a:lnSpc>
              <a:buNone/>
            </a:pPr>
            <a:r>
              <a:rPr lang="en-US" sz="34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Computer vision</a:t>
            </a:r>
            <a:r>
              <a:rPr lang="en-US" sz="34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3200" dirty="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rPr>
              <a:t>is concerned with the automatic extraction, analysis and understanding of useful information from a single image or a sequence of images. It involves the development of a theoretical and algorithmic basis to achieve automatic visual understanding.</a:t>
            </a:r>
            <a:endParaRPr lang="ar-EG" sz="32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383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5" y="960020"/>
            <a:ext cx="8761413" cy="706964"/>
          </a:xfrm>
        </p:spPr>
        <p:txBody>
          <a:bodyPr/>
          <a:lstStyle/>
          <a:p>
            <a:pPr algn="ctr"/>
            <a:r>
              <a:rPr lang="en-US" b="1" dirty="0"/>
              <a:t>What computer vision Application ?</a:t>
            </a:r>
            <a:endParaRPr lang="ar-EG" dirty="0"/>
          </a:p>
        </p:txBody>
      </p:sp>
      <p:sp>
        <p:nvSpPr>
          <p:cNvPr id="3" name="Content Placeholder 2"/>
          <p:cNvSpPr>
            <a:spLocks noGrp="1"/>
          </p:cNvSpPr>
          <p:nvPr>
            <p:ph idx="1"/>
          </p:nvPr>
        </p:nvSpPr>
        <p:spPr>
          <a:xfrm>
            <a:off x="1" y="2180490"/>
            <a:ext cx="12192000" cy="4579034"/>
          </a:xfrm>
        </p:spPr>
        <p:txBody>
          <a:bodyPr anchor="ctr">
            <a:noAutofit/>
          </a:bodyPr>
          <a:lstStyle/>
          <a:p>
            <a:pPr marL="342900" marR="0" lvl="0" indent="-342900" rtl="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Automatic inspection, e.g., in manufacturing applications.</a:t>
            </a:r>
          </a:p>
          <a:p>
            <a:pPr marL="342900" marR="0" lvl="0" indent="-34290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Assisting humans in identification tasks, e.g., a species identification system.</a:t>
            </a:r>
          </a:p>
          <a:p>
            <a:pPr marL="342900" marR="0" lvl="0" indent="-34290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Controlling processes, e.g., an industrial robot.</a:t>
            </a:r>
          </a:p>
          <a:p>
            <a:pPr marL="342900" marR="0" lvl="0" indent="-34290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Detecting events, e.g., for visual surveillance or people counting, e.g., in the restaurant industry.</a:t>
            </a:r>
          </a:p>
          <a:p>
            <a:pPr marL="342900" marR="0" lvl="0" indent="-34290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Interaction, e.g., as the input to a device for computer-human interaction.</a:t>
            </a:r>
          </a:p>
          <a:p>
            <a:pPr marL="342900" marR="0" lvl="0" indent="-34290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Modeling objects or environments, e.g., medical image analysis or topographical modeling.</a:t>
            </a:r>
          </a:p>
          <a:p>
            <a:pPr marL="342900" marR="0" lvl="0" indent="-342900">
              <a:lnSpc>
                <a:spcPct val="150000"/>
              </a:lnSpc>
              <a:spcBef>
                <a:spcPts val="0"/>
              </a:spcBef>
              <a:spcAft>
                <a:spcPts val="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Navigation, e.g., by an autonomous vehicle or mobile robot.</a:t>
            </a:r>
          </a:p>
          <a:p>
            <a:pPr marL="342900" marR="0" lvl="0" indent="-342900">
              <a:lnSpc>
                <a:spcPct val="150000"/>
              </a:lnSpc>
              <a:spcBef>
                <a:spcPts val="0"/>
              </a:spcBef>
              <a:spcAft>
                <a:spcPts val="1000"/>
              </a:spcAft>
              <a:buFont typeface="Calibri" panose="020F0502020204030204" pitchFamily="34" charset="0"/>
              <a:buChar char="-"/>
            </a:pPr>
            <a:r>
              <a:rPr lang="en-US"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Organizing information, e.g., for indexing databases of images and image sequences.</a:t>
            </a:r>
          </a:p>
        </p:txBody>
      </p:sp>
    </p:spTree>
    <p:extLst>
      <p:ext uri="{BB962C8B-B14F-4D97-AF65-F5344CB8AC3E}">
        <p14:creationId xmlns:p14="http://schemas.microsoft.com/office/powerpoint/2010/main" val="2510128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Open computer vision library</a:t>
            </a:r>
            <a:endParaRPr lang="ar-EG" dirty="0">
              <a:latin typeface="Arial" panose="020B0604020202020204" pitchFamily="34" charset="0"/>
              <a:cs typeface="Arial" panose="020B0604020202020204" pitchFamily="34" charset="0"/>
            </a:endParaRPr>
          </a:p>
        </p:txBody>
      </p:sp>
      <p:sp>
        <p:nvSpPr>
          <p:cNvPr id="6" name="Content Placeholder 5"/>
          <p:cNvSpPr>
            <a:spLocks noGrp="1"/>
          </p:cNvSpPr>
          <p:nvPr>
            <p:ph sz="half" idx="1"/>
          </p:nvPr>
        </p:nvSpPr>
        <p:spPr>
          <a:xfrm>
            <a:off x="655093" y="2494316"/>
            <a:ext cx="11163868" cy="4165791"/>
          </a:xfrm>
        </p:spPr>
        <p:txBody>
          <a:bodyPr>
            <a:noAutofit/>
          </a:bodyPr>
          <a:lstStyle/>
          <a:p>
            <a:pPr marL="0" indent="0" algn="l">
              <a:buNone/>
            </a:pPr>
            <a:r>
              <a:rPr lang="en-US" sz="3200" b="1" u="sng" dirty="0">
                <a:solidFill>
                  <a:schemeClr val="tx2">
                    <a:lumMod val="50000"/>
                  </a:schemeClr>
                </a:solidFill>
                <a:latin typeface="Arial" panose="020B0604020202020204" pitchFamily="34" charset="0"/>
                <a:cs typeface="Arial" panose="020B0604020202020204" pitchFamily="34" charset="0"/>
              </a:rPr>
              <a:t>OpenCV</a:t>
            </a:r>
            <a:r>
              <a:rPr lang="en-US" sz="3200" dirty="0">
                <a:solidFill>
                  <a:schemeClr val="tx2">
                    <a:lumMod val="50000"/>
                  </a:schemeClr>
                </a:solidFill>
                <a:latin typeface="Arial" panose="020B0604020202020204" pitchFamily="34" charset="0"/>
                <a:cs typeface="Arial" panose="020B0604020202020204" pitchFamily="34" charset="0"/>
              </a:rPr>
              <a:t> (Open Source Computer Vision Library) is an open source computer vision and machine learning software library. OpenCV was built to provide a common infrastructure for computer vision applications and to accelerate the use of machine perception in the commercial products. </a:t>
            </a:r>
            <a:endParaRPr lang="ar-EG" sz="3200" dirty="0">
              <a:solidFill>
                <a:schemeClr val="tx2">
                  <a:lumMod val="50000"/>
                </a:schemeClr>
              </a:solidFill>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630303" y="5186166"/>
            <a:ext cx="5254389" cy="1323833"/>
          </a:xfrm>
        </p:spPr>
      </p:pic>
    </p:spTree>
    <p:extLst>
      <p:ext uri="{BB962C8B-B14F-4D97-AF65-F5344CB8AC3E}">
        <p14:creationId xmlns:p14="http://schemas.microsoft.com/office/powerpoint/2010/main" val="1300375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Why we used OpenCV ?</a:t>
            </a:r>
            <a:endParaRPr lang="ar-EG"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464024" y="2612643"/>
            <a:ext cx="11204812" cy="4056607"/>
          </a:xfrm>
        </p:spPr>
        <p:txBody>
          <a:bodyPr>
            <a:noAutofit/>
          </a:bodyPr>
          <a:lstStyle/>
          <a:p>
            <a:pPr marL="685800" lvl="1" algn="l" rtl="0">
              <a:buFont typeface="Wingdings" panose="05000000000000000000" pitchFamily="2" charset="2"/>
              <a:buChar char="Ø"/>
            </a:pPr>
            <a:r>
              <a:rPr lang="en-US" sz="2900" dirty="0">
                <a:solidFill>
                  <a:schemeClr val="tx2">
                    <a:lumMod val="50000"/>
                  </a:schemeClr>
                </a:solidFill>
                <a:latin typeface="Arial" panose="020B0604020202020204" pitchFamily="34" charset="0"/>
                <a:cs typeface="Arial" panose="020B0604020202020204" pitchFamily="34" charset="0"/>
              </a:rPr>
              <a:t>First and foremost, OpenCV is available </a:t>
            </a:r>
            <a:r>
              <a:rPr lang="en-US" sz="2900" b="1" dirty="0">
                <a:solidFill>
                  <a:schemeClr val="tx2">
                    <a:lumMod val="50000"/>
                  </a:schemeClr>
                </a:solidFill>
                <a:latin typeface="Arial" panose="020B0604020202020204" pitchFamily="34" charset="0"/>
                <a:cs typeface="Arial" panose="020B0604020202020204" pitchFamily="34" charset="0"/>
              </a:rPr>
              <a:t>free</a:t>
            </a:r>
            <a:r>
              <a:rPr lang="en-US" sz="2900" dirty="0">
                <a:solidFill>
                  <a:schemeClr val="tx2">
                    <a:lumMod val="50000"/>
                  </a:schemeClr>
                </a:solidFill>
                <a:latin typeface="Arial" panose="020B0604020202020204" pitchFamily="34" charset="0"/>
                <a:cs typeface="Arial" panose="020B0604020202020204" pitchFamily="34" charset="0"/>
              </a:rPr>
              <a:t> of cost</a:t>
            </a:r>
          </a:p>
          <a:p>
            <a:pPr marL="685800" lvl="1" algn="l" rtl="0">
              <a:buFont typeface="Wingdings" panose="05000000000000000000" pitchFamily="2" charset="2"/>
              <a:buChar char="Ø"/>
            </a:pPr>
            <a:r>
              <a:rPr lang="en-US" sz="2900" dirty="0" smtClean="0">
                <a:solidFill>
                  <a:schemeClr val="tx2">
                    <a:lumMod val="50000"/>
                  </a:schemeClr>
                </a:solidFill>
                <a:latin typeface="Arial" panose="020B0604020202020204" pitchFamily="34" charset="0"/>
                <a:cs typeface="Arial" panose="020B0604020202020204" pitchFamily="34" charset="0"/>
              </a:rPr>
              <a:t>It </a:t>
            </a:r>
            <a:r>
              <a:rPr lang="en-US" sz="2900" dirty="0">
                <a:solidFill>
                  <a:schemeClr val="tx2">
                    <a:lumMod val="50000"/>
                  </a:schemeClr>
                </a:solidFill>
                <a:latin typeface="Arial" panose="020B0604020202020204" pitchFamily="34" charset="0"/>
                <a:cs typeface="Arial" panose="020B0604020202020204" pitchFamily="34" charset="0"/>
              </a:rPr>
              <a:t>has C++, Python, Java and MATLAB interfaces and supports Windows, Linux, Android and Mac OS. </a:t>
            </a:r>
          </a:p>
          <a:p>
            <a:pPr marL="685800" lvl="1" algn="l" rtl="0">
              <a:buFont typeface="Wingdings" panose="05000000000000000000" pitchFamily="2" charset="2"/>
              <a:buChar char="Ø"/>
            </a:pPr>
            <a:r>
              <a:rPr lang="en-US" sz="2900" dirty="0" err="1" smtClean="0">
                <a:solidFill>
                  <a:schemeClr val="tx2">
                    <a:lumMod val="50000"/>
                  </a:schemeClr>
                </a:solidFill>
                <a:latin typeface="Arial" panose="020B0604020202020204" pitchFamily="34" charset="0"/>
                <a:cs typeface="Arial" panose="020B0604020202020204" pitchFamily="34" charset="0"/>
              </a:rPr>
              <a:t>OpenCV</a:t>
            </a:r>
            <a:r>
              <a:rPr lang="en-US" sz="2900" dirty="0" smtClean="0">
                <a:solidFill>
                  <a:schemeClr val="tx2">
                    <a:lumMod val="50000"/>
                  </a:schemeClr>
                </a:solidFill>
                <a:latin typeface="Arial" panose="020B0604020202020204" pitchFamily="34" charset="0"/>
                <a:cs typeface="Arial" panose="020B0604020202020204" pitchFamily="34" charset="0"/>
              </a:rPr>
              <a:t> </a:t>
            </a:r>
            <a:r>
              <a:rPr lang="en-US" sz="2900" dirty="0">
                <a:solidFill>
                  <a:schemeClr val="tx2">
                    <a:lumMod val="50000"/>
                  </a:schemeClr>
                </a:solidFill>
                <a:latin typeface="Arial" panose="020B0604020202020204" pitchFamily="34" charset="0"/>
                <a:cs typeface="Arial" panose="020B0604020202020204" pitchFamily="34" charset="0"/>
              </a:rPr>
              <a:t>library can be used to perform multiple operations on </a:t>
            </a:r>
            <a:r>
              <a:rPr lang="en-US" sz="2900" dirty="0" smtClean="0">
                <a:solidFill>
                  <a:schemeClr val="tx2">
                    <a:lumMod val="50000"/>
                  </a:schemeClr>
                </a:solidFill>
                <a:latin typeface="Arial" panose="020B0604020202020204" pitchFamily="34" charset="0"/>
                <a:cs typeface="Arial" panose="020B0604020202020204" pitchFamily="34" charset="0"/>
              </a:rPr>
              <a:t>videos and images</a:t>
            </a:r>
            <a:endParaRPr lang="en-US" sz="2900"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936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20662-8FFF-4EA3-9639-87CB7BE16C5D}"/>
              </a:ext>
            </a:extLst>
          </p:cNvPr>
          <p:cNvSpPr>
            <a:spLocks noGrp="1"/>
          </p:cNvSpPr>
          <p:nvPr>
            <p:ph type="title"/>
          </p:nvPr>
        </p:nvSpPr>
        <p:spPr/>
        <p:txBody>
          <a:bodyPr/>
          <a:lstStyle/>
          <a:p>
            <a:pPr algn="ctr"/>
            <a:r>
              <a:rPr lang="en-US" sz="4000" b="1" dirty="0">
                <a:solidFill>
                  <a:schemeClr val="bg1">
                    <a:lumMod val="95000"/>
                  </a:schemeClr>
                </a:solidFill>
                <a:effectLst/>
                <a:latin typeface="Arial" panose="020B0604020202020204" pitchFamily="34" charset="0"/>
                <a:ea typeface="Calibri" panose="020F0502020204030204" pitchFamily="34" charset="0"/>
                <a:cs typeface="Arial" panose="020B0604020202020204" pitchFamily="34" charset="0"/>
              </a:rPr>
              <a:t>Grayscale image in openCV</a:t>
            </a:r>
            <a:endParaRPr lang="en-US" sz="4000" dirty="0">
              <a:solidFill>
                <a:schemeClr val="bg1">
                  <a:lumMod val="9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D4279210-352C-470D-833B-F8EA40BE97CF}"/>
              </a:ext>
            </a:extLst>
          </p:cNvPr>
          <p:cNvSpPr>
            <a:spLocks noGrp="1"/>
          </p:cNvSpPr>
          <p:nvPr>
            <p:ph idx="1"/>
          </p:nvPr>
        </p:nvSpPr>
        <p:spPr>
          <a:xfrm>
            <a:off x="1055078" y="2603500"/>
            <a:ext cx="9959926" cy="3416300"/>
          </a:xfrm>
        </p:spPr>
        <p:txBody>
          <a:bodyPr>
            <a:noAutofit/>
          </a:bodyPr>
          <a:lstStyle/>
          <a:p>
            <a:r>
              <a:rPr lang="en-US" sz="32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A grayscale</a:t>
            </a:r>
            <a:r>
              <a:rPr lang="en-US" sz="3200" dirty="0">
                <a:solidFill>
                  <a:schemeClr val="tx1"/>
                </a:solidFill>
                <a:effectLst/>
                <a:latin typeface="Arial" panose="020B0604020202020204" pitchFamily="34" charset="0"/>
                <a:ea typeface="Calibri" panose="020F0502020204030204" pitchFamily="34" charset="0"/>
                <a:cs typeface="Arial" panose="020B0604020202020204" pitchFamily="34" charset="0"/>
              </a:rPr>
              <a:t> image is one in which the value of each pixel is a single sample representing only an amount of light; that is, it carries only intensity information. Grayscale images, a kind of black-and-white or gray monochrome, are composed exclusively of shades of gray. The contrast ranges from black at the weakest intensity to white at the strongest.</a:t>
            </a:r>
            <a:endParaRPr lang="en-US"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9438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2871</TotalTime>
  <Words>1208</Words>
  <Application>Microsoft Office PowerPoint</Application>
  <PresentationFormat>Widescreen</PresentationFormat>
  <Paragraphs>93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Century Gothic</vt:lpstr>
      <vt:lpstr>Cooper Black</vt:lpstr>
      <vt:lpstr>JetBrains Mono</vt:lpstr>
      <vt:lpstr>Times New Roman</vt:lpstr>
      <vt:lpstr>Wingdings</vt:lpstr>
      <vt:lpstr>Wingdings 3</vt:lpstr>
      <vt:lpstr>Ion Boardroom</vt:lpstr>
      <vt:lpstr>AC</vt:lpstr>
      <vt:lpstr>PowerPoint Presentation</vt:lpstr>
      <vt:lpstr>Problem Statement</vt:lpstr>
      <vt:lpstr>Methodology and steps</vt:lpstr>
      <vt:lpstr>What is a computer vision ?</vt:lpstr>
      <vt:lpstr>What computer vision Application ?</vt:lpstr>
      <vt:lpstr>Open computer vision library</vt:lpstr>
      <vt:lpstr>Why we used OpenCV ?</vt:lpstr>
      <vt:lpstr>Grayscale image in openCV</vt:lpstr>
      <vt:lpstr>PowerPoint Presentation</vt:lpstr>
      <vt:lpstr>Gaussian blur in openCV</vt:lpstr>
      <vt:lpstr>Canny edge detector</vt:lpstr>
      <vt:lpstr>Process of Canny edge detection algorithm</vt:lpstr>
      <vt:lpstr>What is thresholding?</vt:lpstr>
      <vt:lpstr>What is NumPy?</vt:lpstr>
      <vt:lpstr>Why Use NumPy ?</vt:lpstr>
      <vt:lpstr>How our modle work</vt:lpstr>
      <vt:lpstr>The mobile App</vt:lpstr>
      <vt:lpstr>PowerPoint Presentation</vt:lpstr>
      <vt:lpstr>Second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 the result to the App</vt:lpstr>
      <vt:lpstr>PowerPoint Presentation</vt:lpstr>
      <vt:lpstr>PowerPoint Presentation</vt:lpstr>
      <vt:lpstr>Tools identification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Mostafa</dc:creator>
  <cp:lastModifiedBy>Love Android</cp:lastModifiedBy>
  <cp:revision>132</cp:revision>
  <dcterms:created xsi:type="dcterms:W3CDTF">2020-02-07T17:15:19Z</dcterms:created>
  <dcterms:modified xsi:type="dcterms:W3CDTF">2020-08-19T14:12:16Z</dcterms:modified>
</cp:coreProperties>
</file>