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handoutMasterIdLst>
    <p:handoutMasterId r:id="rId50"/>
  </p:handoutMasterIdLst>
  <p:sldIdLst>
    <p:sldId id="266" r:id="rId2"/>
    <p:sldId id="370" r:id="rId3"/>
    <p:sldId id="314" r:id="rId4"/>
    <p:sldId id="323" r:id="rId5"/>
    <p:sldId id="324" r:id="rId6"/>
    <p:sldId id="344" r:id="rId7"/>
    <p:sldId id="325" r:id="rId8"/>
    <p:sldId id="329" r:id="rId9"/>
    <p:sldId id="335" r:id="rId10"/>
    <p:sldId id="348" r:id="rId11"/>
    <p:sldId id="343" r:id="rId12"/>
    <p:sldId id="347" r:id="rId13"/>
    <p:sldId id="349" r:id="rId14"/>
    <p:sldId id="363" r:id="rId15"/>
    <p:sldId id="330" r:id="rId16"/>
    <p:sldId id="337" r:id="rId17"/>
    <p:sldId id="350" r:id="rId18"/>
    <p:sldId id="359" r:id="rId19"/>
    <p:sldId id="339" r:id="rId20"/>
    <p:sldId id="333" r:id="rId21"/>
    <p:sldId id="364" r:id="rId22"/>
    <p:sldId id="360" r:id="rId23"/>
    <p:sldId id="351" r:id="rId24"/>
    <p:sldId id="340" r:id="rId25"/>
    <p:sldId id="345" r:id="rId26"/>
    <p:sldId id="341" r:id="rId27"/>
    <p:sldId id="352" r:id="rId28"/>
    <p:sldId id="338" r:id="rId29"/>
    <p:sldId id="346" r:id="rId30"/>
    <p:sldId id="353" r:id="rId31"/>
    <p:sldId id="365" r:id="rId32"/>
    <p:sldId id="371" r:id="rId33"/>
    <p:sldId id="342" r:id="rId34"/>
    <p:sldId id="354" r:id="rId35"/>
    <p:sldId id="336" r:id="rId36"/>
    <p:sldId id="355" r:id="rId37"/>
    <p:sldId id="331" r:id="rId38"/>
    <p:sldId id="366" r:id="rId39"/>
    <p:sldId id="356" r:id="rId40"/>
    <p:sldId id="332" r:id="rId41"/>
    <p:sldId id="358" r:id="rId42"/>
    <p:sldId id="367" r:id="rId43"/>
    <p:sldId id="357" r:id="rId44"/>
    <p:sldId id="368" r:id="rId45"/>
    <p:sldId id="372" r:id="rId46"/>
    <p:sldId id="361" r:id="rId47"/>
    <p:sldId id="369" r:id="rId48"/>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FFF"/>
    <a:srgbClr val="00549A"/>
    <a:srgbClr val="006699"/>
    <a:srgbClr val="0033CC"/>
    <a:srgbClr val="0066CC"/>
    <a:srgbClr val="3366CC"/>
    <a:srgbClr val="DDDDDD"/>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07"/>
    <p:restoredTop sz="50000"/>
  </p:normalViewPr>
  <p:slideViewPr>
    <p:cSldViewPr>
      <p:cViewPr varScale="1">
        <p:scale>
          <a:sx n="62" d="100"/>
          <a:sy n="62" d="100"/>
        </p:scale>
        <p:origin x="1848" y="19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Lst>
  </p:outlineViewPr>
  <p:notesTextViewPr>
    <p:cViewPr>
      <p:scale>
        <a:sx n="100" d="100"/>
        <a:sy n="100" d="100"/>
      </p:scale>
      <p:origin x="0" y="0"/>
    </p:cViewPr>
  </p:notesTextViewPr>
  <p:notesViewPr>
    <p:cSldViewPr>
      <p:cViewPr varScale="1">
        <p:scale>
          <a:sx n="51" d="100"/>
          <a:sy n="51" d="100"/>
        </p:scale>
        <p:origin x="-13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20" Type="http://schemas.openxmlformats.org/officeDocument/2006/relationships/slide" Target="slides/slide23.xml"/><Relationship Id="rId21" Type="http://schemas.openxmlformats.org/officeDocument/2006/relationships/slide" Target="slides/slide24.xml"/><Relationship Id="rId22" Type="http://schemas.openxmlformats.org/officeDocument/2006/relationships/slide" Target="slides/slide25.xml"/><Relationship Id="rId23" Type="http://schemas.openxmlformats.org/officeDocument/2006/relationships/slide" Target="slides/slide26.xml"/><Relationship Id="rId24" Type="http://schemas.openxmlformats.org/officeDocument/2006/relationships/slide" Target="slides/slide27.xml"/><Relationship Id="rId25" Type="http://schemas.openxmlformats.org/officeDocument/2006/relationships/slide" Target="slides/slide28.xml"/><Relationship Id="rId26" Type="http://schemas.openxmlformats.org/officeDocument/2006/relationships/slide" Target="slides/slide29.xml"/><Relationship Id="rId27" Type="http://schemas.openxmlformats.org/officeDocument/2006/relationships/slide" Target="slides/slide30.xml"/><Relationship Id="rId28" Type="http://schemas.openxmlformats.org/officeDocument/2006/relationships/slide" Target="slides/slide31.xml"/><Relationship Id="rId29" Type="http://schemas.openxmlformats.org/officeDocument/2006/relationships/slide" Target="slides/slide32.xml"/><Relationship Id="rId1" Type="http://schemas.openxmlformats.org/officeDocument/2006/relationships/slide" Target="slides/slide3.xml"/><Relationship Id="rId2" Type="http://schemas.openxmlformats.org/officeDocument/2006/relationships/slide" Target="slides/slide4.xml"/><Relationship Id="rId3" Type="http://schemas.openxmlformats.org/officeDocument/2006/relationships/slide" Target="slides/slide5.xml"/><Relationship Id="rId4" Type="http://schemas.openxmlformats.org/officeDocument/2006/relationships/slide" Target="slides/slide6.xml"/><Relationship Id="rId5" Type="http://schemas.openxmlformats.org/officeDocument/2006/relationships/slide" Target="slides/slide7.xml"/><Relationship Id="rId30" Type="http://schemas.openxmlformats.org/officeDocument/2006/relationships/slide" Target="slides/slide33.xml"/><Relationship Id="rId31" Type="http://schemas.openxmlformats.org/officeDocument/2006/relationships/slide" Target="slides/slide34.xml"/><Relationship Id="rId32" Type="http://schemas.openxmlformats.org/officeDocument/2006/relationships/slide" Target="slides/slide35.xml"/><Relationship Id="rId9" Type="http://schemas.openxmlformats.org/officeDocument/2006/relationships/slide" Target="slides/slide11.xml"/><Relationship Id="rId6" Type="http://schemas.openxmlformats.org/officeDocument/2006/relationships/slide" Target="slides/slide8.xml"/><Relationship Id="rId7" Type="http://schemas.openxmlformats.org/officeDocument/2006/relationships/slide" Target="slides/slide9.xml"/><Relationship Id="rId8" Type="http://schemas.openxmlformats.org/officeDocument/2006/relationships/slide" Target="slides/slide10.xml"/><Relationship Id="rId33" Type="http://schemas.openxmlformats.org/officeDocument/2006/relationships/slide" Target="slides/slide36.xml"/><Relationship Id="rId34" Type="http://schemas.openxmlformats.org/officeDocument/2006/relationships/slide" Target="slides/slide37.xml"/><Relationship Id="rId35" Type="http://schemas.openxmlformats.org/officeDocument/2006/relationships/slide" Target="slides/slide38.xml"/><Relationship Id="rId36" Type="http://schemas.openxmlformats.org/officeDocument/2006/relationships/slide" Target="slides/slide39.xml"/><Relationship Id="rId10" Type="http://schemas.openxmlformats.org/officeDocument/2006/relationships/slide" Target="slides/slide12.xml"/><Relationship Id="rId11" Type="http://schemas.openxmlformats.org/officeDocument/2006/relationships/slide" Target="slides/slide13.xml"/><Relationship Id="rId12" Type="http://schemas.openxmlformats.org/officeDocument/2006/relationships/slide" Target="slides/slide14.xml"/><Relationship Id="rId13" Type="http://schemas.openxmlformats.org/officeDocument/2006/relationships/slide" Target="slides/slide15.xml"/><Relationship Id="rId14" Type="http://schemas.openxmlformats.org/officeDocument/2006/relationships/slide" Target="slides/slide16.xml"/><Relationship Id="rId15" Type="http://schemas.openxmlformats.org/officeDocument/2006/relationships/slide" Target="slides/slide17.xml"/><Relationship Id="rId16" Type="http://schemas.openxmlformats.org/officeDocument/2006/relationships/slide" Target="slides/slide18.xml"/><Relationship Id="rId17" Type="http://schemas.openxmlformats.org/officeDocument/2006/relationships/slide" Target="slides/slide20.xml"/><Relationship Id="rId18" Type="http://schemas.openxmlformats.org/officeDocument/2006/relationships/slide" Target="slides/slide21.xml"/><Relationship Id="rId19" Type="http://schemas.openxmlformats.org/officeDocument/2006/relationships/slide" Target="slides/slide22.xml"/><Relationship Id="rId37" Type="http://schemas.openxmlformats.org/officeDocument/2006/relationships/slide" Target="slides/slide40.xml"/><Relationship Id="rId38" Type="http://schemas.openxmlformats.org/officeDocument/2006/relationships/slide" Target="slides/slide41.xml"/><Relationship Id="rId39" Type="http://schemas.openxmlformats.org/officeDocument/2006/relationships/slide" Target="slides/slide42.xml"/><Relationship Id="rId40" Type="http://schemas.openxmlformats.org/officeDocument/2006/relationships/slide" Target="slides/slide43.xml"/><Relationship Id="rId41" Type="http://schemas.openxmlformats.org/officeDocument/2006/relationships/slide" Target="slides/slide44.xml"/><Relationship Id="rId42"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70238" cy="4794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6661" tIns="48331" rIns="96661" bIns="48331" numCol="1" anchor="t" anchorCtr="0" compatLnSpc="1">
            <a:prstTxWarp prst="textNoShape">
              <a:avLst/>
            </a:prstTxWarp>
          </a:bodyPr>
          <a:lstStyle>
            <a:lvl1pPr defTabSz="966788">
              <a:defRPr sz="1300" smtClean="0">
                <a:ea typeface="ＭＳ Ｐゴシック" charset="0"/>
              </a:defRPr>
            </a:lvl1pPr>
          </a:lstStyle>
          <a:p>
            <a:pPr>
              <a:defRPr/>
            </a:pPr>
            <a:endParaRPr lang="en-US"/>
          </a:p>
        </p:txBody>
      </p:sp>
      <p:sp>
        <p:nvSpPr>
          <p:cNvPr id="30723" name="Rectangle 3"/>
          <p:cNvSpPr>
            <a:spLocks noGrp="1" noChangeArrowheads="1"/>
          </p:cNvSpPr>
          <p:nvPr>
            <p:ph type="dt" sz="quarter" idx="1"/>
          </p:nvPr>
        </p:nvSpPr>
        <p:spPr bwMode="auto">
          <a:xfrm>
            <a:off x="4144963" y="0"/>
            <a:ext cx="3170237" cy="4794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smtClean="0">
                <a:ea typeface="ＭＳ Ｐゴシック" charset="0"/>
              </a:defRPr>
            </a:lvl1pPr>
          </a:lstStyle>
          <a:p>
            <a:pPr>
              <a:defRPr/>
            </a:pPr>
            <a:endParaRPr lang="en-US"/>
          </a:p>
        </p:txBody>
      </p:sp>
      <p:sp>
        <p:nvSpPr>
          <p:cNvPr id="30724" name="Rectangle 4"/>
          <p:cNvSpPr>
            <a:spLocks noGrp="1" noChangeArrowheads="1"/>
          </p:cNvSpPr>
          <p:nvPr>
            <p:ph type="ftr" sz="quarter" idx="2"/>
          </p:nvPr>
        </p:nvSpPr>
        <p:spPr bwMode="auto">
          <a:xfrm>
            <a:off x="0" y="9121775"/>
            <a:ext cx="3170238" cy="4794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6661" tIns="48331" rIns="96661" bIns="48331" numCol="1" anchor="b" anchorCtr="0" compatLnSpc="1">
            <a:prstTxWarp prst="textNoShape">
              <a:avLst/>
            </a:prstTxWarp>
          </a:bodyPr>
          <a:lstStyle>
            <a:lvl1pPr defTabSz="966788">
              <a:defRPr sz="1300" smtClean="0">
                <a:ea typeface="ＭＳ Ｐゴシック" charset="0"/>
              </a:defRPr>
            </a:lvl1pPr>
          </a:lstStyle>
          <a:p>
            <a:pPr>
              <a:defRPr/>
            </a:pPr>
            <a:endParaRPr lang="en-US"/>
          </a:p>
        </p:txBody>
      </p:sp>
      <p:sp>
        <p:nvSpPr>
          <p:cNvPr id="30725"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6171265D-DFC0-014C-A054-28E498A1E2BD}" type="slidenum">
              <a:rPr lang="en-US" altLang="en-US"/>
              <a:pPr/>
              <a:t>‹#›</a:t>
            </a:fld>
            <a:endParaRPr lang="en-US" altLang="en-US"/>
          </a:p>
        </p:txBody>
      </p:sp>
    </p:spTree>
    <p:extLst>
      <p:ext uri="{BB962C8B-B14F-4D97-AF65-F5344CB8AC3E}">
        <p14:creationId xmlns:p14="http://schemas.microsoft.com/office/powerpoint/2010/main" val="846930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170238" cy="4794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6661" tIns="48331" rIns="96661" bIns="48331" numCol="1" anchor="t" anchorCtr="0" compatLnSpc="1">
            <a:prstTxWarp prst="textNoShape">
              <a:avLst/>
            </a:prstTxWarp>
          </a:bodyPr>
          <a:lstStyle>
            <a:lvl1pPr defTabSz="966788">
              <a:defRPr sz="1300" smtClean="0">
                <a:ea typeface="ＭＳ Ｐゴシック" charset="0"/>
              </a:defRPr>
            </a:lvl1pPr>
          </a:lstStyle>
          <a:p>
            <a:pPr>
              <a:defRPr/>
            </a:pPr>
            <a:endParaRPr lang="en-US"/>
          </a:p>
        </p:txBody>
      </p:sp>
      <p:sp>
        <p:nvSpPr>
          <p:cNvPr id="88067" name="Rectangle 3"/>
          <p:cNvSpPr>
            <a:spLocks noGrp="1" noChangeArrowheads="1"/>
          </p:cNvSpPr>
          <p:nvPr>
            <p:ph type="dt" idx="1"/>
          </p:nvPr>
        </p:nvSpPr>
        <p:spPr bwMode="auto">
          <a:xfrm>
            <a:off x="4143375" y="0"/>
            <a:ext cx="3170238" cy="4794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smtClean="0">
                <a:ea typeface="ＭＳ Ｐゴシック" charset="0"/>
              </a:defRPr>
            </a:lvl1pPr>
          </a:lstStyle>
          <a:p>
            <a:pPr>
              <a:defRPr/>
            </a:pPr>
            <a:endParaRPr lang="en-US"/>
          </a:p>
        </p:txBody>
      </p:sp>
      <p:sp>
        <p:nvSpPr>
          <p:cNvPr id="880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8069"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9120188"/>
            <a:ext cx="3170238" cy="4794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6661" tIns="48331" rIns="96661" bIns="48331" numCol="1" anchor="b" anchorCtr="0" compatLnSpc="1">
            <a:prstTxWarp prst="textNoShape">
              <a:avLst/>
            </a:prstTxWarp>
          </a:bodyPr>
          <a:lstStyle>
            <a:lvl1pPr defTabSz="966788">
              <a:defRPr sz="1300" smtClean="0">
                <a:ea typeface="ＭＳ Ｐゴシック" charset="0"/>
              </a:defRPr>
            </a:lvl1pPr>
          </a:lstStyle>
          <a:p>
            <a:pPr>
              <a:defRPr/>
            </a:pPr>
            <a:endParaRPr lang="en-US"/>
          </a:p>
        </p:txBody>
      </p:sp>
      <p:sp>
        <p:nvSpPr>
          <p:cNvPr id="8807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DAEB1404-0048-4849-A4D4-51C03C42DEAD}" type="slidenum">
              <a:rPr lang="en-US" altLang="en-US"/>
              <a:pPr/>
              <a:t>‹#›</a:t>
            </a:fld>
            <a:endParaRPr lang="en-U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43F460C-C4AA-1847-8667-4504F33A4675}" type="slidenum">
              <a:rPr lang="en-US" altLang="en-US" sz="1300"/>
              <a:pPr eaLnBrk="1" hangingPunct="1"/>
              <a:t>1</a:t>
            </a:fld>
            <a:endParaRPr lang="en-US" altLang="en-US" sz="1300"/>
          </a:p>
        </p:txBody>
      </p:sp>
      <p:sp>
        <p:nvSpPr>
          <p:cNvPr id="90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0115" name="Rectangle 3"/>
          <p:cNvSpPr>
            <a:spLocks noGrp="1" noChangeArrowheads="1"/>
          </p:cNvSpPr>
          <p:nvPr>
            <p:ph type="body" idx="1"/>
          </p:nvPr>
        </p:nvSpPr>
        <p:spPr/>
        <p:txBody>
          <a:bodyPr/>
          <a:lstStyle/>
          <a:p>
            <a:pPr eaLnBrk="1" hangingPunct="1">
              <a:defRPr/>
            </a:pPr>
            <a:endParaRPr lang="en-US" smtClean="0"/>
          </a:p>
        </p:txBody>
      </p:sp>
    </p:spTree>
    <p:extLst>
      <p:ext uri="{BB962C8B-B14F-4D97-AF65-F5344CB8AC3E}">
        <p14:creationId xmlns:p14="http://schemas.microsoft.com/office/powerpoint/2010/main" val="168169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57747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252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609600"/>
            <a:ext cx="20383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9626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4897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153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7513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153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518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23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1988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9760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651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9641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520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049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33686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0" y="0"/>
            <a:ext cx="9144000" cy="1828800"/>
          </a:xfrm>
          <a:prstGeom prst="rect">
            <a:avLst/>
          </a:prstGeom>
          <a:solidFill>
            <a:srgbClr val="336699"/>
          </a:solidFill>
          <a:ln>
            <a:noFill/>
          </a:ln>
          <a:effectLst>
            <a:prstShdw prst="shdw17" dist="17961" dir="13500000">
              <a:srgbClr val="1F3D5C">
                <a:alpha val="74997"/>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a:p>
        </p:txBody>
      </p:sp>
      <p:sp>
        <p:nvSpPr>
          <p:cNvPr id="2" name="Rectangle 2"/>
          <p:cNvSpPr>
            <a:spLocks noGrp="1" noChangeArrowheads="1"/>
          </p:cNvSpPr>
          <p:nvPr>
            <p:ph type="title"/>
          </p:nvPr>
        </p:nvSpPr>
        <p:spPr bwMode="auto">
          <a:xfrm>
            <a:off x="685800" y="609600"/>
            <a:ext cx="81534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p:txBody>
      </p:sp>
      <p:pic>
        <p:nvPicPr>
          <p:cNvPr id="1029" name="Picture 12" descr="lightbluegw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04125" y="5775325"/>
            <a:ext cx="14636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ts val="600"/>
        </a:spcBef>
        <a:spcAft>
          <a:spcPct val="0"/>
        </a:spcAft>
        <a:defRPr sz="3200" b="1">
          <a:solidFill>
            <a:srgbClr val="DDDDDD"/>
          </a:solidFill>
          <a:latin typeface="+mj-lt"/>
          <a:ea typeface="+mj-ea"/>
          <a:cs typeface="+mj-cs"/>
        </a:defRPr>
      </a:lvl1pPr>
      <a:lvl2pPr algn="l" rtl="0" eaLnBrk="0" fontAlgn="base" hangingPunct="0">
        <a:spcBef>
          <a:spcPts val="600"/>
        </a:spcBef>
        <a:spcAft>
          <a:spcPct val="0"/>
        </a:spcAft>
        <a:defRPr sz="3200" b="1">
          <a:solidFill>
            <a:srgbClr val="DDDDDD"/>
          </a:solidFill>
          <a:latin typeface="Arial" charset="0"/>
          <a:ea typeface="ＭＳ Ｐゴシック" charset="0"/>
        </a:defRPr>
      </a:lvl2pPr>
      <a:lvl3pPr algn="l" rtl="0" eaLnBrk="0" fontAlgn="base" hangingPunct="0">
        <a:spcBef>
          <a:spcPts val="600"/>
        </a:spcBef>
        <a:spcAft>
          <a:spcPct val="0"/>
        </a:spcAft>
        <a:defRPr sz="3200" b="1">
          <a:solidFill>
            <a:srgbClr val="DDDDDD"/>
          </a:solidFill>
          <a:latin typeface="Arial" charset="0"/>
          <a:ea typeface="ＭＳ Ｐゴシック" charset="0"/>
        </a:defRPr>
      </a:lvl3pPr>
      <a:lvl4pPr algn="l" rtl="0" eaLnBrk="0" fontAlgn="base" hangingPunct="0">
        <a:spcBef>
          <a:spcPts val="600"/>
        </a:spcBef>
        <a:spcAft>
          <a:spcPct val="0"/>
        </a:spcAft>
        <a:defRPr sz="3200" b="1">
          <a:solidFill>
            <a:srgbClr val="DDDDDD"/>
          </a:solidFill>
          <a:latin typeface="Arial" charset="0"/>
          <a:ea typeface="ＭＳ Ｐゴシック" charset="0"/>
        </a:defRPr>
      </a:lvl4pPr>
      <a:lvl5pPr algn="l" rtl="0" eaLnBrk="0" fontAlgn="base" hangingPunct="0">
        <a:spcBef>
          <a:spcPts val="600"/>
        </a:spcBef>
        <a:spcAft>
          <a:spcPct val="0"/>
        </a:spcAft>
        <a:defRPr sz="3200" b="1">
          <a:solidFill>
            <a:srgbClr val="DDDDDD"/>
          </a:solidFill>
          <a:latin typeface="Arial" charset="0"/>
          <a:ea typeface="ＭＳ Ｐゴシック" charset="0"/>
        </a:defRPr>
      </a:lvl5pPr>
      <a:lvl6pPr marL="457200" algn="l" rtl="0" fontAlgn="base">
        <a:spcBef>
          <a:spcPts val="600"/>
        </a:spcBef>
        <a:spcAft>
          <a:spcPct val="0"/>
        </a:spcAft>
        <a:defRPr sz="3200" b="1">
          <a:solidFill>
            <a:srgbClr val="DDDDDD"/>
          </a:solidFill>
          <a:latin typeface="Arial" charset="0"/>
          <a:ea typeface="ＭＳ Ｐゴシック" charset="0"/>
        </a:defRPr>
      </a:lvl6pPr>
      <a:lvl7pPr marL="914400" algn="l" rtl="0" fontAlgn="base">
        <a:spcBef>
          <a:spcPts val="600"/>
        </a:spcBef>
        <a:spcAft>
          <a:spcPct val="0"/>
        </a:spcAft>
        <a:defRPr sz="3200" b="1">
          <a:solidFill>
            <a:srgbClr val="DDDDDD"/>
          </a:solidFill>
          <a:latin typeface="Arial" charset="0"/>
          <a:ea typeface="ＭＳ Ｐゴシック" charset="0"/>
        </a:defRPr>
      </a:lvl7pPr>
      <a:lvl8pPr marL="1371600" algn="l" rtl="0" fontAlgn="base">
        <a:spcBef>
          <a:spcPts val="600"/>
        </a:spcBef>
        <a:spcAft>
          <a:spcPct val="0"/>
        </a:spcAft>
        <a:defRPr sz="3200" b="1">
          <a:solidFill>
            <a:srgbClr val="DDDDDD"/>
          </a:solidFill>
          <a:latin typeface="Arial" charset="0"/>
          <a:ea typeface="ＭＳ Ｐゴシック" charset="0"/>
        </a:defRPr>
      </a:lvl8pPr>
      <a:lvl9pPr marL="1828800" algn="l" rtl="0" fontAlgn="base">
        <a:spcBef>
          <a:spcPts val="600"/>
        </a:spcBef>
        <a:spcAft>
          <a:spcPct val="0"/>
        </a:spcAft>
        <a:defRPr sz="3200" b="1">
          <a:solidFill>
            <a:srgbClr val="DDDDDD"/>
          </a:solidFill>
          <a:latin typeface="Arial" charset="0"/>
          <a:ea typeface="ＭＳ Ｐゴシック" charset="0"/>
        </a:defRPr>
      </a:lvl9pPr>
    </p:titleStyle>
    <p:bodyStyle>
      <a:lvl1pPr marL="342900" indent="-342900" algn="l" rtl="0" eaLnBrk="0" fontAlgn="base" hangingPunct="0">
        <a:spcBef>
          <a:spcPts val="400"/>
        </a:spcBef>
        <a:spcAft>
          <a:spcPts val="1200"/>
        </a:spcAft>
        <a:buChar char="•"/>
        <a:defRPr sz="2400">
          <a:solidFill>
            <a:srgbClr val="336699"/>
          </a:solidFill>
          <a:latin typeface="+mn-lt"/>
          <a:ea typeface="+mn-ea"/>
          <a:cs typeface="+mn-cs"/>
        </a:defRPr>
      </a:lvl1pPr>
      <a:lvl2pPr marL="742950" indent="-285750" algn="l" rtl="0" eaLnBrk="0" fontAlgn="base" hangingPunct="0">
        <a:spcBef>
          <a:spcPts val="16400"/>
        </a:spcBef>
        <a:spcAft>
          <a:spcPts val="1800"/>
        </a:spcAft>
        <a:defRPr sz="2400">
          <a:solidFill>
            <a:srgbClr val="7F7F7F"/>
          </a:solidFill>
          <a:latin typeface="ITCStoneSans" charset="0"/>
          <a:ea typeface="+mn-ea"/>
        </a:defRPr>
      </a:lvl2pPr>
      <a:lvl3pPr marL="1143000" indent="-228600" algn="l" rtl="0" eaLnBrk="0" fontAlgn="base" hangingPunct="0">
        <a:spcBef>
          <a:spcPct val="20000"/>
        </a:spcBef>
        <a:spcAft>
          <a:spcPct val="0"/>
        </a:spcAft>
        <a:buChar char="•"/>
        <a:defRPr sz="2400">
          <a:solidFill>
            <a:schemeClr val="tx1"/>
          </a:solidFill>
          <a:latin typeface="ITCStoneSans" charset="0"/>
          <a:ea typeface="+mn-ea"/>
        </a:defRPr>
      </a:lvl3pPr>
      <a:lvl4pPr marL="1600200" indent="-228600" algn="l" rtl="0" eaLnBrk="0" fontAlgn="base" hangingPunct="0">
        <a:spcBef>
          <a:spcPct val="20000"/>
        </a:spcBef>
        <a:spcAft>
          <a:spcPct val="0"/>
        </a:spcAft>
        <a:buChar char="–"/>
        <a:defRPr sz="2400">
          <a:solidFill>
            <a:schemeClr val="tx1"/>
          </a:solidFill>
          <a:latin typeface="ITCStoneSans" charset="0"/>
          <a:ea typeface="+mn-ea"/>
        </a:defRPr>
      </a:lvl4pPr>
      <a:lvl5pPr marL="2057400" indent="-228600" algn="l" rtl="0" eaLnBrk="0" fontAlgn="base" hangingPunct="0">
        <a:spcBef>
          <a:spcPct val="20000"/>
        </a:spcBef>
        <a:spcAft>
          <a:spcPct val="0"/>
        </a:spcAft>
        <a:buChar char="»"/>
        <a:defRPr sz="2400">
          <a:solidFill>
            <a:schemeClr val="tx1"/>
          </a:solidFill>
          <a:latin typeface="ITCStoneSans" charset="0"/>
          <a:ea typeface="+mn-ea"/>
        </a:defRPr>
      </a:lvl5pPr>
      <a:lvl6pPr marL="2514600" indent="-228600" algn="l" rtl="0" fontAlgn="base">
        <a:spcBef>
          <a:spcPct val="20000"/>
        </a:spcBef>
        <a:spcAft>
          <a:spcPct val="0"/>
        </a:spcAft>
        <a:buChar char="»"/>
        <a:defRPr sz="2400">
          <a:solidFill>
            <a:schemeClr val="tx1"/>
          </a:solidFill>
          <a:latin typeface="ITCStoneSans" charset="0"/>
          <a:ea typeface="+mn-ea"/>
        </a:defRPr>
      </a:lvl6pPr>
      <a:lvl7pPr marL="2971800" indent="-228600" algn="l" rtl="0" fontAlgn="base">
        <a:spcBef>
          <a:spcPct val="20000"/>
        </a:spcBef>
        <a:spcAft>
          <a:spcPct val="0"/>
        </a:spcAft>
        <a:buChar char="»"/>
        <a:defRPr sz="2400">
          <a:solidFill>
            <a:schemeClr val="tx1"/>
          </a:solidFill>
          <a:latin typeface="ITCStoneSans" charset="0"/>
          <a:ea typeface="+mn-ea"/>
        </a:defRPr>
      </a:lvl7pPr>
      <a:lvl8pPr marL="3429000" indent="-228600" algn="l" rtl="0" fontAlgn="base">
        <a:spcBef>
          <a:spcPct val="20000"/>
        </a:spcBef>
        <a:spcAft>
          <a:spcPct val="0"/>
        </a:spcAft>
        <a:buChar char="»"/>
        <a:defRPr sz="2400">
          <a:solidFill>
            <a:schemeClr val="tx1"/>
          </a:solidFill>
          <a:latin typeface="ITCStoneSans" charset="0"/>
          <a:ea typeface="+mn-ea"/>
        </a:defRPr>
      </a:lvl8pPr>
      <a:lvl9pPr marL="3886200" indent="-228600" algn="l" rtl="0" fontAlgn="base">
        <a:spcBef>
          <a:spcPct val="20000"/>
        </a:spcBef>
        <a:spcAft>
          <a:spcPct val="0"/>
        </a:spcAft>
        <a:buChar char="»"/>
        <a:defRPr sz="2400">
          <a:solidFill>
            <a:schemeClr val="tx1"/>
          </a:solidFill>
          <a:latin typeface="ITCStoneSans"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arh@groupwellesley.com" TargetMode="External"/><Relationship Id="rId3" Type="http://schemas.openxmlformats.org/officeDocument/2006/relationships/hyperlink" Target="http://www.groupwellesley.com/"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Rectangle 10"/>
          <p:cNvSpPr>
            <a:spLocks noChangeArrowheads="1"/>
          </p:cNvSpPr>
          <p:nvPr/>
        </p:nvSpPr>
        <p:spPr bwMode="auto">
          <a:xfrm>
            <a:off x="0" y="3048000"/>
            <a:ext cx="9144000" cy="3810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ea typeface="ＭＳ Ｐゴシック" charset="0"/>
            </a:endParaRPr>
          </a:p>
        </p:txBody>
      </p:sp>
      <p:sp>
        <p:nvSpPr>
          <p:cNvPr id="21515" name="Text Box 11"/>
          <p:cNvSpPr txBox="1">
            <a:spLocks noChangeArrowheads="1"/>
          </p:cNvSpPr>
          <p:nvPr/>
        </p:nvSpPr>
        <p:spPr bwMode="auto">
          <a:xfrm>
            <a:off x="5257800" y="4267200"/>
            <a:ext cx="3276600" cy="1589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800" b="1" dirty="0">
                <a:solidFill>
                  <a:srgbClr val="336699"/>
                </a:solidFill>
                <a:ea typeface="ＭＳ Ｐゴシック" charset="0"/>
              </a:rPr>
              <a:t>Alan Houser</a:t>
            </a:r>
          </a:p>
          <a:p>
            <a:pPr>
              <a:defRPr/>
            </a:pPr>
            <a:r>
              <a:rPr lang="en-US" sz="1600" i="1" dirty="0">
                <a:solidFill>
                  <a:srgbClr val="336699"/>
                </a:solidFill>
                <a:ea typeface="ＭＳ Ｐゴシック" charset="0"/>
              </a:rPr>
              <a:t>Principal Consultant and Trainer</a:t>
            </a:r>
          </a:p>
          <a:p>
            <a:pPr>
              <a:defRPr/>
            </a:pPr>
            <a:endParaRPr lang="en-US" sz="1600" b="1" dirty="0">
              <a:solidFill>
                <a:srgbClr val="336699"/>
              </a:solidFill>
              <a:ea typeface="ＭＳ Ｐゴシック" charset="0"/>
            </a:endParaRPr>
          </a:p>
          <a:p>
            <a:pPr>
              <a:defRPr/>
            </a:pPr>
            <a:r>
              <a:rPr lang="en-US" sz="1600" dirty="0">
                <a:solidFill>
                  <a:srgbClr val="336699"/>
                </a:solidFill>
                <a:ea typeface="ＭＳ Ｐゴシック" charset="0"/>
              </a:rPr>
              <a:t>Tel: </a:t>
            </a:r>
            <a:r>
              <a:rPr lang="en-US" sz="1600" dirty="0" smtClean="0">
                <a:solidFill>
                  <a:srgbClr val="336699"/>
                </a:solidFill>
                <a:ea typeface="ＭＳ Ｐゴシック" charset="0"/>
              </a:rPr>
              <a:t>412-450-0532</a:t>
            </a:r>
            <a:endParaRPr lang="en-US" sz="1600" dirty="0">
              <a:solidFill>
                <a:srgbClr val="336699"/>
              </a:solidFill>
              <a:ea typeface="ＭＳ Ｐゴシック" charset="0"/>
            </a:endParaRPr>
          </a:p>
          <a:p>
            <a:pPr>
              <a:defRPr/>
            </a:pPr>
            <a:r>
              <a:rPr lang="en-US" sz="1600" dirty="0" err="1">
                <a:solidFill>
                  <a:srgbClr val="336699"/>
                </a:solidFill>
                <a:ea typeface="ＭＳ Ｐゴシック" charset="0"/>
              </a:rPr>
              <a:t>arh@groupwellesley.com</a:t>
            </a:r>
            <a:endParaRPr lang="en-US" sz="1600" dirty="0">
              <a:solidFill>
                <a:srgbClr val="336699"/>
              </a:solidFill>
              <a:ea typeface="ＭＳ Ｐゴシック" charset="0"/>
            </a:endParaRPr>
          </a:p>
          <a:p>
            <a:pPr>
              <a:defRPr/>
            </a:pPr>
            <a:r>
              <a:rPr lang="en-US" sz="1600" dirty="0" err="1">
                <a:solidFill>
                  <a:srgbClr val="336699"/>
                </a:solidFill>
                <a:ea typeface="ＭＳ Ｐゴシック" charset="0"/>
              </a:rPr>
              <a:t>www.groupwellesley.com</a:t>
            </a:r>
            <a:endParaRPr lang="en-US" sz="1600" dirty="0">
              <a:solidFill>
                <a:srgbClr val="336699"/>
              </a:solidFill>
              <a:ea typeface="ＭＳ Ｐゴシック" charset="0"/>
            </a:endParaRPr>
          </a:p>
        </p:txBody>
      </p:sp>
      <p:sp>
        <p:nvSpPr>
          <p:cNvPr id="4099" name="Rectangle 4"/>
          <p:cNvSpPr>
            <a:spLocks noChangeArrowheads="1"/>
          </p:cNvSpPr>
          <p:nvPr/>
        </p:nvSpPr>
        <p:spPr bwMode="auto">
          <a:xfrm>
            <a:off x="0" y="0"/>
            <a:ext cx="9144000" cy="3048000"/>
          </a:xfrm>
          <a:prstGeom prst="rect">
            <a:avLst/>
          </a:prstGeom>
          <a:solidFill>
            <a:srgbClr val="336699"/>
          </a:solidFill>
          <a:ln>
            <a:noFill/>
          </a:ln>
          <a:effectLst>
            <a:prstShdw prst="shdw17" dist="17961" dir="13500000">
              <a:srgbClr val="1F3D5C">
                <a:alpha val="74997"/>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a:p>
        </p:txBody>
      </p:sp>
      <p:sp>
        <p:nvSpPr>
          <p:cNvPr id="21507" name="Rectangle 3"/>
          <p:cNvSpPr>
            <a:spLocks noGrp="1" noChangeArrowheads="1"/>
          </p:cNvSpPr>
          <p:nvPr>
            <p:ph idx="1"/>
          </p:nvPr>
        </p:nvSpPr>
        <p:spPr>
          <a:xfrm>
            <a:off x="685800" y="914400"/>
            <a:ext cx="7924800" cy="1600200"/>
          </a:xfrm>
        </p:spPr>
        <p:txBody>
          <a:bodyPr/>
          <a:lstStyle/>
          <a:p>
            <a:pPr marL="0" indent="0" eaLnBrk="1" hangingPunct="1">
              <a:buFontTx/>
              <a:buNone/>
              <a:defRPr/>
            </a:pPr>
            <a:r>
              <a:rPr lang="en-US" sz="3800" b="1" dirty="0" smtClean="0">
                <a:solidFill>
                  <a:srgbClr val="DDDDDD"/>
                </a:solidFill>
              </a:rPr>
              <a:t>Introduction to XSLT: the XML Transformation Language</a:t>
            </a:r>
            <a:endParaRPr lang="en-US" sz="3800" dirty="0" smtClean="0">
              <a:solidFill>
                <a:srgbClr val="DDDDDD"/>
              </a:solidFill>
            </a:endParaRPr>
          </a:p>
        </p:txBody>
      </p:sp>
      <p:pic>
        <p:nvPicPr>
          <p:cNvPr id="4101" name="Picture 16" descr="Untitl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962400"/>
            <a:ext cx="2879725"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8" descr="lightbluegwlogo-lar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86200"/>
            <a:ext cx="30480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Text Box 8"/>
          <p:cNvSpPr txBox="1">
            <a:spLocks noChangeArrowheads="1"/>
          </p:cNvSpPr>
          <p:nvPr/>
        </p:nvSpPr>
        <p:spPr bwMode="auto">
          <a:xfrm>
            <a:off x="1936750" y="5410200"/>
            <a:ext cx="24955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336699"/>
                </a:solidFill>
                <a:ea typeface="ＭＳ Ｐゴシック" charset="0"/>
              </a:rPr>
              <a:t>Group Wellesley,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defRPr/>
            </a:pPr>
            <a:r>
              <a:rPr lang="en-US" smtClean="0"/>
              <a:t>About our XML Data</a:t>
            </a:r>
          </a:p>
        </p:txBody>
      </p:sp>
      <p:sp>
        <p:nvSpPr>
          <p:cNvPr id="154627" name="Rectangle 3"/>
          <p:cNvSpPr>
            <a:spLocks noGrp="1" noChangeArrowheads="1"/>
          </p:cNvSpPr>
          <p:nvPr>
            <p:ph idx="1"/>
          </p:nvPr>
        </p:nvSpPr>
        <p:spPr/>
        <p:txBody>
          <a:bodyPr/>
          <a:lstStyle/>
          <a:p>
            <a:pPr eaLnBrk="1" hangingPunct="1">
              <a:defRPr/>
            </a:pPr>
            <a:r>
              <a:rPr lang="en-US" smtClean="0"/>
              <a:t>We will work with a set of (DITA-compliant) tasks.</a:t>
            </a:r>
          </a:p>
          <a:p>
            <a:pPr eaLnBrk="1" hangingPunct="1">
              <a:defRPr/>
            </a:pPr>
            <a:r>
              <a:rPr lang="en-US" smtClean="0"/>
              <a:t>Open task_no_stylesheet.xml and examine the XML structure.</a:t>
            </a:r>
          </a:p>
          <a:p>
            <a:pPr eaLnBrk="1" hangingPunct="1">
              <a:buFontTx/>
              <a:buNone/>
              <a:defRPr/>
            </a:pPr>
            <a:endParaRPr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smtClean="0"/>
              <a:t>Minimal XSLT Stylesheet</a:t>
            </a:r>
          </a:p>
        </p:txBody>
      </p:sp>
      <p:sp>
        <p:nvSpPr>
          <p:cNvPr id="142343" name="Rectangle 7"/>
          <p:cNvSpPr>
            <a:spLocks noChangeArrowheads="1"/>
          </p:cNvSpPr>
          <p:nvPr/>
        </p:nvSpPr>
        <p:spPr bwMode="auto">
          <a:xfrm>
            <a:off x="762000" y="1981200"/>
            <a:ext cx="7772400" cy="338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solidFill>
                  <a:srgbClr val="336699"/>
                </a:solidFill>
                <a:latin typeface="Courier New" charset="0"/>
              </a:rPr>
              <a:t>&lt;?xml version="1.0" encoding="UTF-8"?&gt;</a:t>
            </a:r>
          </a:p>
          <a:p>
            <a:pPr eaLnBrk="1" hangingPunct="1"/>
            <a:r>
              <a:rPr lang="en-US" altLang="en-US" sz="1800">
                <a:solidFill>
                  <a:srgbClr val="336699"/>
                </a:solidFill>
                <a:latin typeface="Courier New" charset="0"/>
              </a:rPr>
              <a:t>&lt;xsl:stylesheet version="1.0"</a:t>
            </a:r>
          </a:p>
          <a:p>
            <a:pPr eaLnBrk="1" hangingPunct="1"/>
            <a:r>
              <a:rPr lang="en-US" altLang="en-US" sz="1800">
                <a:solidFill>
                  <a:srgbClr val="336699"/>
                </a:solidFill>
                <a:latin typeface="Courier New" charset="0"/>
              </a:rPr>
              <a:t>  xmlns:xsl="http://www.w3.org/1999/XSL/Transform"&gt;</a:t>
            </a:r>
          </a:p>
          <a:p>
            <a:pPr eaLnBrk="1" hangingPunct="1"/>
            <a:endParaRPr lang="en-US" altLang="en-US" sz="1800">
              <a:solidFill>
                <a:srgbClr val="336699"/>
              </a:solidFill>
              <a:latin typeface="Courier New" charset="0"/>
            </a:endParaRPr>
          </a:p>
          <a:p>
            <a:pPr eaLnBrk="1" hangingPunct="1"/>
            <a:r>
              <a:rPr lang="en-US" altLang="en-US" sz="1800">
                <a:solidFill>
                  <a:srgbClr val="336699"/>
                </a:solidFill>
                <a:latin typeface="Courier New" charset="0"/>
              </a:rPr>
              <a:t>&lt;xsl:output method="html" /&gt;</a:t>
            </a:r>
          </a:p>
          <a:p>
            <a:pPr eaLnBrk="1" hangingPunct="1"/>
            <a:endParaRPr lang="en-US" altLang="en-US" sz="1800">
              <a:solidFill>
                <a:srgbClr val="336699"/>
              </a:solidFill>
              <a:latin typeface="Courier New" charset="0"/>
            </a:endParaRPr>
          </a:p>
          <a:p>
            <a:pPr eaLnBrk="1" hangingPunct="1"/>
            <a:r>
              <a:rPr lang="en-US" altLang="en-US" sz="1800">
                <a:solidFill>
                  <a:srgbClr val="336699"/>
                </a:solidFill>
                <a:latin typeface="Courier New" charset="0"/>
              </a:rPr>
              <a:t>&lt;!– match all elements, write their text content --&gt;</a:t>
            </a:r>
          </a:p>
          <a:p>
            <a:pPr eaLnBrk="1" hangingPunct="1"/>
            <a:r>
              <a:rPr lang="en-US" altLang="en-US" sz="1800">
                <a:solidFill>
                  <a:srgbClr val="336699"/>
                </a:solidFill>
                <a:latin typeface="Courier New" charset="0"/>
              </a:rPr>
              <a:t>&lt;xsl:template match="*" &gt;</a:t>
            </a:r>
          </a:p>
          <a:p>
            <a:pPr eaLnBrk="1" hangingPunct="1"/>
            <a:r>
              <a:rPr lang="en-US" altLang="en-US" sz="1800">
                <a:solidFill>
                  <a:srgbClr val="336699"/>
                </a:solidFill>
                <a:latin typeface="Courier New" charset="0"/>
              </a:rPr>
              <a:t>  &lt;xsl:apply-templates /&gt;</a:t>
            </a:r>
          </a:p>
          <a:p>
            <a:pPr eaLnBrk="1" hangingPunct="1"/>
            <a:r>
              <a:rPr lang="en-US" altLang="en-US" sz="1800">
                <a:solidFill>
                  <a:srgbClr val="336699"/>
                </a:solidFill>
                <a:latin typeface="Courier New" charset="0"/>
              </a:rPr>
              <a:t>&lt;/xsl:template&gt;</a:t>
            </a:r>
          </a:p>
          <a:p>
            <a:pPr eaLnBrk="1" hangingPunct="1"/>
            <a:endParaRPr lang="en-US" altLang="en-US" sz="1800">
              <a:solidFill>
                <a:srgbClr val="336699"/>
              </a:solidFill>
              <a:latin typeface="Courier New" charset="0"/>
            </a:endParaRPr>
          </a:p>
          <a:p>
            <a:pPr eaLnBrk="1" hangingPunct="1"/>
            <a:r>
              <a:rPr lang="en-US" altLang="en-US" sz="1800">
                <a:solidFill>
                  <a:srgbClr val="336699"/>
                </a:solidFill>
                <a:latin typeface="Courier New" charset="0"/>
              </a:rPr>
              <a:t>&lt;/xsl:stylesheet&gt;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defRPr/>
            </a:pPr>
            <a:r>
              <a:rPr lang="en-US" smtClean="0"/>
              <a:t>Exercise: Minimal XSLT Stylesheet</a:t>
            </a:r>
          </a:p>
        </p:txBody>
      </p:sp>
      <p:sp>
        <p:nvSpPr>
          <p:cNvPr id="153603" name="Rectangle 3"/>
          <p:cNvSpPr>
            <a:spLocks noChangeArrowheads="1"/>
          </p:cNvSpPr>
          <p:nvPr/>
        </p:nvSpPr>
        <p:spPr bwMode="auto">
          <a:xfrm>
            <a:off x="762000" y="1981200"/>
            <a:ext cx="7772400" cy="337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solidFill>
                  <a:srgbClr val="336699"/>
                </a:solidFill>
                <a:ea typeface="ＭＳ Ｐゴシック" charset="0"/>
              </a:rPr>
              <a:t>Open minimal_stylesheet.xml. This applies the previous simple XSLT stylesheet to our XML data, and displays the result in the browser.</a:t>
            </a:r>
          </a:p>
          <a:p>
            <a:pPr>
              <a:defRPr/>
            </a:pPr>
            <a:endParaRPr lang="en-US">
              <a:solidFill>
                <a:srgbClr val="336699"/>
              </a:solidFill>
              <a:ea typeface="ＭＳ Ｐゴシック" charset="0"/>
            </a:endParaRPr>
          </a:p>
          <a:p>
            <a:pPr>
              <a:defRPr/>
            </a:pPr>
            <a:r>
              <a:rPr lang="en-US">
                <a:solidFill>
                  <a:srgbClr val="336699"/>
                </a:solidFill>
                <a:ea typeface="ＭＳ Ｐゴシック" charset="0"/>
              </a:rPr>
              <a:t>Note that only the content of the original XML document is passed through by the stylesheet. All original element boundaries (tags) are dropped.</a:t>
            </a:r>
          </a:p>
          <a:p>
            <a:pPr>
              <a:defRPr/>
            </a:pPr>
            <a:endParaRPr lang="en-US">
              <a:solidFill>
                <a:srgbClr val="336699"/>
              </a:solidFill>
              <a:ea typeface="ＭＳ Ｐゴシック" charset="0"/>
            </a:endParaRPr>
          </a:p>
          <a:p>
            <a:pPr>
              <a:defRPr/>
            </a:pPr>
            <a:r>
              <a:rPr lang="en-US">
                <a:solidFill>
                  <a:srgbClr val="336699"/>
                </a:solidFill>
                <a:ea typeface="ＭＳ Ｐゴシック" charset="0"/>
              </a:rPr>
              <a:t>We will add HTML tags in the next exercise.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r>
              <a:rPr lang="en-US" smtClean="0"/>
              <a:t>Exercise: Minimal XSLT Stylesheet</a:t>
            </a:r>
          </a:p>
        </p:txBody>
      </p:sp>
      <p:sp>
        <p:nvSpPr>
          <p:cNvPr id="155653" name="Text Box 5"/>
          <p:cNvSpPr txBox="1">
            <a:spLocks noChangeArrowheads="1"/>
          </p:cNvSpPr>
          <p:nvPr/>
        </p:nvSpPr>
        <p:spPr bwMode="auto">
          <a:xfrm>
            <a:off x="457200" y="2057400"/>
            <a:ext cx="82296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6699"/>
                </a:solidFill>
                <a:ea typeface="ＭＳ Ｐゴシック" charset="0"/>
              </a:rPr>
              <a:t>Result of opening minimal_stylesheet.xml in Internet Explorer.</a:t>
            </a:r>
          </a:p>
        </p:txBody>
      </p:sp>
      <p:pic>
        <p:nvPicPr>
          <p:cNvPr id="16387" name="Picture 6" descr="simple_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95600"/>
            <a:ext cx="5686425"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r>
              <a:rPr lang="en-US" dirty="0" smtClean="0"/>
              <a:t>Exercise: Minimal XSLT </a:t>
            </a:r>
            <a:r>
              <a:rPr lang="en-US" dirty="0" err="1" smtClean="0"/>
              <a:t>Stylesheet</a:t>
            </a:r>
            <a:r>
              <a:rPr lang="en-US" dirty="0" smtClean="0"/>
              <a:t> (2)</a:t>
            </a:r>
          </a:p>
        </p:txBody>
      </p:sp>
      <p:sp>
        <p:nvSpPr>
          <p:cNvPr id="155653" name="Text Box 5"/>
          <p:cNvSpPr txBox="1">
            <a:spLocks noChangeArrowheads="1"/>
          </p:cNvSpPr>
          <p:nvPr/>
        </p:nvSpPr>
        <p:spPr bwMode="auto">
          <a:xfrm>
            <a:off x="457200" y="2057400"/>
            <a:ext cx="82296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smtClean="0">
                <a:solidFill>
                  <a:srgbClr val="336699"/>
                </a:solidFill>
                <a:ea typeface="ＭＳ Ｐゴシック" charset="0"/>
              </a:rPr>
              <a:t>Use “View Source” to see the result of the XSLT transformation. This is what the browser is rendering.</a:t>
            </a:r>
            <a:endParaRPr lang="en-US" dirty="0">
              <a:solidFill>
                <a:srgbClr val="336699"/>
              </a:solidFill>
              <a:ea typeface="ＭＳ Ｐゴシック" charset="0"/>
            </a:endParaRPr>
          </a:p>
        </p:txBody>
      </p:sp>
    </p:spTree>
    <p:extLst>
      <p:ext uri="{BB962C8B-B14F-4D97-AF65-F5344CB8AC3E}">
        <p14:creationId xmlns:p14="http://schemas.microsoft.com/office/powerpoint/2010/main" val="6939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defRPr/>
            </a:pPr>
            <a:r>
              <a:rPr lang="en-US" smtClean="0"/>
              <a:t>Task: Converting XML to XHTML</a:t>
            </a:r>
          </a:p>
        </p:txBody>
      </p:sp>
      <p:sp>
        <p:nvSpPr>
          <p:cNvPr id="129027" name="Rectangle 3"/>
          <p:cNvSpPr>
            <a:spLocks noGrp="1" noChangeArrowheads="1"/>
          </p:cNvSpPr>
          <p:nvPr>
            <p:ph idx="1"/>
          </p:nvPr>
        </p:nvSpPr>
        <p:spPr/>
        <p:txBody>
          <a:bodyPr/>
          <a:lstStyle/>
          <a:p>
            <a:pPr eaLnBrk="1" hangingPunct="1">
              <a:lnSpc>
                <a:spcPct val="90000"/>
              </a:lnSpc>
            </a:pPr>
            <a:r>
              <a:rPr lang="en-US" altLang="en-US"/>
              <a:t>Approach: Map XML elements to HTML elements.</a:t>
            </a:r>
          </a:p>
          <a:p>
            <a:pPr eaLnBrk="1" hangingPunct="1">
              <a:lnSpc>
                <a:spcPct val="90000"/>
              </a:lnSpc>
            </a:pPr>
            <a:r>
              <a:rPr lang="en-US" altLang="en-US"/>
              <a:t>Use &lt;xsl:template match=</a:t>
            </a:r>
            <a:r>
              <a:rPr lang="ja-JP" altLang="en-US"/>
              <a:t>“</a:t>
            </a:r>
            <a:r>
              <a:rPr lang="en-US" altLang="ja-JP" i="1"/>
              <a:t>element name</a:t>
            </a:r>
            <a:r>
              <a:rPr lang="ja-JP" altLang="en-US"/>
              <a:t>“</a:t>
            </a:r>
            <a:r>
              <a:rPr lang="en-US" altLang="ja-JP"/>
              <a:t>&gt; for each XML element to be converted.</a:t>
            </a:r>
          </a:p>
          <a:p>
            <a:pPr eaLnBrk="1" hangingPunct="1">
              <a:lnSpc>
                <a:spcPct val="90000"/>
              </a:lnSpc>
            </a:pPr>
            <a:r>
              <a:rPr lang="en-US" altLang="en-US"/>
              <a:t>Use &lt;xsl:apply-templates /&gt; to continue processing child elements.</a:t>
            </a:r>
          </a:p>
          <a:p>
            <a:pPr eaLnBrk="1" hangingPunct="1">
              <a:lnSpc>
                <a:spcPct val="90000"/>
              </a:lnSpc>
            </a:pPr>
            <a:r>
              <a:rPr lang="en-US" altLang="en-US"/>
              <a:t>Example: Convert &lt;body&gt; to &lt;p&gt;:</a:t>
            </a:r>
          </a:p>
          <a:p>
            <a:pPr eaLnBrk="1" hangingPunct="1">
              <a:lnSpc>
                <a:spcPct val="90000"/>
              </a:lnSpc>
              <a:buFontTx/>
              <a:buNone/>
            </a:pPr>
            <a:r>
              <a:rPr lang="en-US" altLang="en-US" sz="1800">
                <a:latin typeface="Courier New" charset="0"/>
              </a:rPr>
              <a:t>	&lt;xsl:template match=</a:t>
            </a:r>
            <a:r>
              <a:rPr lang="ja-JP" altLang="en-US" sz="1800"/>
              <a:t>“</a:t>
            </a:r>
            <a:r>
              <a:rPr lang="en-US" altLang="ja-JP" sz="1800">
                <a:latin typeface="Courier New" charset="0"/>
              </a:rPr>
              <a:t>body</a:t>
            </a:r>
            <a:r>
              <a:rPr lang="ja-JP" altLang="en-US" sz="1800"/>
              <a:t>”</a:t>
            </a:r>
            <a:r>
              <a:rPr lang="en-US" altLang="ja-JP" sz="1800">
                <a:latin typeface="Courier New" charset="0"/>
              </a:rPr>
              <a:t>&gt;</a:t>
            </a:r>
          </a:p>
          <a:p>
            <a:pPr eaLnBrk="1" hangingPunct="1">
              <a:lnSpc>
                <a:spcPct val="90000"/>
              </a:lnSpc>
              <a:buFontTx/>
              <a:buNone/>
            </a:pPr>
            <a:r>
              <a:rPr lang="en-US" altLang="en-US" sz="1800">
                <a:latin typeface="Courier New" charset="0"/>
              </a:rPr>
              <a:t>		&lt;p&gt;&lt;/xsl:apply-templates /&gt;&lt;/p&gt;</a:t>
            </a:r>
          </a:p>
          <a:p>
            <a:pPr eaLnBrk="1" hangingPunct="1">
              <a:lnSpc>
                <a:spcPct val="90000"/>
              </a:lnSpc>
              <a:buFontTx/>
              <a:buNone/>
            </a:pPr>
            <a:r>
              <a:rPr lang="en-US" altLang="en-US" sz="1800">
                <a:latin typeface="Courier New" charset="0"/>
              </a:rPr>
              <a:t>	&lt;/xsl:template&gt;</a:t>
            </a:r>
          </a:p>
          <a:p>
            <a:pPr eaLnBrk="1" hangingPunct="1">
              <a:lnSpc>
                <a:spcPct val="90000"/>
              </a:lnSpc>
            </a:pPr>
            <a:endParaRPr lang="en-US" altLang="en-US" sz="1800">
              <a:latin typeface="Courier New"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defRPr/>
            </a:pPr>
            <a:r>
              <a:rPr lang="en-US" smtClean="0"/>
              <a:t>Task: Converting XML to XHTML</a:t>
            </a:r>
          </a:p>
        </p:txBody>
      </p:sp>
      <p:sp>
        <p:nvSpPr>
          <p:cNvPr id="136195" name="Rectangle 3"/>
          <p:cNvSpPr>
            <a:spLocks noGrp="1" noChangeArrowheads="1"/>
          </p:cNvSpPr>
          <p:nvPr>
            <p:ph type="body" sz="half" idx="1"/>
          </p:nvPr>
        </p:nvSpPr>
        <p:spPr/>
        <p:txBody>
          <a:bodyPr/>
          <a:lstStyle/>
          <a:p>
            <a:pPr eaLnBrk="1" hangingPunct="1">
              <a:defRPr/>
            </a:pPr>
            <a:endParaRPr lang="en-US" sz="2000" smtClean="0"/>
          </a:p>
          <a:p>
            <a:pPr eaLnBrk="1" hangingPunct="1">
              <a:defRPr/>
            </a:pPr>
            <a:endParaRPr lang="en-US" sz="2000" smtClean="0"/>
          </a:p>
        </p:txBody>
      </p:sp>
      <p:graphicFrame>
        <p:nvGraphicFramePr>
          <p:cNvPr id="136293" name="Group 101"/>
          <p:cNvGraphicFramePr>
            <a:graphicFrameLocks noGrp="1"/>
          </p:cNvGraphicFramePr>
          <p:nvPr>
            <p:ph sz="quarter" idx="2"/>
          </p:nvPr>
        </p:nvGraphicFramePr>
        <p:xfrm>
          <a:off x="4572000" y="2209800"/>
          <a:ext cx="3810000" cy="2773610"/>
        </p:xfrm>
        <a:graphic>
          <a:graphicData uri="http://schemas.openxmlformats.org/drawingml/2006/table">
            <a:tbl>
              <a:tblPr/>
              <a:tblGrid>
                <a:gridCol w="1905000"/>
                <a:gridCol w="1905000"/>
              </a:tblGrid>
              <a:tr h="396195">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1" i="0" u="none" strike="noStrike" cap="none" normalizeH="0" baseline="0">
                          <a:ln>
                            <a:noFill/>
                          </a:ln>
                          <a:solidFill>
                            <a:srgbClr val="336699"/>
                          </a:solidFill>
                          <a:effectLst/>
                          <a:latin typeface="Arial" charset="0"/>
                          <a:ea typeface="ＭＳ Ｐゴシック" charset="0"/>
                        </a:rPr>
                        <a:t>XML</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1" i="0" u="none" strike="noStrike" cap="none" normalizeH="0" baseline="0">
                          <a:ln>
                            <a:noFill/>
                          </a:ln>
                          <a:solidFill>
                            <a:srgbClr val="336699"/>
                          </a:solidFill>
                          <a:effectLst/>
                          <a:latin typeface="Arial" charset="0"/>
                          <a:ea typeface="ＭＳ Ｐゴシック" charset="0"/>
                        </a:rPr>
                        <a:t>HTML</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steps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ol</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step</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li</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li</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li</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ul</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ul</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uicontrol</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em</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tasklist</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html/body</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6276" name="Group 84"/>
          <p:cNvGraphicFramePr>
            <a:graphicFrameLocks noGrp="1"/>
          </p:cNvGraphicFramePr>
          <p:nvPr>
            <p:ph sz="quarter" idx="3"/>
          </p:nvPr>
        </p:nvGraphicFramePr>
        <p:xfrm>
          <a:off x="381000" y="4114800"/>
          <a:ext cx="3810000" cy="1981200"/>
        </p:xfrm>
        <a:graphic>
          <a:graphicData uri="http://schemas.openxmlformats.org/drawingml/2006/table">
            <a:tbl>
              <a:tblPr/>
              <a:tblGrid>
                <a:gridCol w="1905000"/>
                <a:gridCol w="1905000"/>
              </a:tblGrid>
              <a:tr h="0">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1" i="0" u="none" strike="noStrike" cap="none" normalizeH="0" baseline="0">
                          <a:ln>
                            <a:noFill/>
                          </a:ln>
                          <a:solidFill>
                            <a:srgbClr val="336699"/>
                          </a:solidFill>
                          <a:effectLst/>
                          <a:latin typeface="Arial" charset="0"/>
                          <a:ea typeface="ＭＳ Ｐゴシック" charset="0"/>
                        </a:rPr>
                        <a:t>XML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1" i="0" u="none" strike="noStrike" cap="none" normalizeH="0" baseline="0">
                          <a:ln>
                            <a:noFill/>
                          </a:ln>
                          <a:solidFill>
                            <a:srgbClr val="336699"/>
                          </a:solidFill>
                          <a:effectLst/>
                          <a:latin typeface="Arial" charset="0"/>
                          <a:ea typeface="ＭＳ Ｐゴシック" charset="0"/>
                        </a:rPr>
                        <a:t>HTML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title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h1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cmd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info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1200"/>
                        </a:spcAft>
                        <a:buClrTx/>
                        <a:buSzTx/>
                        <a:buFontTx/>
                        <a:buNone/>
                        <a:tabLst/>
                      </a:pPr>
                      <a:r>
                        <a:rPr kumimoji="0" lang="en-US" sz="2000" b="0" i="0" u="none" strike="noStrike" cap="none" normalizeH="0" baseline="0">
                          <a:ln>
                            <a:noFill/>
                          </a:ln>
                          <a:solidFill>
                            <a:srgbClr val="336699"/>
                          </a:solidFill>
                          <a:effectLst/>
                          <a:latin typeface="Arial" charset="0"/>
                          <a:ea typeface="ＭＳ Ｐゴシック"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6240" name="Text Box 48"/>
          <p:cNvSpPr txBox="1">
            <a:spLocks noChangeArrowheads="1"/>
          </p:cNvSpPr>
          <p:nvPr/>
        </p:nvSpPr>
        <p:spPr bwMode="auto">
          <a:xfrm>
            <a:off x="228600" y="2057400"/>
            <a:ext cx="41910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6699"/>
                </a:solidFill>
                <a:ea typeface="ＭＳ Ｐゴシック" charset="0"/>
              </a:rPr>
              <a:t>Use these mappings for the provided sample files. Note that names are case-sensitive.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en-US" smtClean="0"/>
              <a:t>Exercise: Converting XML to XHTML</a:t>
            </a:r>
          </a:p>
        </p:txBody>
      </p:sp>
      <p:sp>
        <p:nvSpPr>
          <p:cNvPr id="156675" name="Rectangle 3"/>
          <p:cNvSpPr>
            <a:spLocks noGrp="1" noChangeArrowheads="1"/>
          </p:cNvSpPr>
          <p:nvPr>
            <p:ph type="body" sz="half" idx="1"/>
          </p:nvPr>
        </p:nvSpPr>
        <p:spPr/>
        <p:txBody>
          <a:bodyPr/>
          <a:lstStyle/>
          <a:p>
            <a:pPr eaLnBrk="1" hangingPunct="1">
              <a:defRPr/>
            </a:pPr>
            <a:endParaRPr lang="en-US" sz="2000" smtClean="0"/>
          </a:p>
          <a:p>
            <a:pPr eaLnBrk="1" hangingPunct="1">
              <a:defRPr/>
            </a:pPr>
            <a:endParaRPr lang="en-US" sz="2000" smtClean="0"/>
          </a:p>
        </p:txBody>
      </p:sp>
      <p:sp>
        <p:nvSpPr>
          <p:cNvPr id="156702" name="Text Box 30"/>
          <p:cNvSpPr txBox="1">
            <a:spLocks noChangeArrowheads="1"/>
          </p:cNvSpPr>
          <p:nvPr/>
        </p:nvSpPr>
        <p:spPr bwMode="auto">
          <a:xfrm>
            <a:off x="609600" y="2057400"/>
            <a:ext cx="8077200" cy="21236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solidFill>
                  <a:srgbClr val="336699"/>
                </a:solidFill>
                <a:ea typeface="ＭＳ Ｐゴシック" charset="0"/>
              </a:rPr>
              <a:t>Modify </a:t>
            </a:r>
            <a:r>
              <a:rPr lang="en-US" dirty="0" err="1">
                <a:solidFill>
                  <a:srgbClr val="336699"/>
                </a:solidFill>
                <a:ea typeface="ＭＳ Ｐゴシック" charset="0"/>
              </a:rPr>
              <a:t>convert_to_html.xsl</a:t>
            </a:r>
            <a:r>
              <a:rPr lang="en-US" dirty="0">
                <a:solidFill>
                  <a:srgbClr val="336699"/>
                </a:solidFill>
                <a:ea typeface="ＭＳ Ｐゴシック" charset="0"/>
              </a:rPr>
              <a:t> to convert XML elements to HTML. Use &lt;</a:t>
            </a:r>
            <a:r>
              <a:rPr lang="en-US" dirty="0" err="1">
                <a:solidFill>
                  <a:srgbClr val="336699"/>
                </a:solidFill>
                <a:ea typeface="ＭＳ Ｐゴシック" charset="0"/>
              </a:rPr>
              <a:t>xsl:template</a:t>
            </a:r>
            <a:r>
              <a:rPr lang="en-US" dirty="0">
                <a:solidFill>
                  <a:srgbClr val="336699"/>
                </a:solidFill>
                <a:ea typeface="ＭＳ Ｐゴシック" charset="0"/>
              </a:rPr>
              <a:t>&gt; and &lt;</a:t>
            </a:r>
            <a:r>
              <a:rPr lang="en-US" dirty="0" err="1">
                <a:solidFill>
                  <a:srgbClr val="336699"/>
                </a:solidFill>
                <a:ea typeface="ＭＳ Ｐゴシック" charset="0"/>
              </a:rPr>
              <a:t>xsl:apply-templates</a:t>
            </a:r>
            <a:r>
              <a:rPr lang="en-US" dirty="0">
                <a:solidFill>
                  <a:srgbClr val="336699"/>
                </a:solidFill>
                <a:ea typeface="ＭＳ Ｐゴシック" charset="0"/>
              </a:rPr>
              <a:t>/&gt; for each element to be converted.</a:t>
            </a:r>
          </a:p>
          <a:p>
            <a:pPr>
              <a:spcBef>
                <a:spcPct val="50000"/>
              </a:spcBef>
              <a:defRPr/>
            </a:pPr>
            <a:r>
              <a:rPr lang="en-US" dirty="0">
                <a:solidFill>
                  <a:srgbClr val="336699"/>
                </a:solidFill>
                <a:ea typeface="ＭＳ Ｐゴシック" charset="0"/>
              </a:rPr>
              <a:t>As you work, open </a:t>
            </a:r>
            <a:r>
              <a:rPr lang="en-US" dirty="0" err="1">
                <a:solidFill>
                  <a:srgbClr val="336699"/>
                </a:solidFill>
                <a:ea typeface="ＭＳ Ｐゴシック" charset="0"/>
              </a:rPr>
              <a:t>convert_to_html.xml</a:t>
            </a:r>
            <a:r>
              <a:rPr lang="en-US" dirty="0">
                <a:solidFill>
                  <a:srgbClr val="336699"/>
                </a:solidFill>
                <a:ea typeface="ＭＳ Ｐゴシック" charset="0"/>
              </a:rPr>
              <a:t> in </a:t>
            </a:r>
            <a:r>
              <a:rPr lang="en-US" dirty="0" smtClean="0">
                <a:solidFill>
                  <a:srgbClr val="336699"/>
                </a:solidFill>
                <a:ea typeface="ＭＳ Ｐゴシック" charset="0"/>
              </a:rPr>
              <a:t>a browser to </a:t>
            </a:r>
            <a:r>
              <a:rPr lang="en-US" dirty="0">
                <a:solidFill>
                  <a:srgbClr val="336699"/>
                </a:solidFill>
                <a:ea typeface="ＭＳ Ｐゴシック" charset="0"/>
              </a:rPr>
              <a:t>view your progress.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defRPr/>
            </a:pPr>
            <a:r>
              <a:rPr lang="en-US" smtClean="0"/>
              <a:t>Exercise: Converting XML to XHTML</a:t>
            </a:r>
          </a:p>
        </p:txBody>
      </p:sp>
      <p:sp>
        <p:nvSpPr>
          <p:cNvPr id="165891" name="Rectangle 3"/>
          <p:cNvSpPr>
            <a:spLocks noGrp="1" noChangeArrowheads="1"/>
          </p:cNvSpPr>
          <p:nvPr>
            <p:ph type="body" sz="half" idx="1"/>
          </p:nvPr>
        </p:nvSpPr>
        <p:spPr/>
        <p:txBody>
          <a:bodyPr/>
          <a:lstStyle/>
          <a:p>
            <a:pPr eaLnBrk="1" hangingPunct="1">
              <a:defRPr/>
            </a:pPr>
            <a:endParaRPr lang="en-US" sz="2000" smtClean="0"/>
          </a:p>
          <a:p>
            <a:pPr eaLnBrk="1" hangingPunct="1">
              <a:defRPr/>
            </a:pPr>
            <a:endParaRPr lang="en-US" sz="2000" smtClean="0"/>
          </a:p>
        </p:txBody>
      </p:sp>
      <p:pic>
        <p:nvPicPr>
          <p:cNvPr id="165893" name="Picture 5" descr="convert_to_html"/>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447800" y="2895600"/>
            <a:ext cx="6019800" cy="3560763"/>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165892" name="Text Box 4"/>
          <p:cNvSpPr txBox="1">
            <a:spLocks noChangeArrowheads="1"/>
          </p:cNvSpPr>
          <p:nvPr/>
        </p:nvSpPr>
        <p:spPr bwMode="auto">
          <a:xfrm>
            <a:off x="228600" y="2057400"/>
            <a:ext cx="845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6699"/>
                </a:solidFill>
                <a:ea typeface="ＭＳ Ｐゴシック" charset="0"/>
              </a:rPr>
              <a:t>Result of opening convert_to_html.xml in Internet Explorer.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smtClean="0"/>
              <a:t>Task: Combining XSLT and CSS</a:t>
            </a:r>
            <a:endParaRPr lang="en-US" sz="2000" i="1" smtClean="0"/>
          </a:p>
        </p:txBody>
      </p:sp>
      <p:sp>
        <p:nvSpPr>
          <p:cNvPr id="138243" name="Text Box 3"/>
          <p:cNvSpPr txBox="1">
            <a:spLocks noChangeArrowheads="1"/>
          </p:cNvSpPr>
          <p:nvPr/>
        </p:nvSpPr>
        <p:spPr bwMode="auto">
          <a:xfrm>
            <a:off x="685800" y="2209800"/>
            <a:ext cx="7696200" cy="414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457200" indent="-457200">
              <a:spcAft>
                <a:spcPct val="50000"/>
              </a:spcAft>
              <a:buFont typeface="Arial" charset="0"/>
              <a:buChar char="•"/>
              <a:defRPr/>
            </a:pPr>
            <a:r>
              <a:rPr lang="en-US" sz="2800" dirty="0">
                <a:solidFill>
                  <a:srgbClr val="006699"/>
                </a:solidFill>
                <a:ea typeface="ＭＳ Ｐゴシック" charset="0"/>
                <a:cs typeface="Times New Roman" charset="0"/>
              </a:rPr>
              <a:t>I know XSLT, but my designer knows CSS. How can I design an XSLT </a:t>
            </a:r>
            <a:r>
              <a:rPr lang="en-US" sz="2800" dirty="0" err="1">
                <a:solidFill>
                  <a:srgbClr val="006699"/>
                </a:solidFill>
                <a:ea typeface="ＭＳ Ｐゴシック" charset="0"/>
                <a:cs typeface="Times New Roman" charset="0"/>
              </a:rPr>
              <a:t>stylesheet</a:t>
            </a:r>
            <a:r>
              <a:rPr lang="en-US" sz="2800" dirty="0">
                <a:solidFill>
                  <a:srgbClr val="006699"/>
                </a:solidFill>
                <a:ea typeface="ＭＳ Ｐゴシック" charset="0"/>
                <a:cs typeface="Times New Roman" charset="0"/>
              </a:rPr>
              <a:t> that will leverage both of our skill sets?</a:t>
            </a:r>
          </a:p>
          <a:p>
            <a:pPr marL="457200" indent="-457200">
              <a:spcAft>
                <a:spcPct val="50000"/>
              </a:spcAft>
              <a:buFont typeface="Arial" charset="0"/>
              <a:buChar char="•"/>
              <a:defRPr/>
            </a:pPr>
            <a:r>
              <a:rPr lang="en-US" sz="2800" dirty="0">
                <a:solidFill>
                  <a:srgbClr val="006699"/>
                </a:solidFill>
                <a:ea typeface="ＭＳ Ｐゴシック" charset="0"/>
                <a:cs typeface="Times New Roman" charset="0"/>
              </a:rPr>
              <a:t>Our corporate Web design guidelines are strict, change regularly, and are specified as a cascading </a:t>
            </a:r>
            <a:r>
              <a:rPr lang="en-US" sz="2800" dirty="0" err="1">
                <a:solidFill>
                  <a:srgbClr val="006699"/>
                </a:solidFill>
                <a:ea typeface="ＭＳ Ｐゴシック" charset="0"/>
                <a:cs typeface="Times New Roman" charset="0"/>
              </a:rPr>
              <a:t>stylesheet</a:t>
            </a:r>
            <a:r>
              <a:rPr lang="en-US" sz="2800" dirty="0">
                <a:solidFill>
                  <a:srgbClr val="006699"/>
                </a:solidFill>
                <a:ea typeface="ＭＳ Ｐゴシック" charset="0"/>
                <a:cs typeface="Times New Roman" charset="0"/>
              </a:rPr>
              <a:t>. How can I design my XSLT </a:t>
            </a:r>
            <a:r>
              <a:rPr lang="en-US" sz="2800" dirty="0" err="1">
                <a:solidFill>
                  <a:srgbClr val="006699"/>
                </a:solidFill>
                <a:ea typeface="ＭＳ Ｐゴシック" charset="0"/>
                <a:cs typeface="Times New Roman" charset="0"/>
              </a:rPr>
              <a:t>stylesheet</a:t>
            </a:r>
            <a:r>
              <a:rPr lang="en-US" sz="2800" dirty="0">
                <a:solidFill>
                  <a:srgbClr val="006699"/>
                </a:solidFill>
                <a:ea typeface="ＭＳ Ｐゴシック" charset="0"/>
                <a:cs typeface="Times New Roman" charset="0"/>
              </a:rPr>
              <a:t> so that my HTML will automatically pick up changes in our Web </a:t>
            </a:r>
            <a:br>
              <a:rPr lang="en-US" sz="2800" dirty="0">
                <a:solidFill>
                  <a:srgbClr val="006699"/>
                </a:solidFill>
                <a:ea typeface="ＭＳ Ｐゴシック" charset="0"/>
                <a:cs typeface="Times New Roman" charset="0"/>
              </a:rPr>
            </a:br>
            <a:r>
              <a:rPr lang="en-US" sz="2800" dirty="0">
                <a:solidFill>
                  <a:srgbClr val="006699"/>
                </a:solidFill>
                <a:ea typeface="ＭＳ Ｐゴシック" charset="0"/>
                <a:cs typeface="Times New Roman" charset="0"/>
              </a:rPr>
              <a:t>site CSS file?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Textfeld 6"/>
          <p:cNvSpPr txBox="1">
            <a:spLocks noChangeArrowheads="1"/>
          </p:cNvSpPr>
          <p:nvPr/>
        </p:nvSpPr>
        <p:spPr bwMode="auto">
          <a:xfrm>
            <a:off x="684213" y="1196975"/>
            <a:ext cx="7416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GB" altLang="de-DE" sz="1800"/>
              <a:t>Your opinion is important to us! Please tell us what you thought of the lecture. We look forward to your feedback via smartphone or tablet under</a:t>
            </a:r>
          </a:p>
          <a:p>
            <a:pPr algn="ctr" eaLnBrk="1" hangingPunct="1">
              <a:spcBef>
                <a:spcPct val="0"/>
              </a:spcBef>
              <a:buFontTx/>
              <a:buNone/>
            </a:pPr>
            <a:r>
              <a:rPr lang="de-DE" altLang="de-DE" sz="1800">
                <a:latin typeface="Arial" charset="0"/>
              </a:rPr>
              <a:t> </a:t>
            </a:r>
            <a:r>
              <a:rPr lang="de-DE" altLang="de-DE" sz="1800" b="1"/>
              <a:t>http://IN50.honestly.de</a:t>
            </a:r>
          </a:p>
          <a:p>
            <a:pPr algn="ctr" eaLnBrk="1" hangingPunct="1">
              <a:spcBef>
                <a:spcPct val="0"/>
              </a:spcBef>
              <a:buFontTx/>
              <a:buNone/>
            </a:pPr>
            <a:r>
              <a:rPr lang="en-GB" altLang="de-DE" sz="1800"/>
              <a:t>or scan the QR code</a:t>
            </a:r>
            <a:r>
              <a:rPr lang="de-DE" altLang="de-DE" sz="1800"/>
              <a:t> </a:t>
            </a:r>
          </a:p>
        </p:txBody>
      </p:sp>
      <p:sp>
        <p:nvSpPr>
          <p:cNvPr id="2051" name="Textfeld 7"/>
          <p:cNvSpPr txBox="1">
            <a:spLocks noChangeArrowheads="1"/>
          </p:cNvSpPr>
          <p:nvPr/>
        </p:nvSpPr>
        <p:spPr bwMode="auto">
          <a:xfrm>
            <a:off x="684213" y="6308725"/>
            <a:ext cx="763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GB" altLang="de-DE" sz="1400"/>
              <a:t>The </a:t>
            </a:r>
            <a:r>
              <a:rPr lang="en-US" altLang="de-DE" sz="1400"/>
              <a:t>feedback tool will be available even after the conference!</a:t>
            </a:r>
            <a:r>
              <a:rPr lang="de-DE" altLang="de-DE" sz="1800">
                <a:latin typeface="Arial" charset="0"/>
              </a:rPr>
              <a:t> </a:t>
            </a:r>
          </a:p>
        </p:txBody>
      </p:sp>
      <p:pic>
        <p:nvPicPr>
          <p:cNvPr id="2053" name="Grafik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8175" y="44450"/>
            <a:ext cx="20891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Grafik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4325" y="44450"/>
            <a:ext cx="20891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2" name="Picture 44" descr="in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565400"/>
            <a:ext cx="3606800" cy="360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515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defRPr/>
            </a:pPr>
            <a:r>
              <a:rPr lang="en-US" smtClean="0"/>
              <a:t>Task: Combining XSLT and CSS</a:t>
            </a:r>
          </a:p>
        </p:txBody>
      </p:sp>
      <p:sp>
        <p:nvSpPr>
          <p:cNvPr id="132101" name="Rectangle 5"/>
          <p:cNvSpPr>
            <a:spLocks noGrp="1" noChangeArrowheads="1"/>
          </p:cNvSpPr>
          <p:nvPr>
            <p:ph idx="1"/>
          </p:nvPr>
        </p:nvSpPr>
        <p:spPr>
          <a:xfrm>
            <a:off x="304800" y="1981200"/>
            <a:ext cx="8610600" cy="4114800"/>
          </a:xfrm>
        </p:spPr>
        <p:txBody>
          <a:bodyPr/>
          <a:lstStyle/>
          <a:p>
            <a:pPr eaLnBrk="1" hangingPunct="1">
              <a:lnSpc>
                <a:spcPct val="80000"/>
              </a:lnSpc>
              <a:buFontTx/>
              <a:buNone/>
            </a:pPr>
            <a:r>
              <a:rPr lang="en-US" altLang="en-US"/>
              <a:t>To separate </a:t>
            </a:r>
            <a:r>
              <a:rPr lang="ja-JP" altLang="en-US"/>
              <a:t>“</a:t>
            </a:r>
            <a:r>
              <a:rPr lang="en-US" altLang="ja-JP"/>
              <a:t>transformation</a:t>
            </a:r>
            <a:r>
              <a:rPr lang="ja-JP" altLang="en-US"/>
              <a:t>”</a:t>
            </a:r>
            <a:r>
              <a:rPr lang="en-US" altLang="ja-JP"/>
              <a:t> from </a:t>
            </a:r>
            <a:r>
              <a:rPr lang="ja-JP" altLang="en-US"/>
              <a:t>“</a:t>
            </a:r>
            <a:r>
              <a:rPr lang="en-US" altLang="ja-JP"/>
              <a:t>formatting</a:t>
            </a:r>
            <a:r>
              <a:rPr lang="ja-JP" altLang="en-US"/>
              <a:t>”</a:t>
            </a:r>
            <a:r>
              <a:rPr lang="en-US" altLang="ja-JP"/>
              <a:t>, specify a CSS stylesheet link in the result HTML document.</a:t>
            </a:r>
          </a:p>
          <a:p>
            <a:pPr eaLnBrk="1" hangingPunct="1">
              <a:lnSpc>
                <a:spcPct val="80000"/>
              </a:lnSpc>
              <a:spcAft>
                <a:spcPts val="400"/>
              </a:spcAft>
              <a:buFontTx/>
              <a:buNone/>
            </a:pPr>
            <a:r>
              <a:rPr lang="en-US" altLang="en-US" sz="1800">
                <a:latin typeface="Courier New" charset="0"/>
              </a:rPr>
              <a:t>&lt;xsl:template match=</a:t>
            </a:r>
            <a:r>
              <a:rPr lang="ja-JP" altLang="en-US" sz="1800"/>
              <a:t>“</a:t>
            </a:r>
            <a:r>
              <a:rPr lang="en-US" altLang="ja-JP" sz="1800">
                <a:latin typeface="Courier New" charset="0"/>
              </a:rPr>
              <a:t>tasklist"&gt;</a:t>
            </a:r>
          </a:p>
          <a:p>
            <a:pPr eaLnBrk="1" hangingPunct="1">
              <a:lnSpc>
                <a:spcPct val="80000"/>
              </a:lnSpc>
              <a:spcAft>
                <a:spcPts val="400"/>
              </a:spcAft>
              <a:buFontTx/>
              <a:buNone/>
            </a:pPr>
            <a:r>
              <a:rPr lang="en-US" altLang="en-US" sz="1800">
                <a:latin typeface="Courier New" charset="0"/>
              </a:rPr>
              <a:t>	&lt;html&gt;</a:t>
            </a:r>
          </a:p>
          <a:p>
            <a:pPr eaLnBrk="1" hangingPunct="1">
              <a:lnSpc>
                <a:spcPct val="80000"/>
              </a:lnSpc>
              <a:spcAft>
                <a:spcPts val="400"/>
              </a:spcAft>
              <a:buFontTx/>
              <a:buNone/>
            </a:pPr>
            <a:r>
              <a:rPr lang="en-US" altLang="en-US" sz="1800">
                <a:latin typeface="Courier New" charset="0"/>
              </a:rPr>
              <a:t>	&lt;head&gt;</a:t>
            </a:r>
          </a:p>
          <a:p>
            <a:pPr eaLnBrk="1" hangingPunct="1">
              <a:lnSpc>
                <a:spcPct val="80000"/>
              </a:lnSpc>
              <a:spcAft>
                <a:spcPts val="400"/>
              </a:spcAft>
              <a:buFontTx/>
              <a:buNone/>
            </a:pPr>
            <a:r>
              <a:rPr lang="en-US" altLang="en-US" sz="1800">
                <a:latin typeface="Courier New" charset="0"/>
              </a:rPr>
              <a:t>	&lt;link rel="StyleSheet" href=</a:t>
            </a:r>
            <a:r>
              <a:rPr lang="ja-JP" altLang="en-US" sz="1800"/>
              <a:t>“</a:t>
            </a:r>
            <a:r>
              <a:rPr lang="en-US" altLang="ja-JP" sz="1800">
                <a:latin typeface="Courier New" charset="0"/>
              </a:rPr>
              <a:t>task.css</a:t>
            </a:r>
            <a:r>
              <a:rPr lang="ja-JP" altLang="en-US" sz="1800"/>
              <a:t>“</a:t>
            </a:r>
            <a:r>
              <a:rPr lang="en-US" altLang="ja-JP" sz="1800">
                <a:latin typeface="Courier New" charset="0"/>
              </a:rPr>
              <a:t> type="text/css" media="screen"/&gt;</a:t>
            </a:r>
          </a:p>
          <a:p>
            <a:pPr eaLnBrk="1" hangingPunct="1">
              <a:lnSpc>
                <a:spcPct val="80000"/>
              </a:lnSpc>
              <a:spcAft>
                <a:spcPts val="400"/>
              </a:spcAft>
              <a:buFontTx/>
              <a:buNone/>
            </a:pPr>
            <a:r>
              <a:rPr lang="en-US" altLang="en-US" sz="1800">
                <a:latin typeface="Courier New" charset="0"/>
              </a:rPr>
              <a:t>	&lt;/head&gt;</a:t>
            </a:r>
          </a:p>
          <a:p>
            <a:pPr eaLnBrk="1" hangingPunct="1">
              <a:lnSpc>
                <a:spcPct val="80000"/>
              </a:lnSpc>
              <a:spcAft>
                <a:spcPts val="400"/>
              </a:spcAft>
              <a:buFontTx/>
              <a:buNone/>
            </a:pPr>
            <a:r>
              <a:rPr lang="en-US" altLang="en-US" sz="1800">
                <a:latin typeface="Courier New" charset="0"/>
              </a:rPr>
              <a:t>	&lt;body&gt;</a:t>
            </a:r>
          </a:p>
          <a:p>
            <a:pPr eaLnBrk="1" hangingPunct="1">
              <a:lnSpc>
                <a:spcPct val="80000"/>
              </a:lnSpc>
              <a:spcAft>
                <a:spcPts val="400"/>
              </a:spcAft>
              <a:buFontTx/>
              <a:buNone/>
            </a:pPr>
            <a:r>
              <a:rPr lang="en-US" altLang="en-US" sz="1800">
                <a:latin typeface="Courier New" charset="0"/>
              </a:rPr>
              <a:t>		&lt;xsl:apply-templates /&gt;</a:t>
            </a:r>
          </a:p>
          <a:p>
            <a:pPr eaLnBrk="1" hangingPunct="1">
              <a:lnSpc>
                <a:spcPct val="80000"/>
              </a:lnSpc>
              <a:spcAft>
                <a:spcPts val="400"/>
              </a:spcAft>
              <a:buFontTx/>
              <a:buNone/>
            </a:pPr>
            <a:r>
              <a:rPr lang="en-US" altLang="en-US" sz="1800">
                <a:latin typeface="Courier New" charset="0"/>
              </a:rPr>
              <a:t>	&lt;/body&gt;</a:t>
            </a:r>
          </a:p>
          <a:p>
            <a:pPr eaLnBrk="1" hangingPunct="1">
              <a:lnSpc>
                <a:spcPct val="80000"/>
              </a:lnSpc>
              <a:spcAft>
                <a:spcPts val="400"/>
              </a:spcAft>
              <a:buFontTx/>
              <a:buNone/>
            </a:pPr>
            <a:r>
              <a:rPr lang="en-US" altLang="en-US" sz="1800">
                <a:latin typeface="Courier New" charset="0"/>
              </a:rPr>
              <a:t>&lt;/xsl:template&gt;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defRPr/>
            </a:pPr>
            <a:r>
              <a:rPr lang="en-US" dirty="0" smtClean="0"/>
              <a:t>A Little Bit of CSS</a:t>
            </a:r>
          </a:p>
        </p:txBody>
      </p:sp>
      <p:sp>
        <p:nvSpPr>
          <p:cNvPr id="132101" name="Rectangle 5"/>
          <p:cNvSpPr>
            <a:spLocks noGrp="1" noChangeArrowheads="1"/>
          </p:cNvSpPr>
          <p:nvPr>
            <p:ph idx="1"/>
          </p:nvPr>
        </p:nvSpPr>
        <p:spPr>
          <a:xfrm>
            <a:off x="304800" y="1981200"/>
            <a:ext cx="8610600" cy="4114800"/>
          </a:xfrm>
        </p:spPr>
        <p:txBody>
          <a:bodyPr/>
          <a:lstStyle/>
          <a:p>
            <a:pPr eaLnBrk="1" hangingPunct="1">
              <a:lnSpc>
                <a:spcPct val="80000"/>
              </a:lnSpc>
              <a:buFontTx/>
              <a:buNone/>
            </a:pPr>
            <a:endParaRPr lang="en-US" sz="1800" dirty="0" smtClean="0"/>
          </a:p>
          <a:p>
            <a:pPr eaLnBrk="1" hangingPunct="1">
              <a:lnSpc>
                <a:spcPct val="80000"/>
              </a:lnSpc>
              <a:buFontTx/>
              <a:buNone/>
            </a:pPr>
            <a:r>
              <a:rPr lang="en-US" sz="1800" dirty="0" smtClean="0">
                <a:latin typeface="Courier" charset="0"/>
                <a:ea typeface="Courier" charset="0"/>
                <a:cs typeface="Courier" charset="0"/>
              </a:rPr>
              <a:t>body </a:t>
            </a:r>
            <a:r>
              <a:rPr lang="en-US" sz="1800" dirty="0">
                <a:latin typeface="Courier" charset="0"/>
                <a:ea typeface="Courier" charset="0"/>
                <a:cs typeface="Courier" charset="0"/>
              </a:rPr>
              <a:t>{</a:t>
            </a:r>
            <a:r>
              <a:rPr lang="en-US" sz="1800" dirty="0" err="1">
                <a:latin typeface="Courier" charset="0"/>
                <a:ea typeface="Courier" charset="0"/>
                <a:cs typeface="Courier" charset="0"/>
              </a:rPr>
              <a:t>display:block</a:t>
            </a:r>
            <a:r>
              <a:rPr lang="en-US" sz="1800" dirty="0">
                <a:latin typeface="Courier" charset="0"/>
                <a:ea typeface="Courier" charset="0"/>
                <a:cs typeface="Courier" charset="0"/>
              </a:rPr>
              <a:t>; </a:t>
            </a:r>
            <a:r>
              <a:rPr lang="en-US" sz="1800" dirty="0" err="1">
                <a:latin typeface="Courier" charset="0"/>
                <a:ea typeface="Courier" charset="0"/>
                <a:cs typeface="Courier" charset="0"/>
              </a:rPr>
              <a:t>font-family:</a:t>
            </a:r>
            <a:r>
              <a:rPr lang="en-US" sz="1800" dirty="0" err="1" smtClean="0">
                <a:latin typeface="Courier" charset="0"/>
                <a:ea typeface="Courier" charset="0"/>
                <a:cs typeface="Courier" charset="0"/>
              </a:rPr>
              <a:t>'Helvetica</a:t>
            </a:r>
            <a:r>
              <a:rPr lang="en-US" sz="1800" dirty="0">
                <a:latin typeface="Courier" charset="0"/>
                <a:ea typeface="Courier" charset="0"/>
                <a:cs typeface="Courier" charset="0"/>
              </a:rPr>
              <a:t>,</a:t>
            </a:r>
            <a:r>
              <a:rPr lang="en-US" sz="1800" dirty="0" smtClean="0">
                <a:latin typeface="Courier" charset="0"/>
                <a:ea typeface="Courier" charset="0"/>
                <a:cs typeface="Courier" charset="0"/>
              </a:rPr>
              <a:t> </a:t>
            </a:r>
            <a:r>
              <a:rPr lang="en-US" sz="1800" dirty="0">
                <a:latin typeface="Courier" charset="0"/>
                <a:ea typeface="Courier" charset="0"/>
                <a:cs typeface="Courier" charset="0"/>
              </a:rPr>
              <a:t>sans-serif'; }</a:t>
            </a:r>
            <a:endParaRPr lang="en-US" altLang="en-US" sz="1800" dirty="0">
              <a:latin typeface="Courier" charset="0"/>
              <a:ea typeface="Courier" charset="0"/>
              <a:cs typeface="Courier" charset="0"/>
            </a:endParaRPr>
          </a:p>
          <a:p>
            <a:pPr eaLnBrk="1" hangingPunct="1">
              <a:lnSpc>
                <a:spcPct val="80000"/>
              </a:lnSpc>
              <a:buFontTx/>
              <a:buNone/>
            </a:pPr>
            <a:r>
              <a:rPr lang="en-US" altLang="en-US" sz="1800" dirty="0" smtClean="0"/>
              <a:t>CSS (particularly CSS3) provides some of the capabilities of XSLT. Examples:</a:t>
            </a:r>
          </a:p>
          <a:p>
            <a:pPr eaLnBrk="1" hangingPunct="1">
              <a:lnSpc>
                <a:spcPct val="80000"/>
              </a:lnSpc>
            </a:pPr>
            <a:r>
              <a:rPr lang="en-US" altLang="en-US" sz="1800" dirty="0" smtClean="0"/>
              <a:t>Select element based on its context.</a:t>
            </a:r>
          </a:p>
          <a:p>
            <a:pPr eaLnBrk="1" hangingPunct="1">
              <a:lnSpc>
                <a:spcPct val="80000"/>
              </a:lnSpc>
            </a:pPr>
            <a:r>
              <a:rPr lang="en-US" altLang="en-US" sz="1800" dirty="0" smtClean="0"/>
              <a:t>Show/hide elements.</a:t>
            </a:r>
          </a:p>
          <a:p>
            <a:pPr eaLnBrk="1" hangingPunct="1">
              <a:lnSpc>
                <a:spcPct val="80000"/>
              </a:lnSpc>
              <a:buFontTx/>
              <a:buNone/>
            </a:pPr>
            <a:r>
              <a:rPr lang="en-US" altLang="en-US" sz="1800" dirty="0" smtClean="0"/>
              <a:t>But XSLT supports much richer transformations, like changing one XML vocabulary to another or sorting XML content.</a:t>
            </a:r>
          </a:p>
        </p:txBody>
      </p:sp>
    </p:spTree>
    <p:extLst>
      <p:ext uri="{BB962C8B-B14F-4D97-AF65-F5344CB8AC3E}">
        <p14:creationId xmlns:p14="http://schemas.microsoft.com/office/powerpoint/2010/main" val="777210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defRPr/>
            </a:pPr>
            <a:r>
              <a:rPr lang="en-US" smtClean="0"/>
              <a:t>Exercise: Combining XSLT and CSS</a:t>
            </a:r>
          </a:p>
        </p:txBody>
      </p:sp>
      <p:sp>
        <p:nvSpPr>
          <p:cNvPr id="166915" name="Rectangle 3"/>
          <p:cNvSpPr>
            <a:spLocks noGrp="1" noChangeArrowheads="1"/>
          </p:cNvSpPr>
          <p:nvPr>
            <p:ph type="body" sz="half" idx="1"/>
          </p:nvPr>
        </p:nvSpPr>
        <p:spPr/>
        <p:txBody>
          <a:bodyPr/>
          <a:lstStyle/>
          <a:p>
            <a:pPr eaLnBrk="1" hangingPunct="1">
              <a:defRPr/>
            </a:pPr>
            <a:endParaRPr lang="en-US" sz="2000" smtClean="0"/>
          </a:p>
          <a:p>
            <a:pPr eaLnBrk="1" hangingPunct="1">
              <a:defRPr/>
            </a:pPr>
            <a:endParaRPr lang="en-US" sz="2000" smtClean="0"/>
          </a:p>
        </p:txBody>
      </p:sp>
      <p:sp>
        <p:nvSpPr>
          <p:cNvPr id="166916" name="Text Box 4"/>
          <p:cNvSpPr txBox="1">
            <a:spLocks noChangeArrowheads="1"/>
          </p:cNvSpPr>
          <p:nvPr/>
        </p:nvSpPr>
        <p:spPr bwMode="auto">
          <a:xfrm>
            <a:off x="609600" y="2057400"/>
            <a:ext cx="8077200"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r>
              <a:rPr lang="en-US" altLang="en-US" dirty="0">
                <a:solidFill>
                  <a:srgbClr val="336699"/>
                </a:solidFill>
              </a:rPr>
              <a:t>Modify </a:t>
            </a:r>
            <a:r>
              <a:rPr lang="en-US" altLang="en-US" dirty="0" err="1">
                <a:solidFill>
                  <a:srgbClr val="336699"/>
                </a:solidFill>
                <a:latin typeface="Courier New" charset="0"/>
                <a:ea typeface="Courier New" charset="0"/>
                <a:cs typeface="Courier New" charset="0"/>
              </a:rPr>
              <a:t>convert_with_css.xsl</a:t>
            </a:r>
            <a:r>
              <a:rPr lang="en-US" altLang="en-US" dirty="0">
                <a:solidFill>
                  <a:srgbClr val="336699"/>
                </a:solidFill>
              </a:rPr>
              <a:t> to reference the CSS </a:t>
            </a:r>
            <a:r>
              <a:rPr lang="en-US" altLang="en-US" dirty="0" err="1">
                <a:solidFill>
                  <a:srgbClr val="336699"/>
                </a:solidFill>
              </a:rPr>
              <a:t>stylesheet</a:t>
            </a:r>
            <a:r>
              <a:rPr lang="en-US" altLang="en-US" dirty="0">
                <a:solidFill>
                  <a:srgbClr val="336699"/>
                </a:solidFill>
              </a:rPr>
              <a:t> </a:t>
            </a:r>
            <a:r>
              <a:rPr lang="ja-JP" altLang="en-US" dirty="0">
                <a:solidFill>
                  <a:srgbClr val="336699"/>
                </a:solidFill>
              </a:rPr>
              <a:t>“</a:t>
            </a:r>
            <a:r>
              <a:rPr lang="en-US" altLang="ja-JP" dirty="0" err="1">
                <a:solidFill>
                  <a:srgbClr val="336699"/>
                </a:solidFill>
              </a:rPr>
              <a:t>tasks.css</a:t>
            </a:r>
            <a:r>
              <a:rPr lang="ja-JP" altLang="en-US" dirty="0">
                <a:solidFill>
                  <a:srgbClr val="336699"/>
                </a:solidFill>
              </a:rPr>
              <a:t>”</a:t>
            </a:r>
            <a:r>
              <a:rPr lang="en-US" altLang="ja-JP" dirty="0">
                <a:solidFill>
                  <a:srgbClr val="336699"/>
                </a:solidFill>
              </a:rPr>
              <a:t> in the HTML result.</a:t>
            </a:r>
          </a:p>
          <a:p>
            <a:pPr eaLnBrk="1" hangingPunct="1">
              <a:spcBef>
                <a:spcPct val="50000"/>
              </a:spcBef>
            </a:pPr>
            <a:r>
              <a:rPr lang="en-US" altLang="en-US" dirty="0">
                <a:solidFill>
                  <a:srgbClr val="336699"/>
                </a:solidFill>
              </a:rPr>
              <a:t>Open </a:t>
            </a:r>
            <a:r>
              <a:rPr lang="en-US" altLang="en-US" dirty="0" err="1">
                <a:solidFill>
                  <a:srgbClr val="336699"/>
                </a:solidFill>
                <a:latin typeface="Courier New" charset="0"/>
                <a:ea typeface="Courier New" charset="0"/>
                <a:cs typeface="Courier New" charset="0"/>
              </a:rPr>
              <a:t>convert_with_css.xml</a:t>
            </a:r>
            <a:r>
              <a:rPr lang="en-US" altLang="en-US" dirty="0">
                <a:solidFill>
                  <a:srgbClr val="336699"/>
                </a:solidFill>
              </a:rPr>
              <a:t> </a:t>
            </a:r>
            <a:r>
              <a:rPr lang="en-US" altLang="en-US" dirty="0" smtClean="0">
                <a:solidFill>
                  <a:srgbClr val="336699"/>
                </a:solidFill>
              </a:rPr>
              <a:t>in your browser to </a:t>
            </a:r>
            <a:r>
              <a:rPr lang="en-US" altLang="en-US" dirty="0">
                <a:solidFill>
                  <a:srgbClr val="336699"/>
                </a:solidFill>
              </a:rPr>
              <a:t>view your progress.</a:t>
            </a:r>
          </a:p>
          <a:p>
            <a:pPr eaLnBrk="1" hangingPunct="1">
              <a:spcBef>
                <a:spcPct val="50000"/>
              </a:spcBef>
            </a:pPr>
            <a:r>
              <a:rPr lang="en-US" altLang="en-US" dirty="0">
                <a:solidFill>
                  <a:srgbClr val="336699"/>
                </a:solidFill>
              </a:rPr>
              <a:t>Experiment by modifying </a:t>
            </a:r>
            <a:r>
              <a:rPr lang="en-US" altLang="ja-JP" dirty="0" err="1" smtClean="0">
                <a:solidFill>
                  <a:srgbClr val="336699"/>
                </a:solidFill>
                <a:latin typeface="Courier New" charset="0"/>
                <a:ea typeface="Courier New" charset="0"/>
                <a:cs typeface="Courier New" charset="0"/>
              </a:rPr>
              <a:t>tasks.css</a:t>
            </a:r>
            <a:r>
              <a:rPr lang="en-US" altLang="ja-JP" dirty="0" smtClean="0">
                <a:solidFill>
                  <a:srgbClr val="336699"/>
                </a:solidFill>
              </a:rPr>
              <a:t>. </a:t>
            </a:r>
            <a:r>
              <a:rPr lang="en-US" altLang="ja-JP" dirty="0">
                <a:solidFill>
                  <a:srgbClr val="336699"/>
                </a:solidFill>
              </a:rPr>
              <a:t>Refresh your browser to see any changes.</a:t>
            </a:r>
            <a:endParaRPr lang="en-US" altLang="en-US" dirty="0">
              <a:solidFill>
                <a:srgbClr val="33669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en-US" smtClean="0"/>
              <a:t>Exercise: Combining XSLT and CSS</a:t>
            </a:r>
          </a:p>
        </p:txBody>
      </p:sp>
      <p:sp>
        <p:nvSpPr>
          <p:cNvPr id="157699" name="Rectangle 3"/>
          <p:cNvSpPr>
            <a:spLocks noGrp="1" noChangeArrowheads="1"/>
          </p:cNvSpPr>
          <p:nvPr>
            <p:ph idx="1"/>
          </p:nvPr>
        </p:nvSpPr>
        <p:spPr>
          <a:xfrm>
            <a:off x="304800" y="1981200"/>
            <a:ext cx="8610600" cy="533400"/>
          </a:xfrm>
        </p:spPr>
        <p:txBody>
          <a:bodyPr/>
          <a:lstStyle/>
          <a:p>
            <a:pPr eaLnBrk="1" hangingPunct="1">
              <a:buFontTx/>
              <a:buNone/>
              <a:defRPr/>
            </a:pPr>
            <a:r>
              <a:rPr lang="en-US" smtClean="0"/>
              <a:t>Result of opening convert_with_css.xml in Internet Explorer.</a:t>
            </a:r>
          </a:p>
        </p:txBody>
      </p:sp>
      <p:pic>
        <p:nvPicPr>
          <p:cNvPr id="24579" name="Picture 4" descr="convert_with_c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90800"/>
            <a:ext cx="6705600"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en-US" smtClean="0"/>
              <a:t>Task: Filtering content from XML source</a:t>
            </a:r>
          </a:p>
        </p:txBody>
      </p:sp>
      <p:sp>
        <p:nvSpPr>
          <p:cNvPr id="139267" name="Rectangle 3"/>
          <p:cNvSpPr>
            <a:spLocks noGrp="1" noChangeArrowheads="1"/>
          </p:cNvSpPr>
          <p:nvPr>
            <p:ph type="body" sz="half" idx="1"/>
          </p:nvPr>
        </p:nvSpPr>
        <p:spPr>
          <a:xfrm>
            <a:off x="685800" y="2133600"/>
            <a:ext cx="8077200" cy="4114800"/>
          </a:xfrm>
        </p:spPr>
        <p:txBody>
          <a:bodyPr/>
          <a:lstStyle/>
          <a:p>
            <a:pPr marL="0" indent="0" eaLnBrk="1" hangingPunct="1">
              <a:lnSpc>
                <a:spcPct val="115000"/>
              </a:lnSpc>
              <a:spcBef>
                <a:spcPct val="0"/>
              </a:spcBef>
              <a:spcAft>
                <a:spcPct val="85000"/>
              </a:spcAft>
              <a:buFontTx/>
              <a:buNone/>
              <a:defRPr/>
            </a:pPr>
            <a:r>
              <a:rPr lang="en-US" dirty="0" smtClean="0">
                <a:solidFill>
                  <a:srgbClr val="006699"/>
                </a:solidFill>
                <a:cs typeface="Times New Roman" charset="0"/>
              </a:rPr>
              <a:t>My XML document includes metadata that identifies particular categories of content.</a:t>
            </a:r>
          </a:p>
          <a:p>
            <a:pPr eaLnBrk="1" hangingPunct="1">
              <a:lnSpc>
                <a:spcPct val="115000"/>
              </a:lnSpc>
              <a:spcBef>
                <a:spcPct val="0"/>
              </a:spcBef>
              <a:spcAft>
                <a:spcPct val="85000"/>
              </a:spcAft>
              <a:defRPr/>
            </a:pPr>
            <a:r>
              <a:rPr lang="en-US" dirty="0" smtClean="0">
                <a:solidFill>
                  <a:srgbClr val="006699"/>
                </a:solidFill>
                <a:cs typeface="Times New Roman" charset="0"/>
              </a:rPr>
              <a:t>I want to suppress some categories in my result file.</a:t>
            </a:r>
          </a:p>
          <a:p>
            <a:pPr marL="0" indent="0" eaLnBrk="1" hangingPunct="1">
              <a:lnSpc>
                <a:spcPct val="115000"/>
              </a:lnSpc>
              <a:spcBef>
                <a:spcPct val="0"/>
              </a:spcBef>
              <a:spcAft>
                <a:spcPct val="85000"/>
              </a:spcAft>
              <a:buFontTx/>
              <a:buNone/>
              <a:defRPr/>
            </a:pPr>
            <a:r>
              <a:rPr lang="en-US" dirty="0" smtClean="0">
                <a:solidFill>
                  <a:srgbClr val="006699"/>
                </a:solidFill>
                <a:cs typeface="Times New Roman" charset="0"/>
              </a:rPr>
              <a:t>  or</a:t>
            </a:r>
          </a:p>
          <a:p>
            <a:pPr eaLnBrk="1" hangingPunct="1">
              <a:lnSpc>
                <a:spcPct val="115000"/>
              </a:lnSpc>
              <a:spcBef>
                <a:spcPct val="0"/>
              </a:spcBef>
              <a:spcAft>
                <a:spcPct val="85000"/>
              </a:spcAft>
              <a:defRPr/>
            </a:pPr>
            <a:r>
              <a:rPr lang="en-US" dirty="0" smtClean="0">
                <a:solidFill>
                  <a:srgbClr val="006699"/>
                </a:solidFill>
                <a:cs typeface="Times New Roman" charset="0"/>
              </a:rPr>
              <a:t>I want to include only specific categories in my result file.</a:t>
            </a:r>
          </a:p>
          <a:p>
            <a:pPr marL="0" indent="0" eaLnBrk="1" hangingPunct="1">
              <a:lnSpc>
                <a:spcPct val="115000"/>
              </a:lnSpc>
              <a:spcBef>
                <a:spcPct val="0"/>
              </a:spcBef>
              <a:spcAft>
                <a:spcPct val="85000"/>
              </a:spcAft>
              <a:buFontTx/>
              <a:buNone/>
              <a:defRPr/>
            </a:pPr>
            <a:endParaRPr lang="en-US" dirty="0" smtClean="0">
              <a:solidFill>
                <a:srgbClr val="006699"/>
              </a:solidFill>
              <a:cs typeface="Times New Roman"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defRPr/>
            </a:pPr>
            <a:r>
              <a:rPr lang="en-US" smtClean="0"/>
              <a:t>Task: Filtering content from XML source</a:t>
            </a:r>
          </a:p>
        </p:txBody>
      </p:sp>
      <p:sp>
        <p:nvSpPr>
          <p:cNvPr id="147459" name="Rectangle 3"/>
          <p:cNvSpPr>
            <a:spLocks noGrp="1" noChangeArrowheads="1"/>
          </p:cNvSpPr>
          <p:nvPr>
            <p:ph type="body" sz="half" idx="1"/>
          </p:nvPr>
        </p:nvSpPr>
        <p:spPr>
          <a:xfrm>
            <a:off x="685800" y="2133600"/>
            <a:ext cx="8077200" cy="4114800"/>
          </a:xfrm>
        </p:spPr>
        <p:txBody>
          <a:bodyPr/>
          <a:lstStyle/>
          <a:p>
            <a:pPr marL="0" indent="0" eaLnBrk="1" hangingPunct="1">
              <a:lnSpc>
                <a:spcPct val="115000"/>
              </a:lnSpc>
              <a:spcBef>
                <a:spcPct val="0"/>
              </a:spcBef>
              <a:spcAft>
                <a:spcPct val="85000"/>
              </a:spcAft>
              <a:buFontTx/>
              <a:buNone/>
              <a:defRPr/>
            </a:pPr>
            <a:r>
              <a:rPr lang="en-US" dirty="0" smtClean="0">
                <a:solidFill>
                  <a:srgbClr val="006699"/>
                </a:solidFill>
                <a:cs typeface="Times New Roman" charset="0"/>
              </a:rPr>
              <a:t>Scenario: Building documentation for a cell phone model that does not provide </a:t>
            </a:r>
            <a:r>
              <a:rPr lang="en-US" dirty="0" smtClean="0">
                <a:solidFill>
                  <a:srgbClr val="006699"/>
                </a:solidFill>
                <a:cs typeface="Times New Roman" charset="0"/>
              </a:rPr>
              <a:t>music </a:t>
            </a:r>
            <a:r>
              <a:rPr lang="en-US" dirty="0" smtClean="0">
                <a:solidFill>
                  <a:srgbClr val="006699"/>
                </a:solidFill>
                <a:cs typeface="Times New Roman" charset="0"/>
              </a:rPr>
              <a:t>support</a:t>
            </a:r>
          </a:p>
        </p:txBody>
      </p:sp>
      <p:pic>
        <p:nvPicPr>
          <p:cNvPr id="26627" name="Picture 4" descr="metadata_fil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733800"/>
            <a:ext cx="57816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defRPr/>
            </a:pPr>
            <a:r>
              <a:rPr lang="en-US" smtClean="0"/>
              <a:t>Task: Filtering content from XML source </a:t>
            </a:r>
          </a:p>
        </p:txBody>
      </p:sp>
      <p:sp>
        <p:nvSpPr>
          <p:cNvPr id="140291" name="Rectangle 3"/>
          <p:cNvSpPr>
            <a:spLocks noGrp="1" noChangeArrowheads="1"/>
          </p:cNvSpPr>
          <p:nvPr>
            <p:ph type="body" sz="half" idx="1"/>
          </p:nvPr>
        </p:nvSpPr>
        <p:spPr>
          <a:xfrm>
            <a:off x="533400" y="2057400"/>
            <a:ext cx="8229600" cy="4114800"/>
          </a:xfrm>
        </p:spPr>
        <p:txBody>
          <a:bodyPr/>
          <a:lstStyle/>
          <a:p>
            <a:pPr marL="0" indent="0" eaLnBrk="1" hangingPunct="1">
              <a:lnSpc>
                <a:spcPct val="115000"/>
              </a:lnSpc>
              <a:spcBef>
                <a:spcPct val="0"/>
              </a:spcBef>
              <a:spcAft>
                <a:spcPct val="85000"/>
              </a:spcAft>
              <a:buFontTx/>
              <a:buNone/>
            </a:pPr>
            <a:r>
              <a:rPr lang="en-US" altLang="en-US">
                <a:solidFill>
                  <a:srgbClr val="006699"/>
                </a:solidFill>
              </a:rPr>
              <a:t>Create an </a:t>
            </a:r>
            <a:r>
              <a:rPr lang="ja-JP" altLang="en-US">
                <a:solidFill>
                  <a:srgbClr val="006699"/>
                </a:solidFill>
              </a:rPr>
              <a:t>“</a:t>
            </a:r>
            <a:r>
              <a:rPr lang="en-US" altLang="ja-JP">
                <a:solidFill>
                  <a:srgbClr val="006699"/>
                </a:solidFill>
              </a:rPr>
              <a:t>empty</a:t>
            </a:r>
            <a:r>
              <a:rPr lang="ja-JP" altLang="en-US">
                <a:solidFill>
                  <a:srgbClr val="006699"/>
                </a:solidFill>
              </a:rPr>
              <a:t>”</a:t>
            </a:r>
            <a:r>
              <a:rPr lang="en-US" altLang="ja-JP">
                <a:solidFill>
                  <a:srgbClr val="006699"/>
                </a:solidFill>
              </a:rPr>
              <a:t> template that matches the elements you want to suppress from your output. </a:t>
            </a:r>
          </a:p>
          <a:p>
            <a:pPr marL="0" indent="0" eaLnBrk="1" hangingPunct="1">
              <a:lnSpc>
                <a:spcPct val="115000"/>
              </a:lnSpc>
              <a:spcBef>
                <a:spcPct val="0"/>
              </a:spcBef>
              <a:spcAft>
                <a:spcPct val="85000"/>
              </a:spcAft>
              <a:buFontTx/>
              <a:buNone/>
            </a:pPr>
            <a:r>
              <a:rPr lang="en-US" altLang="en-US" sz="2200">
                <a:latin typeface="Courier New" charset="0"/>
              </a:rPr>
              <a:t>&lt;xsl:template match=</a:t>
            </a:r>
            <a:r>
              <a:rPr lang="ja-JP" altLang="en-US" sz="2200"/>
              <a:t>“</a:t>
            </a:r>
            <a:r>
              <a:rPr lang="en-US" altLang="ja-JP" sz="2200">
                <a:latin typeface="Courier New" charset="0"/>
              </a:rPr>
              <a:t>topic[@platform=</a:t>
            </a:r>
            <a:r>
              <a:rPr lang="ja-JP" altLang="en-US" sz="2200"/>
              <a:t>‘</a:t>
            </a:r>
            <a:r>
              <a:rPr lang="en-US" altLang="ja-JP" sz="2200">
                <a:latin typeface="Courier New" charset="0"/>
              </a:rPr>
              <a:t>music</a:t>
            </a:r>
            <a:r>
              <a:rPr lang="ja-JP" altLang="en-US" sz="2200"/>
              <a:t>’</a:t>
            </a:r>
            <a:r>
              <a:rPr lang="en-US" altLang="ja-JP" sz="2200">
                <a:latin typeface="Courier New" charset="0"/>
              </a:rPr>
              <a:t>]</a:t>
            </a:r>
            <a:r>
              <a:rPr lang="ja-JP" altLang="en-US" sz="2200"/>
              <a:t>”</a:t>
            </a:r>
            <a:r>
              <a:rPr lang="en-US" altLang="ja-JP" sz="2200">
                <a:latin typeface="Courier New" charset="0"/>
              </a:rPr>
              <a:t>/&gt;</a:t>
            </a:r>
          </a:p>
          <a:p>
            <a:pPr marL="0" indent="0" eaLnBrk="1" hangingPunct="1">
              <a:lnSpc>
                <a:spcPct val="115000"/>
              </a:lnSpc>
              <a:spcBef>
                <a:spcPct val="0"/>
              </a:spcBef>
              <a:spcAft>
                <a:spcPct val="85000"/>
              </a:spcAft>
              <a:buFontTx/>
              <a:buNone/>
            </a:pPr>
            <a:r>
              <a:rPr lang="en-US" altLang="en-US"/>
              <a:t>Be sure a more general template matches other instances of the element.</a:t>
            </a:r>
          </a:p>
          <a:p>
            <a:pPr marL="0" indent="0" eaLnBrk="1" hangingPunct="1">
              <a:lnSpc>
                <a:spcPct val="115000"/>
              </a:lnSpc>
              <a:spcBef>
                <a:spcPct val="0"/>
              </a:spcBef>
              <a:spcAft>
                <a:spcPct val="85000"/>
              </a:spcAft>
              <a:buFontTx/>
              <a:buNone/>
            </a:pPr>
            <a:r>
              <a:rPr lang="en-US" altLang="en-US" sz="2200">
                <a:latin typeface="Courier New" charset="0"/>
              </a:rPr>
              <a:t>&lt;xsl:template match=</a:t>
            </a:r>
            <a:r>
              <a:rPr lang="ja-JP" altLang="en-US" sz="2200"/>
              <a:t>“</a:t>
            </a:r>
            <a:r>
              <a:rPr lang="en-US" altLang="ja-JP" sz="2200">
                <a:latin typeface="Courier New" charset="0"/>
              </a:rPr>
              <a:t>topic"&gt;</a:t>
            </a:r>
            <a:br>
              <a:rPr lang="en-US" altLang="ja-JP" sz="2200">
                <a:latin typeface="Courier New" charset="0"/>
              </a:rPr>
            </a:br>
            <a:r>
              <a:rPr lang="en-US" altLang="ja-JP" sz="2200">
                <a:latin typeface="Courier New" charset="0"/>
              </a:rPr>
              <a:t>   &lt;xsl:apply-templates/&gt;</a:t>
            </a:r>
            <a:br>
              <a:rPr lang="en-US" altLang="ja-JP" sz="2200">
                <a:latin typeface="Courier New" charset="0"/>
              </a:rPr>
            </a:br>
            <a:r>
              <a:rPr lang="en-US" altLang="ja-JP" sz="2200">
                <a:latin typeface="Courier New" charset="0"/>
              </a:rPr>
              <a:t>&lt;/xsl:template&gt;</a:t>
            </a:r>
          </a:p>
          <a:p>
            <a:pPr marL="0" indent="0" eaLnBrk="1" hangingPunct="1">
              <a:lnSpc>
                <a:spcPct val="115000"/>
              </a:lnSpc>
              <a:spcBef>
                <a:spcPct val="0"/>
              </a:spcBef>
              <a:spcAft>
                <a:spcPct val="85000"/>
              </a:spcAft>
              <a:buFontTx/>
              <a:buNone/>
            </a:pPr>
            <a:endParaRPr lang="en-US" altLang="en-US" sz="22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defRPr/>
            </a:pPr>
            <a:r>
              <a:rPr lang="en-US" smtClean="0"/>
              <a:t>Exercise: Filtering content from XML source</a:t>
            </a:r>
          </a:p>
        </p:txBody>
      </p:sp>
      <p:sp>
        <p:nvSpPr>
          <p:cNvPr id="158723" name="Rectangle 3"/>
          <p:cNvSpPr>
            <a:spLocks noGrp="1" noChangeArrowheads="1"/>
          </p:cNvSpPr>
          <p:nvPr>
            <p:ph type="body" sz="half" idx="1"/>
          </p:nvPr>
        </p:nvSpPr>
        <p:spPr>
          <a:xfrm>
            <a:off x="685800" y="2133600"/>
            <a:ext cx="8077200" cy="4114800"/>
          </a:xfrm>
        </p:spPr>
        <p:txBody>
          <a:bodyPr/>
          <a:lstStyle/>
          <a:p>
            <a:pPr marL="0" indent="0" eaLnBrk="1" hangingPunct="1">
              <a:lnSpc>
                <a:spcPct val="115000"/>
              </a:lnSpc>
              <a:spcBef>
                <a:spcPct val="0"/>
              </a:spcBef>
              <a:spcAft>
                <a:spcPct val="85000"/>
              </a:spcAft>
              <a:buFontTx/>
              <a:buNone/>
            </a:pPr>
            <a:r>
              <a:rPr lang="en-US" altLang="en-US">
                <a:solidFill>
                  <a:srgbClr val="006699"/>
                </a:solidFill>
              </a:rPr>
              <a:t>Modify filter_content.xsl to supress tasks with a platform value of </a:t>
            </a:r>
            <a:r>
              <a:rPr lang="ja-JP" altLang="en-US">
                <a:solidFill>
                  <a:srgbClr val="006699"/>
                </a:solidFill>
              </a:rPr>
              <a:t>“</a:t>
            </a:r>
            <a:r>
              <a:rPr lang="en-US" altLang="ja-JP">
                <a:solidFill>
                  <a:srgbClr val="006699"/>
                </a:solidFill>
              </a:rPr>
              <a:t>music</a:t>
            </a:r>
            <a:r>
              <a:rPr lang="ja-JP" altLang="en-US">
                <a:solidFill>
                  <a:srgbClr val="006699"/>
                </a:solidFill>
              </a:rPr>
              <a:t>”</a:t>
            </a:r>
            <a:r>
              <a:rPr lang="en-US" altLang="ja-JP">
                <a:solidFill>
                  <a:srgbClr val="006699"/>
                </a:solidFill>
              </a:rPr>
              <a:t> or </a:t>
            </a:r>
            <a:r>
              <a:rPr lang="ja-JP" altLang="en-US">
                <a:solidFill>
                  <a:srgbClr val="006699"/>
                </a:solidFill>
              </a:rPr>
              <a:t>“</a:t>
            </a:r>
            <a:r>
              <a:rPr lang="en-US" altLang="ja-JP">
                <a:solidFill>
                  <a:srgbClr val="006699"/>
                </a:solidFill>
              </a:rPr>
              <a:t>video</a:t>
            </a:r>
            <a:r>
              <a:rPr lang="ja-JP" altLang="en-US">
                <a:solidFill>
                  <a:srgbClr val="006699"/>
                </a:solidFill>
              </a:rPr>
              <a:t>”</a:t>
            </a:r>
            <a:r>
              <a:rPr lang="en-US" altLang="ja-JP">
                <a:solidFill>
                  <a:srgbClr val="006699"/>
                </a:solidFill>
              </a:rPr>
              <a:t>. Open filter_content.xml and verify that these tasks do not appear in the result.</a:t>
            </a:r>
            <a:endParaRPr lang="en-US" altLang="en-US">
              <a:solidFill>
                <a:srgbClr val="006699"/>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defRPr/>
            </a:pPr>
            <a:r>
              <a:rPr lang="en-US" smtClean="0"/>
              <a:t>Task: Adding named anchors for linking</a:t>
            </a:r>
          </a:p>
        </p:txBody>
      </p:sp>
      <p:sp>
        <p:nvSpPr>
          <p:cNvPr id="137219" name="Rectangle 3"/>
          <p:cNvSpPr>
            <a:spLocks noGrp="1" noChangeArrowheads="1"/>
          </p:cNvSpPr>
          <p:nvPr>
            <p:ph idx="1"/>
          </p:nvPr>
        </p:nvSpPr>
        <p:spPr/>
        <p:txBody>
          <a:bodyPr/>
          <a:lstStyle/>
          <a:p>
            <a:pPr eaLnBrk="1" hangingPunct="1">
              <a:lnSpc>
                <a:spcPct val="115000"/>
              </a:lnSpc>
              <a:spcBef>
                <a:spcPct val="0"/>
              </a:spcBef>
              <a:spcAft>
                <a:spcPct val="50000"/>
              </a:spcAft>
              <a:buFontTx/>
              <a:buNone/>
            </a:pPr>
            <a:r>
              <a:rPr lang="en-US" altLang="en-US">
                <a:solidFill>
                  <a:srgbClr val="006699"/>
                </a:solidFill>
              </a:rPr>
              <a:t>To support HTML links, each potential target needs a named anchor. If your XML includes unique ID attributes, you can build the named anchors with the following template:</a:t>
            </a:r>
          </a:p>
          <a:p>
            <a:pPr eaLnBrk="1" hangingPunct="1">
              <a:spcAft>
                <a:spcPts val="400"/>
              </a:spcAft>
              <a:buFontTx/>
              <a:buNone/>
            </a:pPr>
            <a:r>
              <a:rPr lang="en-US" altLang="en-US" sz="1800">
                <a:solidFill>
                  <a:srgbClr val="006699"/>
                </a:solidFill>
                <a:latin typeface="Courier New" charset="0"/>
              </a:rPr>
              <a:t>	&lt;xsl:template match=</a:t>
            </a:r>
            <a:r>
              <a:rPr lang="ja-JP" altLang="en-US" sz="1800">
                <a:solidFill>
                  <a:srgbClr val="006699"/>
                </a:solidFill>
              </a:rPr>
              <a:t>”</a:t>
            </a:r>
            <a:r>
              <a:rPr lang="en-US" altLang="ja-JP" sz="1800">
                <a:solidFill>
                  <a:srgbClr val="006699"/>
                </a:solidFill>
                <a:latin typeface="Courier New" charset="0"/>
              </a:rPr>
              <a:t>task</a:t>
            </a:r>
            <a:r>
              <a:rPr lang="ja-JP" altLang="en-US" sz="1800">
                <a:solidFill>
                  <a:srgbClr val="006699"/>
                </a:solidFill>
              </a:rPr>
              <a:t>”</a:t>
            </a:r>
            <a:r>
              <a:rPr lang="en-US" altLang="ja-JP" sz="1800">
                <a:solidFill>
                  <a:srgbClr val="006699"/>
                </a:solidFill>
                <a:latin typeface="Courier New" charset="0"/>
              </a:rPr>
              <a:t> &gt;</a:t>
            </a:r>
          </a:p>
          <a:p>
            <a:pPr eaLnBrk="1" hangingPunct="1">
              <a:spcAft>
                <a:spcPts val="400"/>
              </a:spcAft>
              <a:buFontTx/>
              <a:buNone/>
            </a:pPr>
            <a:r>
              <a:rPr lang="en-US" altLang="en-US" sz="1800">
                <a:solidFill>
                  <a:srgbClr val="006699"/>
                </a:solidFill>
                <a:latin typeface="Courier New" charset="0"/>
              </a:rPr>
              <a:t>		&lt;a name=</a:t>
            </a:r>
            <a:r>
              <a:rPr lang="ja-JP" altLang="en-US" sz="1800">
                <a:solidFill>
                  <a:srgbClr val="006699"/>
                </a:solidFill>
              </a:rPr>
              <a:t>“</a:t>
            </a:r>
            <a:r>
              <a:rPr lang="en-US" altLang="ja-JP" sz="1800">
                <a:solidFill>
                  <a:srgbClr val="006699"/>
                </a:solidFill>
                <a:latin typeface="Courier New" charset="0"/>
              </a:rPr>
              <a:t>{@ID}" /&gt;</a:t>
            </a:r>
          </a:p>
          <a:p>
            <a:pPr eaLnBrk="1" hangingPunct="1">
              <a:spcAft>
                <a:spcPts val="400"/>
              </a:spcAft>
              <a:buFontTx/>
              <a:buNone/>
            </a:pPr>
            <a:r>
              <a:rPr lang="en-US" altLang="en-US" sz="1800">
                <a:solidFill>
                  <a:srgbClr val="006699"/>
                </a:solidFill>
                <a:latin typeface="Courier New" charset="0"/>
              </a:rPr>
              <a:t>		&lt;xsl:apply-templates /&gt;</a:t>
            </a:r>
          </a:p>
          <a:p>
            <a:pPr eaLnBrk="1" hangingPunct="1">
              <a:spcAft>
                <a:spcPts val="400"/>
              </a:spcAft>
              <a:buFontTx/>
              <a:buNone/>
            </a:pPr>
            <a:r>
              <a:rPr lang="en-US" altLang="en-US" sz="1800">
                <a:solidFill>
                  <a:srgbClr val="006699"/>
                </a:solidFill>
                <a:latin typeface="Courier New" charset="0"/>
              </a:rPr>
              <a:t>	&lt;/xsl:template&gt;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defRPr/>
            </a:pPr>
            <a:r>
              <a:rPr lang="en-US" smtClean="0"/>
              <a:t>Task: Adding named anchors for linking</a:t>
            </a:r>
          </a:p>
        </p:txBody>
      </p:sp>
      <p:sp>
        <p:nvSpPr>
          <p:cNvPr id="150531" name="Rectangle 3"/>
          <p:cNvSpPr>
            <a:spLocks noGrp="1" noChangeArrowheads="1"/>
          </p:cNvSpPr>
          <p:nvPr>
            <p:ph idx="1"/>
          </p:nvPr>
        </p:nvSpPr>
        <p:spPr/>
        <p:txBody>
          <a:bodyPr/>
          <a:lstStyle/>
          <a:p>
            <a:pPr eaLnBrk="1" hangingPunct="1">
              <a:lnSpc>
                <a:spcPct val="115000"/>
              </a:lnSpc>
              <a:spcBef>
                <a:spcPct val="0"/>
              </a:spcBef>
              <a:spcAft>
                <a:spcPct val="50000"/>
              </a:spcAft>
              <a:buFontTx/>
              <a:buNone/>
              <a:defRPr/>
            </a:pPr>
            <a:r>
              <a:rPr lang="en-US" dirty="0" smtClean="0">
                <a:solidFill>
                  <a:srgbClr val="006699"/>
                </a:solidFill>
              </a:rPr>
              <a:t>If link targets in your XML source (for example, heading elements) do not include unique ID attributes, you can use the generate-id() function to create unique named anchors for linking.</a:t>
            </a:r>
            <a:endParaRPr lang="en-US" sz="1800" dirty="0" smtClean="0">
              <a:solidFill>
                <a:srgbClr val="006699"/>
              </a:solidFill>
              <a:latin typeface="Courier New" charset="0"/>
            </a:endParaRPr>
          </a:p>
          <a:p>
            <a:pPr eaLnBrk="1" hangingPunct="1">
              <a:lnSpc>
                <a:spcPct val="115000"/>
              </a:lnSpc>
              <a:spcBef>
                <a:spcPct val="0"/>
              </a:spcBef>
              <a:spcAft>
                <a:spcPct val="50000"/>
              </a:spcAft>
              <a:buFontTx/>
              <a:buNone/>
              <a:defRPr/>
            </a:pPr>
            <a:r>
              <a:rPr lang="en-US" sz="1800" dirty="0" smtClean="0">
                <a:solidFill>
                  <a:srgbClr val="006699"/>
                </a:solidFill>
                <a:latin typeface="Courier New" charset="0"/>
              </a:rPr>
              <a:t>	&lt;</a:t>
            </a:r>
            <a:r>
              <a:rPr lang="en-US" sz="1800" dirty="0" err="1" smtClean="0">
                <a:solidFill>
                  <a:srgbClr val="006699"/>
                </a:solidFill>
                <a:latin typeface="Courier New" charset="0"/>
              </a:rPr>
              <a:t>xsl:template</a:t>
            </a:r>
            <a:r>
              <a:rPr lang="en-US" sz="1800" dirty="0" smtClean="0">
                <a:solidFill>
                  <a:srgbClr val="006699"/>
                </a:solidFill>
                <a:latin typeface="Courier New" charset="0"/>
              </a:rPr>
              <a:t> match="task" &gt;</a:t>
            </a:r>
          </a:p>
          <a:p>
            <a:pPr eaLnBrk="1" hangingPunct="1">
              <a:lnSpc>
                <a:spcPct val="115000"/>
              </a:lnSpc>
              <a:spcBef>
                <a:spcPct val="0"/>
              </a:spcBef>
              <a:spcAft>
                <a:spcPct val="50000"/>
              </a:spcAft>
              <a:buFontTx/>
              <a:buNone/>
              <a:defRPr/>
            </a:pPr>
            <a:r>
              <a:rPr lang="en-US" sz="1800" dirty="0" smtClean="0">
                <a:solidFill>
                  <a:srgbClr val="006699"/>
                </a:solidFill>
                <a:latin typeface="Courier New" charset="0"/>
              </a:rPr>
              <a:t>  		&lt;a name="{generate-id()}" /&gt;</a:t>
            </a:r>
          </a:p>
          <a:p>
            <a:pPr eaLnBrk="1" hangingPunct="1">
              <a:lnSpc>
                <a:spcPct val="115000"/>
              </a:lnSpc>
              <a:spcBef>
                <a:spcPct val="0"/>
              </a:spcBef>
              <a:spcAft>
                <a:spcPct val="50000"/>
              </a:spcAft>
              <a:buFontTx/>
              <a:buNone/>
              <a:defRPr/>
            </a:pPr>
            <a:r>
              <a:rPr lang="en-US" sz="1800" dirty="0" smtClean="0">
                <a:solidFill>
                  <a:srgbClr val="006699"/>
                </a:solidFill>
                <a:latin typeface="Courier New" charset="0"/>
              </a:rPr>
              <a:t>  		&lt;</a:t>
            </a:r>
            <a:r>
              <a:rPr lang="en-US" sz="1800" dirty="0" err="1" smtClean="0">
                <a:solidFill>
                  <a:srgbClr val="006699"/>
                </a:solidFill>
                <a:latin typeface="Courier New" charset="0"/>
              </a:rPr>
              <a:t>xsl:apply-templates</a:t>
            </a:r>
            <a:r>
              <a:rPr lang="en-US" sz="1800" dirty="0" smtClean="0">
                <a:solidFill>
                  <a:srgbClr val="006699"/>
                </a:solidFill>
                <a:latin typeface="Courier New" charset="0"/>
              </a:rPr>
              <a:t> /&gt;</a:t>
            </a:r>
          </a:p>
          <a:p>
            <a:pPr eaLnBrk="1" hangingPunct="1">
              <a:lnSpc>
                <a:spcPct val="115000"/>
              </a:lnSpc>
              <a:spcBef>
                <a:spcPct val="0"/>
              </a:spcBef>
              <a:spcAft>
                <a:spcPct val="50000"/>
              </a:spcAft>
              <a:buFontTx/>
              <a:buNone/>
              <a:defRPr/>
            </a:pPr>
            <a:r>
              <a:rPr lang="en-US" sz="1800" dirty="0" smtClean="0">
                <a:solidFill>
                  <a:srgbClr val="006699"/>
                </a:solidFill>
                <a:latin typeface="Courier New" charset="0"/>
              </a:rPr>
              <a:t>	&lt;/</a:t>
            </a:r>
            <a:r>
              <a:rPr lang="en-US" sz="1800" dirty="0" err="1" smtClean="0">
                <a:solidFill>
                  <a:srgbClr val="006699"/>
                </a:solidFill>
                <a:latin typeface="Courier New" charset="0"/>
              </a:rPr>
              <a:t>xsl:template</a:t>
            </a:r>
            <a:r>
              <a:rPr lang="en-US" sz="1800" dirty="0" smtClean="0">
                <a:solidFill>
                  <a:srgbClr val="006699"/>
                </a:solidFill>
                <a:latin typeface="Courier New" charset="0"/>
              </a:rPr>
              <a:t>&gt;</a:t>
            </a:r>
          </a:p>
          <a:p>
            <a:pPr eaLnBrk="1" hangingPunct="1">
              <a:lnSpc>
                <a:spcPct val="115000"/>
              </a:lnSpc>
              <a:spcBef>
                <a:spcPct val="0"/>
              </a:spcBef>
              <a:spcAft>
                <a:spcPct val="50000"/>
              </a:spcAft>
              <a:buFontTx/>
              <a:buNone/>
              <a:defRPr/>
            </a:pPr>
            <a:endParaRPr lang="en-US" sz="1800" dirty="0" smtClean="0">
              <a:latin typeface="Courier New"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US" smtClean="0"/>
              <a:t>What you will learn</a:t>
            </a:r>
          </a:p>
        </p:txBody>
      </p:sp>
      <p:sp>
        <p:nvSpPr>
          <p:cNvPr id="100355" name="Rectangle 3"/>
          <p:cNvSpPr>
            <a:spLocks noGrp="1" noChangeArrowheads="1"/>
          </p:cNvSpPr>
          <p:nvPr>
            <p:ph idx="1"/>
          </p:nvPr>
        </p:nvSpPr>
        <p:spPr>
          <a:xfrm>
            <a:off x="685800" y="1981200"/>
            <a:ext cx="8229600" cy="4495800"/>
          </a:xfrm>
        </p:spPr>
        <p:txBody>
          <a:bodyPr/>
          <a:lstStyle/>
          <a:p>
            <a:pPr eaLnBrk="1" hangingPunct="1">
              <a:tabLst>
                <a:tab pos="342900" algn="l"/>
              </a:tabLst>
              <a:defRPr/>
            </a:pPr>
            <a:r>
              <a:rPr lang="en-US" smtClean="0"/>
              <a:t>Basic XSLT stylesheet structure and instructions</a:t>
            </a:r>
          </a:p>
          <a:p>
            <a:pPr eaLnBrk="1" hangingPunct="1">
              <a:tabLst>
                <a:tab pos="342900" algn="l"/>
              </a:tabLst>
              <a:defRPr/>
            </a:pPr>
            <a:r>
              <a:rPr lang="en-US" smtClean="0"/>
              <a:t>How to convert XML to XHTML for publishing</a:t>
            </a:r>
          </a:p>
          <a:p>
            <a:pPr eaLnBrk="1" hangingPunct="1">
              <a:tabLst>
                <a:tab pos="342900" algn="l"/>
              </a:tabLst>
              <a:defRPr/>
            </a:pPr>
            <a:r>
              <a:rPr lang="en-US" smtClean="0"/>
              <a:t>How to publish customized documents by selecting particular chunks of XML content</a:t>
            </a:r>
          </a:p>
          <a:p>
            <a:pPr eaLnBrk="1" hangingPunct="1">
              <a:tabLst>
                <a:tab pos="342900" algn="l"/>
              </a:tabLst>
              <a:defRPr/>
            </a:pPr>
            <a:r>
              <a:rPr lang="en-US" smtClean="0"/>
              <a:t>How to create hyperlinks for cross-references and navigation</a:t>
            </a:r>
          </a:p>
          <a:p>
            <a:pPr eaLnBrk="1" hangingPunct="1">
              <a:tabLst>
                <a:tab pos="342900" algn="l"/>
              </a:tabLst>
              <a:defRPr/>
            </a:pPr>
            <a:r>
              <a:rPr lang="en-US" smtClean="0"/>
              <a:t>How to simplify your XSLT stylesheets by using CSS</a:t>
            </a:r>
          </a:p>
          <a:p>
            <a:pPr eaLnBrk="1" hangingPunct="1">
              <a:spcAft>
                <a:spcPts val="1400"/>
              </a:spcAft>
              <a:tabLst>
                <a:tab pos="342900" algn="l"/>
              </a:tabLst>
              <a:defRPr/>
            </a:pPr>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en-US" smtClean="0"/>
              <a:t>Exercise: Adding named anchors for linking</a:t>
            </a:r>
          </a:p>
        </p:txBody>
      </p:sp>
      <p:sp>
        <p:nvSpPr>
          <p:cNvPr id="159747" name="Rectangle 3"/>
          <p:cNvSpPr>
            <a:spLocks noGrp="1" noChangeArrowheads="1"/>
          </p:cNvSpPr>
          <p:nvPr>
            <p:ph idx="1"/>
          </p:nvPr>
        </p:nvSpPr>
        <p:spPr/>
        <p:txBody>
          <a:bodyPr/>
          <a:lstStyle/>
          <a:p>
            <a:pPr eaLnBrk="1" hangingPunct="1">
              <a:lnSpc>
                <a:spcPct val="115000"/>
              </a:lnSpc>
              <a:spcBef>
                <a:spcPct val="0"/>
              </a:spcBef>
              <a:spcAft>
                <a:spcPct val="50000"/>
              </a:spcAft>
              <a:buFontTx/>
              <a:buNone/>
            </a:pPr>
            <a:r>
              <a:rPr lang="en-US" altLang="en-US">
                <a:solidFill>
                  <a:srgbClr val="006699"/>
                </a:solidFill>
              </a:rPr>
              <a:t>Modify named_anchors.xsl to add an HTML </a:t>
            </a:r>
            <a:r>
              <a:rPr lang="ja-JP" altLang="en-US">
                <a:solidFill>
                  <a:srgbClr val="006699"/>
                </a:solidFill>
              </a:rPr>
              <a:t>“</a:t>
            </a:r>
            <a:r>
              <a:rPr lang="en-US" altLang="ja-JP">
                <a:solidFill>
                  <a:srgbClr val="006699"/>
                </a:solidFill>
              </a:rPr>
              <a:t>named anchor</a:t>
            </a:r>
            <a:r>
              <a:rPr lang="ja-JP" altLang="en-US">
                <a:solidFill>
                  <a:srgbClr val="006699"/>
                </a:solidFill>
              </a:rPr>
              <a:t>”</a:t>
            </a:r>
            <a:r>
              <a:rPr lang="en-US" altLang="ja-JP">
                <a:solidFill>
                  <a:srgbClr val="006699"/>
                </a:solidFill>
              </a:rPr>
              <a:t> to each task. Open named_anchors.xml and verify that the named anchors appear in the HTML result (hint: use the right-click </a:t>
            </a:r>
            <a:r>
              <a:rPr lang="ja-JP" altLang="en-US">
                <a:solidFill>
                  <a:srgbClr val="006699"/>
                </a:solidFill>
              </a:rPr>
              <a:t>“</a:t>
            </a:r>
            <a:r>
              <a:rPr lang="en-US" altLang="ja-JP">
                <a:solidFill>
                  <a:srgbClr val="006699"/>
                </a:solidFill>
              </a:rPr>
              <a:t>View XSL Output</a:t>
            </a:r>
            <a:r>
              <a:rPr lang="ja-JP" altLang="en-US">
                <a:solidFill>
                  <a:srgbClr val="006699"/>
                </a:solidFill>
              </a:rPr>
              <a:t>”</a:t>
            </a:r>
            <a:r>
              <a:rPr lang="en-US" altLang="ja-JP">
                <a:solidFill>
                  <a:srgbClr val="006699"/>
                </a:solidFill>
              </a:rPr>
              <a:t> command). </a:t>
            </a: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en-US" dirty="0" smtClean="0"/>
              <a:t>Concept: </a:t>
            </a:r>
            <a:r>
              <a:rPr lang="en-US" dirty="0" err="1" smtClean="0"/>
              <a:t>XPath</a:t>
            </a:r>
            <a:r>
              <a:rPr lang="en-US" dirty="0" smtClean="0"/>
              <a:t> Expressions</a:t>
            </a:r>
          </a:p>
        </p:txBody>
      </p:sp>
      <p:sp>
        <p:nvSpPr>
          <p:cNvPr id="159747" name="Rectangle 3"/>
          <p:cNvSpPr>
            <a:spLocks noGrp="1" noChangeArrowheads="1"/>
          </p:cNvSpPr>
          <p:nvPr>
            <p:ph idx="1"/>
          </p:nvPr>
        </p:nvSpPr>
        <p:spPr/>
        <p:txBody>
          <a:bodyPr/>
          <a:lstStyle/>
          <a:p>
            <a:pPr eaLnBrk="1" hangingPunct="1">
              <a:lnSpc>
                <a:spcPct val="115000"/>
              </a:lnSpc>
              <a:spcBef>
                <a:spcPct val="0"/>
              </a:spcBef>
              <a:spcAft>
                <a:spcPct val="50000"/>
              </a:spcAft>
              <a:buFontTx/>
              <a:buNone/>
            </a:pPr>
            <a:r>
              <a:rPr lang="en-US" altLang="en-US" dirty="0" err="1" smtClean="0">
                <a:solidFill>
                  <a:srgbClr val="006699"/>
                </a:solidFill>
              </a:rPr>
              <a:t>Xpath</a:t>
            </a:r>
            <a:r>
              <a:rPr lang="en-US" altLang="en-US" dirty="0" smtClean="0">
                <a:solidFill>
                  <a:srgbClr val="006699"/>
                </a:solidFill>
              </a:rPr>
              <a:t> is a companion language to XSLT. The two languages are separate W3C Recommendations, but are always used together.</a:t>
            </a:r>
          </a:p>
          <a:p>
            <a:pPr eaLnBrk="1" hangingPunct="1">
              <a:lnSpc>
                <a:spcPct val="115000"/>
              </a:lnSpc>
              <a:spcBef>
                <a:spcPct val="0"/>
              </a:spcBef>
              <a:spcAft>
                <a:spcPct val="50000"/>
              </a:spcAft>
              <a:buFontTx/>
              <a:buNone/>
            </a:pPr>
            <a:r>
              <a:rPr lang="en-US" altLang="en-US" dirty="0" err="1" smtClean="0">
                <a:solidFill>
                  <a:srgbClr val="006699"/>
                </a:solidFill>
              </a:rPr>
              <a:t>Xpath</a:t>
            </a:r>
            <a:r>
              <a:rPr lang="en-US" altLang="en-US" dirty="0" smtClean="0">
                <a:solidFill>
                  <a:srgbClr val="006699"/>
                </a:solidFill>
              </a:rPr>
              <a:t> includes </a:t>
            </a:r>
            <a:r>
              <a:rPr lang="en-US" altLang="en-US" i="1" dirty="0" smtClean="0">
                <a:solidFill>
                  <a:srgbClr val="006699"/>
                </a:solidFill>
              </a:rPr>
              <a:t>functions</a:t>
            </a:r>
            <a:r>
              <a:rPr lang="en-US" altLang="en-US" dirty="0" smtClean="0">
                <a:solidFill>
                  <a:srgbClr val="006699"/>
                </a:solidFill>
              </a:rPr>
              <a:t> that are useful for testing XML content (for example, comparing strings) and </a:t>
            </a:r>
            <a:r>
              <a:rPr lang="en-US" altLang="en-US" i="1" dirty="0" smtClean="0">
                <a:solidFill>
                  <a:srgbClr val="006699"/>
                </a:solidFill>
              </a:rPr>
              <a:t>expressions</a:t>
            </a:r>
            <a:r>
              <a:rPr lang="en-US" altLang="en-US" dirty="0" smtClean="0">
                <a:solidFill>
                  <a:srgbClr val="006699"/>
                </a:solidFill>
              </a:rPr>
              <a:t> for addressing parts of the XML tree</a:t>
            </a:r>
            <a:r>
              <a:rPr lang="en-US" altLang="en-US" dirty="0" smtClean="0">
                <a:solidFill>
                  <a:srgbClr val="006699"/>
                </a:solidFill>
              </a:rPr>
              <a:t>.</a:t>
            </a:r>
            <a:endParaRPr lang="en-US" altLang="en-US" dirty="0" smtClean="0">
              <a:solidFill>
                <a:srgbClr val="006699"/>
              </a:solidFill>
            </a:endParaRPr>
          </a:p>
        </p:txBody>
      </p:sp>
    </p:spTree>
    <p:extLst>
      <p:ext uri="{BB962C8B-B14F-4D97-AF65-F5344CB8AC3E}">
        <p14:creationId xmlns:p14="http://schemas.microsoft.com/office/powerpoint/2010/main" val="2006138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en-US" dirty="0" smtClean="0"/>
              <a:t>Concept: </a:t>
            </a:r>
            <a:r>
              <a:rPr lang="en-US" dirty="0" err="1" smtClean="0"/>
              <a:t>XPath</a:t>
            </a:r>
            <a:r>
              <a:rPr lang="en-US" dirty="0" smtClean="0"/>
              <a:t> Expressions</a:t>
            </a:r>
          </a:p>
        </p:txBody>
      </p:sp>
      <p:sp>
        <p:nvSpPr>
          <p:cNvPr id="159747" name="Rectangle 3"/>
          <p:cNvSpPr>
            <a:spLocks noGrp="1" noChangeArrowheads="1"/>
          </p:cNvSpPr>
          <p:nvPr>
            <p:ph idx="1"/>
          </p:nvPr>
        </p:nvSpPr>
        <p:spPr/>
        <p:txBody>
          <a:bodyPr/>
          <a:lstStyle/>
          <a:p>
            <a:pPr eaLnBrk="1" hangingPunct="1">
              <a:lnSpc>
                <a:spcPct val="115000"/>
              </a:lnSpc>
              <a:spcBef>
                <a:spcPct val="0"/>
              </a:spcBef>
              <a:spcAft>
                <a:spcPct val="50000"/>
              </a:spcAft>
              <a:buFontTx/>
              <a:buNone/>
            </a:pPr>
            <a:r>
              <a:rPr lang="en-US" altLang="en-US" dirty="0" smtClean="0">
                <a:solidFill>
                  <a:srgbClr val="006699"/>
                </a:solidFill>
              </a:rPr>
              <a:t>Question</a:t>
            </a:r>
            <a:r>
              <a:rPr lang="en-US" altLang="en-US" dirty="0" smtClean="0">
                <a:solidFill>
                  <a:srgbClr val="006699"/>
                </a:solidFill>
              </a:rPr>
              <a:t>: How do we create a link to another element in the XML tree?</a:t>
            </a:r>
          </a:p>
          <a:p>
            <a:pPr eaLnBrk="1" hangingPunct="1">
              <a:lnSpc>
                <a:spcPct val="115000"/>
              </a:lnSpc>
              <a:spcBef>
                <a:spcPct val="0"/>
              </a:spcBef>
              <a:spcAft>
                <a:spcPct val="50000"/>
              </a:spcAft>
              <a:buFontTx/>
              <a:buNone/>
            </a:pPr>
            <a:r>
              <a:rPr lang="en-US" altLang="en-US" dirty="0" smtClean="0">
                <a:solidFill>
                  <a:srgbClr val="006699"/>
                </a:solidFill>
              </a:rPr>
              <a:t>Answer: Use </a:t>
            </a:r>
            <a:r>
              <a:rPr lang="en-US" altLang="en-US" dirty="0" err="1" smtClean="0">
                <a:solidFill>
                  <a:srgbClr val="006699"/>
                </a:solidFill>
              </a:rPr>
              <a:t>XPath</a:t>
            </a:r>
            <a:r>
              <a:rPr lang="en-US" altLang="en-US" dirty="0" smtClean="0">
                <a:solidFill>
                  <a:srgbClr val="006699"/>
                </a:solidFill>
              </a:rPr>
              <a:t> axes to address elements from the perspective of the “current” element. (Formally known as the “context node”).</a:t>
            </a:r>
            <a:endParaRPr lang="en-US" altLang="en-US" dirty="0"/>
          </a:p>
        </p:txBody>
      </p:sp>
    </p:spTree>
    <p:extLst>
      <p:ext uri="{BB962C8B-B14F-4D97-AF65-F5344CB8AC3E}">
        <p14:creationId xmlns:p14="http://schemas.microsoft.com/office/powerpoint/2010/main" val="774044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en-US" smtClean="0"/>
              <a:t>Task: Adding Top and Bottom Links</a:t>
            </a:r>
          </a:p>
        </p:txBody>
      </p:sp>
      <p:sp>
        <p:nvSpPr>
          <p:cNvPr id="141315" name="Rectangle 3"/>
          <p:cNvSpPr>
            <a:spLocks noGrp="1" noChangeArrowheads="1"/>
          </p:cNvSpPr>
          <p:nvPr>
            <p:ph idx="1"/>
          </p:nvPr>
        </p:nvSpPr>
        <p:spPr>
          <a:xfrm>
            <a:off x="533400" y="1981200"/>
            <a:ext cx="8153400" cy="4114800"/>
          </a:xfrm>
        </p:spPr>
        <p:txBody>
          <a:bodyPr/>
          <a:lstStyle/>
          <a:p>
            <a:pPr eaLnBrk="1" hangingPunct="1">
              <a:lnSpc>
                <a:spcPct val="115000"/>
              </a:lnSpc>
              <a:spcBef>
                <a:spcPct val="0"/>
              </a:spcBef>
              <a:spcAft>
                <a:spcPct val="50000"/>
              </a:spcAft>
              <a:buFontTx/>
              <a:buNone/>
            </a:pPr>
            <a:r>
              <a:rPr lang="en-US" altLang="en-US"/>
              <a:t>We can add </a:t>
            </a:r>
            <a:r>
              <a:rPr lang="ja-JP" altLang="en-US"/>
              <a:t>“</a:t>
            </a:r>
            <a:r>
              <a:rPr lang="en-US" altLang="ja-JP"/>
              <a:t>go-to-top</a:t>
            </a:r>
            <a:r>
              <a:rPr lang="ja-JP" altLang="en-US"/>
              <a:t>”</a:t>
            </a:r>
            <a:r>
              <a:rPr lang="en-US" altLang="ja-JP"/>
              <a:t> and </a:t>
            </a:r>
            <a:r>
              <a:rPr lang="ja-JP" altLang="en-US"/>
              <a:t>“</a:t>
            </a:r>
            <a:r>
              <a:rPr lang="en-US" altLang="ja-JP"/>
              <a:t>go-to-bottom</a:t>
            </a:r>
            <a:r>
              <a:rPr lang="ja-JP" altLang="en-US"/>
              <a:t>”</a:t>
            </a:r>
            <a:r>
              <a:rPr lang="en-US" altLang="ja-JP"/>
              <a:t> navigation links by linking to the first and last topics. XPath provides a last() function that we can use for addressing the first and last topic.</a:t>
            </a:r>
          </a:p>
          <a:p>
            <a:pPr eaLnBrk="1" hangingPunct="1">
              <a:lnSpc>
                <a:spcPct val="80000"/>
              </a:lnSpc>
              <a:spcAft>
                <a:spcPts val="400"/>
              </a:spcAft>
              <a:buFontTx/>
              <a:buNone/>
            </a:pPr>
            <a:r>
              <a:rPr lang="en-US" altLang="en-US" sz="1800">
                <a:solidFill>
                  <a:srgbClr val="006699"/>
                </a:solidFill>
                <a:latin typeface="Courier New" charset="0"/>
              </a:rPr>
              <a:t>&lt;xsl:template match=</a:t>
            </a:r>
            <a:r>
              <a:rPr lang="ja-JP" altLang="en-US" sz="1800">
                <a:solidFill>
                  <a:srgbClr val="006699"/>
                </a:solidFill>
              </a:rPr>
              <a:t>”</a:t>
            </a:r>
            <a:r>
              <a:rPr lang="en-US" altLang="ja-JP" sz="1800">
                <a:solidFill>
                  <a:srgbClr val="006699"/>
                </a:solidFill>
                <a:latin typeface="Courier New" charset="0"/>
              </a:rPr>
              <a:t>topic</a:t>
            </a:r>
            <a:r>
              <a:rPr lang="ja-JP" altLang="en-US" sz="1800">
                <a:solidFill>
                  <a:srgbClr val="006699"/>
                </a:solidFill>
              </a:rPr>
              <a:t>”</a:t>
            </a:r>
            <a:r>
              <a:rPr lang="en-US" altLang="ja-JP" sz="1800">
                <a:solidFill>
                  <a:srgbClr val="006699"/>
                </a:solidFill>
                <a:latin typeface="Courier New" charset="0"/>
              </a:rPr>
              <a:t> &gt;</a:t>
            </a:r>
          </a:p>
          <a:p>
            <a:pPr eaLnBrk="1" hangingPunct="1">
              <a:lnSpc>
                <a:spcPct val="80000"/>
              </a:lnSpc>
              <a:spcAft>
                <a:spcPts val="400"/>
              </a:spcAft>
              <a:buFontTx/>
              <a:buNone/>
            </a:pPr>
            <a:r>
              <a:rPr lang="en-US" altLang="en-US" sz="1800">
                <a:latin typeface="Courier New" charset="0"/>
              </a:rPr>
              <a:t>&lt;tr&gt;</a:t>
            </a:r>
          </a:p>
          <a:p>
            <a:pPr eaLnBrk="1" hangingPunct="1">
              <a:lnSpc>
                <a:spcPct val="80000"/>
              </a:lnSpc>
              <a:spcAft>
                <a:spcPts val="400"/>
              </a:spcAft>
              <a:buFontTx/>
              <a:buNone/>
            </a:pPr>
            <a:r>
              <a:rPr lang="en-US" altLang="en-US" sz="1800">
                <a:latin typeface="Courier New" charset="0"/>
              </a:rPr>
              <a:t>	&lt;td&gt;&lt;a href="#{generate-id( preceding::task[last()])}"&gt;First&lt;/a&gt;&lt;/td&gt;</a:t>
            </a:r>
          </a:p>
          <a:p>
            <a:pPr eaLnBrk="1" hangingPunct="1">
              <a:lnSpc>
                <a:spcPct val="80000"/>
              </a:lnSpc>
              <a:spcAft>
                <a:spcPts val="400"/>
              </a:spcAft>
              <a:buFontTx/>
              <a:buNone/>
            </a:pPr>
            <a:r>
              <a:rPr lang="en-US" altLang="en-US" sz="1800">
                <a:latin typeface="Courier New" charset="0"/>
              </a:rPr>
              <a:t>	&lt;td&gt;&lt;a href="#{generate-id( following::task[last()])}"&gt;Last&lt;/a&gt;&lt;/td&gt;</a:t>
            </a:r>
          </a:p>
          <a:p>
            <a:pPr eaLnBrk="1" hangingPunct="1">
              <a:lnSpc>
                <a:spcPct val="80000"/>
              </a:lnSpc>
              <a:spcAft>
                <a:spcPts val="400"/>
              </a:spcAft>
              <a:buFontTx/>
              <a:buNone/>
            </a:pPr>
            <a:r>
              <a:rPr lang="en-US" altLang="en-US" sz="1800">
                <a:latin typeface="Courier New" charset="0"/>
              </a:rPr>
              <a:t>&lt;/tr&gt;</a:t>
            </a:r>
          </a:p>
          <a:p>
            <a:pPr eaLnBrk="1" hangingPunct="1">
              <a:lnSpc>
                <a:spcPct val="80000"/>
              </a:lnSpc>
              <a:spcAft>
                <a:spcPts val="400"/>
              </a:spcAft>
              <a:buFontTx/>
              <a:buNone/>
            </a:pPr>
            <a:r>
              <a:rPr lang="en-US" altLang="en-US" sz="1800">
                <a:solidFill>
                  <a:srgbClr val="006699"/>
                </a:solidFill>
                <a:latin typeface="Courier New" charset="0"/>
              </a:rPr>
              <a:t>&lt;/xsl:template&gt; </a:t>
            </a:r>
            <a:endParaRPr lang="en-US" altLang="en-US" sz="1800">
              <a:latin typeface="Courier New" charset="0"/>
            </a:endParaRPr>
          </a:p>
          <a:p>
            <a:pPr eaLnBrk="1" hangingPunct="1">
              <a:lnSpc>
                <a:spcPct val="115000"/>
              </a:lnSpc>
              <a:spcBef>
                <a:spcPct val="0"/>
              </a:spcBef>
              <a:spcAft>
                <a:spcPct val="50000"/>
              </a:spcAft>
              <a:buFontTx/>
              <a:buNone/>
            </a:pPr>
            <a:endParaRPr lang="en-US" altLang="en-US" sz="1800">
              <a:latin typeface="Courier New"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defRPr/>
            </a:pPr>
            <a:r>
              <a:rPr lang="en-US" smtClean="0"/>
              <a:t>Exercise: Adding Top and Bottom Links</a:t>
            </a:r>
          </a:p>
        </p:txBody>
      </p:sp>
      <p:sp>
        <p:nvSpPr>
          <p:cNvPr id="160771" name="Rectangle 3"/>
          <p:cNvSpPr>
            <a:spLocks noGrp="1" noChangeArrowheads="1"/>
          </p:cNvSpPr>
          <p:nvPr>
            <p:ph idx="1"/>
          </p:nvPr>
        </p:nvSpPr>
        <p:spPr/>
        <p:txBody>
          <a:bodyPr/>
          <a:lstStyle/>
          <a:p>
            <a:pPr eaLnBrk="1" hangingPunct="1">
              <a:lnSpc>
                <a:spcPct val="115000"/>
              </a:lnSpc>
              <a:spcBef>
                <a:spcPct val="0"/>
              </a:spcBef>
              <a:spcAft>
                <a:spcPct val="50000"/>
              </a:spcAft>
              <a:buFontTx/>
              <a:buNone/>
            </a:pPr>
            <a:r>
              <a:rPr lang="en-US" altLang="en-US">
                <a:solidFill>
                  <a:srgbClr val="006699"/>
                </a:solidFill>
              </a:rPr>
              <a:t>Modify </a:t>
            </a:r>
            <a:r>
              <a:rPr lang="en-US" altLang="en-US"/>
              <a:t>nav_links_top_bottom.xsl</a:t>
            </a:r>
            <a:r>
              <a:rPr lang="en-US" altLang="en-US">
                <a:solidFill>
                  <a:srgbClr val="006699"/>
                </a:solidFill>
              </a:rPr>
              <a:t> to add a </a:t>
            </a:r>
            <a:r>
              <a:rPr lang="ja-JP" altLang="en-US">
                <a:solidFill>
                  <a:srgbClr val="006699"/>
                </a:solidFill>
              </a:rPr>
              <a:t>“</a:t>
            </a:r>
            <a:r>
              <a:rPr lang="en-US" altLang="ja-JP">
                <a:solidFill>
                  <a:srgbClr val="006699"/>
                </a:solidFill>
              </a:rPr>
              <a:t>First</a:t>
            </a:r>
            <a:r>
              <a:rPr lang="ja-JP" altLang="en-US">
                <a:solidFill>
                  <a:srgbClr val="006699"/>
                </a:solidFill>
              </a:rPr>
              <a:t>”</a:t>
            </a:r>
            <a:r>
              <a:rPr lang="en-US" altLang="ja-JP">
                <a:solidFill>
                  <a:srgbClr val="006699"/>
                </a:solidFill>
              </a:rPr>
              <a:t> and </a:t>
            </a:r>
            <a:r>
              <a:rPr lang="ja-JP" altLang="en-US">
                <a:solidFill>
                  <a:srgbClr val="006699"/>
                </a:solidFill>
              </a:rPr>
              <a:t>“</a:t>
            </a:r>
            <a:r>
              <a:rPr lang="en-US" altLang="ja-JP">
                <a:solidFill>
                  <a:srgbClr val="006699"/>
                </a:solidFill>
              </a:rPr>
              <a:t>Last</a:t>
            </a:r>
            <a:r>
              <a:rPr lang="ja-JP" altLang="en-US">
                <a:solidFill>
                  <a:srgbClr val="006699"/>
                </a:solidFill>
              </a:rPr>
              <a:t>”</a:t>
            </a:r>
            <a:r>
              <a:rPr lang="en-US" altLang="ja-JP">
                <a:solidFill>
                  <a:srgbClr val="006699"/>
                </a:solidFill>
              </a:rPr>
              <a:t> link to each task. Open </a:t>
            </a:r>
            <a:r>
              <a:rPr lang="en-US" altLang="ja-JP"/>
              <a:t>nav_links_top_bottom.xml</a:t>
            </a:r>
            <a:r>
              <a:rPr lang="en-US" altLang="ja-JP">
                <a:solidFill>
                  <a:srgbClr val="006699"/>
                </a:solidFill>
              </a:rPr>
              <a:t> and verify that the links work as expected. </a:t>
            </a:r>
            <a:endParaRPr lang="en-US" altLang="en-US">
              <a:solidFill>
                <a:srgbClr val="00669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defRPr/>
            </a:pPr>
            <a:r>
              <a:rPr lang="en-US" smtClean="0"/>
              <a:t>Task: Adding Prev/Next Navigation Links</a:t>
            </a:r>
          </a:p>
        </p:txBody>
      </p:sp>
      <p:sp>
        <p:nvSpPr>
          <p:cNvPr id="135171" name="Rectangle 3"/>
          <p:cNvSpPr>
            <a:spLocks noGrp="1" noChangeArrowheads="1"/>
          </p:cNvSpPr>
          <p:nvPr>
            <p:ph idx="1"/>
          </p:nvPr>
        </p:nvSpPr>
        <p:spPr/>
        <p:txBody>
          <a:bodyPr/>
          <a:lstStyle/>
          <a:p>
            <a:pPr eaLnBrk="1" hangingPunct="1">
              <a:buFontTx/>
              <a:buNone/>
            </a:pPr>
            <a:r>
              <a:rPr lang="en-US" altLang="en-US"/>
              <a:t>For each task, we can add links to the </a:t>
            </a:r>
            <a:r>
              <a:rPr lang="ja-JP" altLang="en-US"/>
              <a:t>“</a:t>
            </a:r>
            <a:r>
              <a:rPr lang="en-US" altLang="ja-JP"/>
              <a:t>Previous</a:t>
            </a:r>
            <a:r>
              <a:rPr lang="ja-JP" altLang="en-US"/>
              <a:t>”</a:t>
            </a:r>
            <a:r>
              <a:rPr lang="en-US" altLang="ja-JP"/>
              <a:t> and </a:t>
            </a:r>
            <a:r>
              <a:rPr lang="ja-JP" altLang="en-US"/>
              <a:t>“</a:t>
            </a:r>
            <a:r>
              <a:rPr lang="en-US" altLang="ja-JP"/>
              <a:t>Next</a:t>
            </a:r>
            <a:r>
              <a:rPr lang="ja-JP" altLang="en-US"/>
              <a:t>”</a:t>
            </a:r>
            <a:r>
              <a:rPr lang="en-US" altLang="ja-JP"/>
              <a:t> tasks.</a:t>
            </a:r>
          </a:p>
          <a:p>
            <a:pPr eaLnBrk="1" hangingPunct="1">
              <a:buFontTx/>
              <a:buNone/>
            </a:pPr>
            <a:r>
              <a:rPr lang="en-US" altLang="en-US" sz="1800">
                <a:latin typeface="Courier New" charset="0"/>
              </a:rPr>
              <a:t>&lt;a href="#{generate-id( preceding::task[1])}"&gt;Prev&lt;/a&gt;&lt;/td&gt;</a:t>
            </a:r>
          </a:p>
          <a:p>
            <a:pPr eaLnBrk="1" hangingPunct="1">
              <a:buFontTx/>
              <a:buNone/>
            </a:pPr>
            <a:r>
              <a:rPr lang="en-US" altLang="en-US" sz="1800">
                <a:latin typeface="Courier New" charset="0"/>
              </a:rPr>
              <a:t>&lt;a href="#{generate-id( following::task[1])}"&gt;Next&lt;/a&gt;&lt;/td&gt;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defRPr/>
            </a:pPr>
            <a:r>
              <a:rPr lang="en-US" smtClean="0"/>
              <a:t>Exercise: Adding Prev/Next Navigation Links</a:t>
            </a:r>
          </a:p>
        </p:txBody>
      </p:sp>
      <p:sp>
        <p:nvSpPr>
          <p:cNvPr id="161795" name="Rectangle 3"/>
          <p:cNvSpPr>
            <a:spLocks noGrp="1" noChangeArrowheads="1"/>
          </p:cNvSpPr>
          <p:nvPr>
            <p:ph idx="1"/>
          </p:nvPr>
        </p:nvSpPr>
        <p:spPr/>
        <p:txBody>
          <a:bodyPr/>
          <a:lstStyle/>
          <a:p>
            <a:pPr eaLnBrk="1" hangingPunct="1">
              <a:lnSpc>
                <a:spcPct val="115000"/>
              </a:lnSpc>
              <a:spcBef>
                <a:spcPct val="0"/>
              </a:spcBef>
              <a:spcAft>
                <a:spcPct val="50000"/>
              </a:spcAft>
              <a:buFontTx/>
              <a:buNone/>
            </a:pPr>
            <a:r>
              <a:rPr lang="en-US" altLang="en-US">
                <a:solidFill>
                  <a:srgbClr val="006699"/>
                </a:solidFill>
              </a:rPr>
              <a:t>Modify </a:t>
            </a:r>
            <a:r>
              <a:rPr lang="en-US" altLang="en-US"/>
              <a:t>nav_links_sequence.xsl</a:t>
            </a:r>
            <a:r>
              <a:rPr lang="en-US" altLang="en-US">
                <a:solidFill>
                  <a:srgbClr val="006699"/>
                </a:solidFill>
              </a:rPr>
              <a:t> to add a </a:t>
            </a:r>
            <a:r>
              <a:rPr lang="ja-JP" altLang="en-US">
                <a:solidFill>
                  <a:srgbClr val="006699"/>
                </a:solidFill>
              </a:rPr>
              <a:t>“</a:t>
            </a:r>
            <a:r>
              <a:rPr lang="en-US" altLang="ja-JP">
                <a:solidFill>
                  <a:srgbClr val="006699"/>
                </a:solidFill>
              </a:rPr>
              <a:t>Prev</a:t>
            </a:r>
            <a:r>
              <a:rPr lang="ja-JP" altLang="en-US">
                <a:solidFill>
                  <a:srgbClr val="006699"/>
                </a:solidFill>
              </a:rPr>
              <a:t>”</a:t>
            </a:r>
            <a:r>
              <a:rPr lang="en-US" altLang="ja-JP">
                <a:solidFill>
                  <a:srgbClr val="006699"/>
                </a:solidFill>
              </a:rPr>
              <a:t> and </a:t>
            </a:r>
            <a:r>
              <a:rPr lang="ja-JP" altLang="en-US">
                <a:solidFill>
                  <a:srgbClr val="006699"/>
                </a:solidFill>
              </a:rPr>
              <a:t>“</a:t>
            </a:r>
            <a:r>
              <a:rPr lang="en-US" altLang="ja-JP">
                <a:solidFill>
                  <a:srgbClr val="006699"/>
                </a:solidFill>
              </a:rPr>
              <a:t>Next</a:t>
            </a:r>
            <a:r>
              <a:rPr lang="ja-JP" altLang="en-US">
                <a:solidFill>
                  <a:srgbClr val="006699"/>
                </a:solidFill>
              </a:rPr>
              <a:t>”</a:t>
            </a:r>
            <a:r>
              <a:rPr lang="en-US" altLang="ja-JP">
                <a:solidFill>
                  <a:srgbClr val="006699"/>
                </a:solidFill>
              </a:rPr>
              <a:t> link to each task. Open </a:t>
            </a:r>
            <a:r>
              <a:rPr lang="en-US" altLang="ja-JP"/>
              <a:t>nav_links_sequence.xml</a:t>
            </a:r>
            <a:r>
              <a:rPr lang="en-US" altLang="ja-JP">
                <a:solidFill>
                  <a:srgbClr val="006699"/>
                </a:solidFill>
              </a:rPr>
              <a:t> and verify that the links work as expected. </a:t>
            </a:r>
            <a:endParaRPr lang="en-US" altLang="en-US">
              <a:solidFill>
                <a:srgbClr val="006699"/>
              </a:solidFill>
            </a:endParaRPr>
          </a:p>
        </p:txBody>
      </p:sp>
      <p:sp>
        <p:nvSpPr>
          <p:cNvPr id="35843" name="TextBox 1"/>
          <p:cNvSpPr txBox="1">
            <a:spLocks noChangeArrowheads="1"/>
          </p:cNvSpPr>
          <p:nvPr/>
        </p:nvSpPr>
        <p:spPr bwMode="auto">
          <a:xfrm>
            <a:off x="-1757363" y="1635125"/>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defRPr/>
            </a:pPr>
            <a:r>
              <a:rPr lang="en-US" dirty="0" smtClean="0"/>
              <a:t>Concept: Conditional Tests</a:t>
            </a:r>
          </a:p>
        </p:txBody>
      </p:sp>
      <p:sp>
        <p:nvSpPr>
          <p:cNvPr id="130051" name="Rectangle 3"/>
          <p:cNvSpPr>
            <a:spLocks noGrp="1" noChangeArrowheads="1"/>
          </p:cNvSpPr>
          <p:nvPr>
            <p:ph idx="1"/>
          </p:nvPr>
        </p:nvSpPr>
        <p:spPr/>
        <p:txBody>
          <a:bodyPr/>
          <a:lstStyle/>
          <a:p>
            <a:pPr eaLnBrk="1" hangingPunct="1">
              <a:lnSpc>
                <a:spcPct val="90000"/>
              </a:lnSpc>
              <a:buFontTx/>
              <a:buNone/>
            </a:pPr>
            <a:r>
              <a:rPr lang="en-US" altLang="en-US" dirty="0" smtClean="0"/>
              <a:t>XSLT supports conditional testing.</a:t>
            </a:r>
          </a:p>
          <a:p>
            <a:pPr eaLnBrk="1" hangingPunct="1">
              <a:lnSpc>
                <a:spcPct val="90000"/>
              </a:lnSpc>
              <a:buFontTx/>
              <a:buNone/>
            </a:pPr>
            <a:endParaRPr lang="en-US" altLang="en-US" dirty="0"/>
          </a:p>
          <a:p>
            <a:pPr eaLnBrk="1" hangingPunct="1">
              <a:lnSpc>
                <a:spcPct val="90000"/>
              </a:lnSpc>
              <a:buNone/>
            </a:pPr>
            <a:r>
              <a:rPr lang="en-US" altLang="en-US" dirty="0">
                <a:latin typeface="Courier New" charset="0"/>
              </a:rPr>
              <a:t>&lt;</a:t>
            </a:r>
            <a:r>
              <a:rPr lang="en-US" altLang="en-US" dirty="0" err="1">
                <a:latin typeface="Courier New" charset="0"/>
              </a:rPr>
              <a:t>xsl:if</a:t>
            </a:r>
            <a:r>
              <a:rPr lang="en-US" altLang="en-US" dirty="0">
                <a:latin typeface="Courier New" charset="0"/>
              </a:rPr>
              <a:t> test</a:t>
            </a:r>
            <a:r>
              <a:rPr lang="en-US" altLang="en-US" dirty="0" smtClean="0">
                <a:latin typeface="Courier New" charset="0"/>
              </a:rPr>
              <a:t>=”</a:t>
            </a:r>
            <a:r>
              <a:rPr lang="en-US" altLang="en-US" i="1" dirty="0" err="1">
                <a:latin typeface="Courier New" charset="0"/>
              </a:rPr>
              <a:t>b</a:t>
            </a:r>
            <a:r>
              <a:rPr lang="en-US" altLang="en-US" i="1" dirty="0" err="1" smtClean="0">
                <a:latin typeface="Courier New" charset="0"/>
              </a:rPr>
              <a:t>oolean</a:t>
            </a:r>
            <a:r>
              <a:rPr lang="en-US" altLang="en-US" i="1" dirty="0" smtClean="0">
                <a:latin typeface="Courier New" charset="0"/>
              </a:rPr>
              <a:t> condition</a:t>
            </a:r>
            <a:r>
              <a:rPr lang="en-US" altLang="en-US" dirty="0" smtClean="0">
                <a:latin typeface="Courier New" charset="0"/>
              </a:rPr>
              <a:t>"&gt;</a:t>
            </a:r>
          </a:p>
          <a:p>
            <a:pPr eaLnBrk="1" hangingPunct="1">
              <a:lnSpc>
                <a:spcPct val="90000"/>
              </a:lnSpc>
              <a:buNone/>
            </a:pPr>
            <a:r>
              <a:rPr lang="en-US" altLang="en-US" i="1" dirty="0" smtClean="0">
                <a:latin typeface="Courier New" charset="0"/>
              </a:rPr>
              <a:t>Statements, literal elements</a:t>
            </a:r>
            <a:endParaRPr lang="en-US" altLang="en-US" i="1" dirty="0">
              <a:latin typeface="Courier New" charset="0"/>
            </a:endParaRPr>
          </a:p>
          <a:p>
            <a:pPr eaLnBrk="1" hangingPunct="1">
              <a:lnSpc>
                <a:spcPct val="90000"/>
              </a:lnSpc>
              <a:buNone/>
            </a:pPr>
            <a:r>
              <a:rPr lang="en-US" altLang="en-US" dirty="0" smtClean="0">
                <a:latin typeface="Courier New" charset="0"/>
              </a:rPr>
              <a:t>&lt;/</a:t>
            </a:r>
            <a:r>
              <a:rPr lang="en-US" altLang="en-US" dirty="0" err="1" smtClean="0">
                <a:latin typeface="Courier New" charset="0"/>
              </a:rPr>
              <a:t>xsl:if</a:t>
            </a:r>
            <a:r>
              <a:rPr lang="en-US" altLang="en-US" dirty="0" smtClean="0">
                <a:latin typeface="Courier New" charset="0"/>
              </a:rPr>
              <a:t>&gt;</a:t>
            </a:r>
          </a:p>
          <a:p>
            <a:pPr eaLnBrk="1" hangingPunct="1">
              <a:lnSpc>
                <a:spcPct val="90000"/>
              </a:lnSpc>
              <a:buNone/>
            </a:pPr>
            <a:r>
              <a:rPr lang="en-US" altLang="en-US" dirty="0" smtClean="0"/>
              <a:t>If </a:t>
            </a:r>
            <a:r>
              <a:rPr lang="en-US" altLang="en-US" dirty="0" err="1" smtClean="0"/>
              <a:t>boolean</a:t>
            </a:r>
            <a:r>
              <a:rPr lang="en-US" altLang="en-US" dirty="0" smtClean="0"/>
              <a:t> condition is true, content of &lt;</a:t>
            </a:r>
            <a:r>
              <a:rPr lang="en-US" altLang="en-US" dirty="0" err="1" smtClean="0"/>
              <a:t>xsl:if</a:t>
            </a:r>
            <a:r>
              <a:rPr lang="en-US" altLang="en-US" dirty="0" smtClean="0"/>
              <a:t>&gt; is executed.</a:t>
            </a:r>
            <a:endParaRPr lang="en-US" altLang="en-US" dirty="0" smtClean="0">
              <a:latin typeface="Courier New" charset="0"/>
            </a:endParaRPr>
          </a:p>
          <a:p>
            <a:pPr eaLnBrk="1" hangingPunct="1">
              <a:lnSpc>
                <a:spcPct val="90000"/>
              </a:lnSpc>
              <a:buNone/>
            </a:pPr>
            <a:endParaRPr lang="en-US" altLang="en-US" dirty="0">
              <a:latin typeface="Courier New" charset="0"/>
            </a:endParaRPr>
          </a:p>
          <a:p>
            <a:pPr eaLnBrk="1" hangingPunct="1">
              <a:lnSpc>
                <a:spcPct val="90000"/>
              </a:lnSpc>
              <a:buFontTx/>
              <a:buNone/>
            </a:pPr>
            <a:endParaRPr lang="en-US" altLang="en-US" dirty="0" smtClean="0"/>
          </a:p>
          <a:p>
            <a:pPr eaLnBrk="1" hangingPunct="1">
              <a:lnSpc>
                <a:spcPct val="90000"/>
              </a:lnSpc>
              <a:buFontTx/>
              <a:buNone/>
            </a:pPr>
            <a:endParaRPr lang="en-US" altLang="en-US" sz="1800" dirty="0">
              <a:latin typeface="Courier New"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defRPr/>
            </a:pPr>
            <a:r>
              <a:rPr lang="en-US" smtClean="0"/>
              <a:t>Task: Conditionalize Navigation Links</a:t>
            </a:r>
          </a:p>
        </p:txBody>
      </p:sp>
      <p:sp>
        <p:nvSpPr>
          <p:cNvPr id="130051" name="Rectangle 3"/>
          <p:cNvSpPr>
            <a:spLocks noGrp="1" noChangeArrowheads="1"/>
          </p:cNvSpPr>
          <p:nvPr>
            <p:ph idx="1"/>
          </p:nvPr>
        </p:nvSpPr>
        <p:spPr/>
        <p:txBody>
          <a:bodyPr/>
          <a:lstStyle/>
          <a:p>
            <a:pPr eaLnBrk="1" hangingPunct="1">
              <a:lnSpc>
                <a:spcPct val="90000"/>
              </a:lnSpc>
              <a:buFontTx/>
              <a:buNone/>
            </a:pPr>
            <a:r>
              <a:rPr lang="en-US" altLang="en-US" dirty="0"/>
              <a:t>A </a:t>
            </a:r>
            <a:r>
              <a:rPr lang="ja-JP" altLang="en-US" dirty="0"/>
              <a:t>“</a:t>
            </a:r>
            <a:r>
              <a:rPr lang="en-US" altLang="ja-JP" dirty="0" err="1"/>
              <a:t>Prev</a:t>
            </a:r>
            <a:r>
              <a:rPr lang="ja-JP" altLang="en-US" dirty="0"/>
              <a:t>”</a:t>
            </a:r>
            <a:r>
              <a:rPr lang="en-US" altLang="ja-JP" dirty="0"/>
              <a:t> navigation link is meaningless for the first topic. A </a:t>
            </a:r>
            <a:r>
              <a:rPr lang="ja-JP" altLang="en-US" dirty="0"/>
              <a:t>“</a:t>
            </a:r>
            <a:r>
              <a:rPr lang="en-US" altLang="ja-JP" dirty="0"/>
              <a:t>Next</a:t>
            </a:r>
            <a:r>
              <a:rPr lang="ja-JP" altLang="en-US" dirty="0"/>
              <a:t>”</a:t>
            </a:r>
            <a:r>
              <a:rPr lang="en-US" altLang="ja-JP" dirty="0"/>
              <a:t> navigation link is meaningless for the last topic. If this topic is first, don</a:t>
            </a:r>
            <a:r>
              <a:rPr lang="ja-JP" altLang="en-US" dirty="0"/>
              <a:t>’</a:t>
            </a:r>
            <a:r>
              <a:rPr lang="en-US" altLang="ja-JP" dirty="0"/>
              <a:t>t include a </a:t>
            </a:r>
            <a:r>
              <a:rPr lang="ja-JP" altLang="en-US" dirty="0"/>
              <a:t>“</a:t>
            </a:r>
            <a:r>
              <a:rPr lang="en-US" altLang="ja-JP" dirty="0" err="1"/>
              <a:t>Prev</a:t>
            </a:r>
            <a:r>
              <a:rPr lang="ja-JP" altLang="en-US" dirty="0"/>
              <a:t>”</a:t>
            </a:r>
            <a:r>
              <a:rPr lang="en-US" altLang="ja-JP" dirty="0"/>
              <a:t> link. If last, don</a:t>
            </a:r>
            <a:r>
              <a:rPr lang="ja-JP" altLang="en-US" dirty="0"/>
              <a:t>’</a:t>
            </a:r>
            <a:r>
              <a:rPr lang="en-US" altLang="ja-JP" dirty="0"/>
              <a:t>t include a </a:t>
            </a:r>
            <a:r>
              <a:rPr lang="ja-JP" altLang="en-US" dirty="0"/>
              <a:t>“</a:t>
            </a:r>
            <a:r>
              <a:rPr lang="en-US" altLang="ja-JP" dirty="0"/>
              <a:t>Next</a:t>
            </a:r>
            <a:r>
              <a:rPr lang="ja-JP" altLang="en-US" dirty="0"/>
              <a:t>”</a:t>
            </a:r>
            <a:r>
              <a:rPr lang="en-US" altLang="ja-JP" dirty="0"/>
              <a:t> link.</a:t>
            </a:r>
          </a:p>
          <a:p>
            <a:pPr eaLnBrk="1" hangingPunct="1">
              <a:lnSpc>
                <a:spcPct val="90000"/>
              </a:lnSpc>
              <a:buFontTx/>
              <a:buNone/>
            </a:pPr>
            <a:r>
              <a:rPr lang="en-US" altLang="en-US" sz="1800" dirty="0">
                <a:latin typeface="Courier New" charset="0"/>
              </a:rPr>
              <a:t>&lt;</a:t>
            </a:r>
            <a:r>
              <a:rPr lang="en-US" altLang="en-US" sz="1800" dirty="0" err="1">
                <a:latin typeface="Courier New" charset="0"/>
              </a:rPr>
              <a:t>xsl:if</a:t>
            </a:r>
            <a:r>
              <a:rPr lang="en-US" altLang="en-US" sz="1800" dirty="0">
                <a:latin typeface="Courier New" charset="0"/>
              </a:rPr>
              <a:t> test="preceding::task[1]"&gt;</a:t>
            </a:r>
          </a:p>
          <a:p>
            <a:pPr eaLnBrk="1" hangingPunct="1">
              <a:lnSpc>
                <a:spcPct val="90000"/>
              </a:lnSpc>
              <a:buFontTx/>
              <a:buNone/>
            </a:pPr>
            <a:r>
              <a:rPr lang="en-US" altLang="en-US" sz="1800" dirty="0">
                <a:latin typeface="Courier New" charset="0"/>
              </a:rPr>
              <a:t>&lt;a </a:t>
            </a:r>
            <a:r>
              <a:rPr lang="en-US" altLang="en-US" sz="1800" dirty="0" err="1">
                <a:latin typeface="Courier New" charset="0"/>
              </a:rPr>
              <a:t>href</a:t>
            </a:r>
            <a:r>
              <a:rPr lang="en-US" altLang="en-US" sz="1800" dirty="0">
                <a:latin typeface="Courier New" charset="0"/>
              </a:rPr>
              <a:t>="#{generate-id(preceding::task[1])}"&gt;</a:t>
            </a:r>
            <a:r>
              <a:rPr lang="en-US" altLang="en-US" sz="1800" dirty="0" err="1">
                <a:latin typeface="Courier New" charset="0"/>
              </a:rPr>
              <a:t>Prev</a:t>
            </a:r>
            <a:r>
              <a:rPr lang="en-US" altLang="en-US" sz="1800" dirty="0">
                <a:latin typeface="Courier New" charset="0"/>
              </a:rPr>
              <a:t>&lt;/a&gt;</a:t>
            </a:r>
          </a:p>
          <a:p>
            <a:pPr eaLnBrk="1" hangingPunct="1">
              <a:lnSpc>
                <a:spcPct val="90000"/>
              </a:lnSpc>
              <a:buFontTx/>
              <a:buNone/>
            </a:pPr>
            <a:r>
              <a:rPr lang="en-US" altLang="en-US" sz="1800" dirty="0">
                <a:latin typeface="Courier New" charset="0"/>
              </a:rPr>
              <a:t>&lt;/</a:t>
            </a:r>
            <a:r>
              <a:rPr lang="en-US" altLang="en-US" sz="1800" dirty="0" err="1">
                <a:latin typeface="Courier New" charset="0"/>
              </a:rPr>
              <a:t>xsl:if</a:t>
            </a:r>
            <a:r>
              <a:rPr lang="en-US" altLang="en-US" sz="1800" dirty="0">
                <a:latin typeface="Courier New" charset="0"/>
              </a:rPr>
              <a:t>&gt;</a:t>
            </a:r>
          </a:p>
          <a:p>
            <a:pPr eaLnBrk="1" hangingPunct="1">
              <a:lnSpc>
                <a:spcPct val="90000"/>
              </a:lnSpc>
              <a:buFontTx/>
              <a:buNone/>
            </a:pPr>
            <a:r>
              <a:rPr lang="en-US" altLang="en-US" sz="1800" dirty="0">
                <a:latin typeface="Courier New" charset="0"/>
              </a:rPr>
              <a:t>&lt;</a:t>
            </a:r>
            <a:r>
              <a:rPr lang="en-US" altLang="en-US" sz="1800" dirty="0" err="1">
                <a:latin typeface="Courier New" charset="0"/>
              </a:rPr>
              <a:t>xsl:if</a:t>
            </a:r>
            <a:r>
              <a:rPr lang="en-US" altLang="en-US" sz="1800" dirty="0">
                <a:latin typeface="Courier New" charset="0"/>
              </a:rPr>
              <a:t> test="following::task[1]"&gt;</a:t>
            </a:r>
          </a:p>
          <a:p>
            <a:pPr eaLnBrk="1" hangingPunct="1">
              <a:lnSpc>
                <a:spcPct val="90000"/>
              </a:lnSpc>
              <a:buFontTx/>
              <a:buNone/>
            </a:pPr>
            <a:r>
              <a:rPr lang="en-US" altLang="en-US" sz="1800" dirty="0">
                <a:latin typeface="Courier New" charset="0"/>
              </a:rPr>
              <a:t>&lt;a </a:t>
            </a:r>
            <a:r>
              <a:rPr lang="en-US" altLang="en-US" sz="1800" dirty="0" err="1">
                <a:latin typeface="Courier New" charset="0"/>
              </a:rPr>
              <a:t>href</a:t>
            </a:r>
            <a:r>
              <a:rPr lang="en-US" altLang="en-US" sz="1800" dirty="0">
                <a:latin typeface="Courier New" charset="0"/>
              </a:rPr>
              <a:t>="#{generate-id(following::task[1])}"&gt;Next&lt;/a&gt;</a:t>
            </a:r>
          </a:p>
          <a:p>
            <a:pPr eaLnBrk="1" hangingPunct="1">
              <a:lnSpc>
                <a:spcPct val="90000"/>
              </a:lnSpc>
              <a:buFontTx/>
              <a:buNone/>
            </a:pPr>
            <a:r>
              <a:rPr lang="en-US" altLang="en-US" sz="1800" dirty="0">
                <a:latin typeface="Courier New" charset="0"/>
              </a:rPr>
              <a:t>&lt;/</a:t>
            </a:r>
            <a:r>
              <a:rPr lang="en-US" altLang="en-US" sz="1800" dirty="0" err="1">
                <a:latin typeface="Courier New" charset="0"/>
              </a:rPr>
              <a:t>xsl:if</a:t>
            </a:r>
            <a:r>
              <a:rPr lang="en-US" altLang="en-US" sz="1800" dirty="0">
                <a:latin typeface="Courier New" charset="0"/>
              </a:rPr>
              <a:t>&gt;</a:t>
            </a:r>
          </a:p>
        </p:txBody>
      </p:sp>
    </p:spTree>
    <p:extLst>
      <p:ext uri="{BB962C8B-B14F-4D97-AF65-F5344CB8AC3E}">
        <p14:creationId xmlns:p14="http://schemas.microsoft.com/office/powerpoint/2010/main" val="7172934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defRPr/>
            </a:pPr>
            <a:r>
              <a:rPr lang="en-US" smtClean="0"/>
              <a:t>Exercise: Conditionalize Navigation Links</a:t>
            </a:r>
          </a:p>
        </p:txBody>
      </p:sp>
      <p:sp>
        <p:nvSpPr>
          <p:cNvPr id="162819" name="Rectangle 3"/>
          <p:cNvSpPr>
            <a:spLocks noGrp="1" noChangeArrowheads="1"/>
          </p:cNvSpPr>
          <p:nvPr>
            <p:ph idx="1"/>
          </p:nvPr>
        </p:nvSpPr>
        <p:spPr/>
        <p:txBody>
          <a:bodyPr/>
          <a:lstStyle/>
          <a:p>
            <a:pPr eaLnBrk="1" hangingPunct="1">
              <a:spcBef>
                <a:spcPct val="0"/>
              </a:spcBef>
              <a:spcAft>
                <a:spcPct val="0"/>
              </a:spcAft>
              <a:buFontTx/>
              <a:buNone/>
            </a:pPr>
            <a:r>
              <a:rPr lang="en-US" altLang="en-US">
                <a:solidFill>
                  <a:srgbClr val="006699"/>
                </a:solidFill>
              </a:rPr>
              <a:t>Modify </a:t>
            </a:r>
            <a:r>
              <a:rPr lang="en-US" altLang="en-US"/>
              <a:t>nav_links_conditional.xsl</a:t>
            </a:r>
            <a:r>
              <a:rPr lang="en-US" altLang="en-US">
                <a:solidFill>
                  <a:srgbClr val="006699"/>
                </a:solidFill>
              </a:rPr>
              <a:t> to check that a </a:t>
            </a:r>
            <a:r>
              <a:rPr lang="ja-JP" altLang="en-US">
                <a:solidFill>
                  <a:srgbClr val="006699"/>
                </a:solidFill>
              </a:rPr>
              <a:t>“</a:t>
            </a:r>
            <a:r>
              <a:rPr lang="en-US" altLang="ja-JP">
                <a:solidFill>
                  <a:srgbClr val="006699"/>
                </a:solidFill>
              </a:rPr>
              <a:t>Prev</a:t>
            </a:r>
            <a:r>
              <a:rPr lang="ja-JP" altLang="en-US">
                <a:solidFill>
                  <a:srgbClr val="006699"/>
                </a:solidFill>
              </a:rPr>
              <a:t>”</a:t>
            </a:r>
            <a:r>
              <a:rPr lang="en-US" altLang="ja-JP">
                <a:solidFill>
                  <a:srgbClr val="006699"/>
                </a:solidFill>
              </a:rPr>
              <a:t> or </a:t>
            </a:r>
            <a:r>
              <a:rPr lang="ja-JP" altLang="en-US">
                <a:solidFill>
                  <a:srgbClr val="006699"/>
                </a:solidFill>
              </a:rPr>
              <a:t>“</a:t>
            </a:r>
            <a:r>
              <a:rPr lang="en-US" altLang="ja-JP">
                <a:solidFill>
                  <a:srgbClr val="006699"/>
                </a:solidFill>
              </a:rPr>
              <a:t>Next</a:t>
            </a:r>
            <a:r>
              <a:rPr lang="ja-JP" altLang="en-US">
                <a:solidFill>
                  <a:srgbClr val="006699"/>
                </a:solidFill>
              </a:rPr>
              <a:t>”</a:t>
            </a:r>
            <a:r>
              <a:rPr lang="en-US" altLang="ja-JP">
                <a:solidFill>
                  <a:srgbClr val="006699"/>
                </a:solidFill>
              </a:rPr>
              <a:t> topic exists. Open </a:t>
            </a:r>
            <a:r>
              <a:rPr lang="en-US" altLang="ja-JP"/>
              <a:t>nav_links_conditional.xml</a:t>
            </a:r>
            <a:r>
              <a:rPr lang="en-US" altLang="ja-JP">
                <a:solidFill>
                  <a:srgbClr val="006699"/>
                </a:solidFill>
              </a:rPr>
              <a:t> and verify that the first topic does not have a </a:t>
            </a:r>
            <a:r>
              <a:rPr lang="ja-JP" altLang="en-US">
                <a:solidFill>
                  <a:srgbClr val="006699"/>
                </a:solidFill>
              </a:rPr>
              <a:t>“</a:t>
            </a:r>
            <a:r>
              <a:rPr lang="en-US" altLang="ja-JP">
                <a:solidFill>
                  <a:srgbClr val="006699"/>
                </a:solidFill>
              </a:rPr>
              <a:t>Prev</a:t>
            </a:r>
            <a:r>
              <a:rPr lang="ja-JP" altLang="en-US">
                <a:solidFill>
                  <a:srgbClr val="006699"/>
                </a:solidFill>
              </a:rPr>
              <a:t>”</a:t>
            </a:r>
            <a:r>
              <a:rPr lang="en-US" altLang="ja-JP">
                <a:solidFill>
                  <a:srgbClr val="006699"/>
                </a:solidFill>
              </a:rPr>
              <a:t> link and that the last topic does not have a </a:t>
            </a:r>
            <a:r>
              <a:rPr lang="ja-JP" altLang="en-US">
                <a:solidFill>
                  <a:srgbClr val="006699"/>
                </a:solidFill>
              </a:rPr>
              <a:t>“</a:t>
            </a:r>
            <a:r>
              <a:rPr lang="en-US" altLang="ja-JP">
                <a:solidFill>
                  <a:srgbClr val="006699"/>
                </a:solidFill>
              </a:rPr>
              <a:t>Next</a:t>
            </a:r>
            <a:r>
              <a:rPr lang="ja-JP" altLang="en-US">
                <a:solidFill>
                  <a:srgbClr val="006699"/>
                </a:solidFill>
              </a:rPr>
              <a:t>”</a:t>
            </a:r>
            <a:r>
              <a:rPr lang="en-US" altLang="ja-JP">
                <a:solidFill>
                  <a:srgbClr val="006699"/>
                </a:solidFill>
              </a:rPr>
              <a:t> link.</a:t>
            </a:r>
            <a:endParaRPr lang="en-US" altLang="en-US">
              <a:solidFill>
                <a:srgbClr val="0066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defRPr/>
            </a:pPr>
            <a:r>
              <a:rPr lang="en-US" smtClean="0"/>
              <a:t>Why XSLT?</a:t>
            </a:r>
          </a:p>
        </p:txBody>
      </p:sp>
      <p:sp>
        <p:nvSpPr>
          <p:cNvPr id="121859" name="Rectangle 3"/>
          <p:cNvSpPr>
            <a:spLocks noGrp="1" noChangeArrowheads="1"/>
          </p:cNvSpPr>
          <p:nvPr>
            <p:ph idx="1"/>
          </p:nvPr>
        </p:nvSpPr>
        <p:spPr>
          <a:xfrm>
            <a:off x="685800" y="2209800"/>
            <a:ext cx="7772400" cy="4495800"/>
          </a:xfrm>
        </p:spPr>
        <p:txBody>
          <a:bodyPr/>
          <a:lstStyle/>
          <a:p>
            <a:pPr eaLnBrk="1" hangingPunct="1">
              <a:defRPr/>
            </a:pPr>
            <a:r>
              <a:rPr lang="en-US" smtClean="0"/>
              <a:t>XSLT is a W3C-standard programming language for manipulating XML documents.</a:t>
            </a:r>
          </a:p>
          <a:p>
            <a:pPr eaLnBrk="1" hangingPunct="1">
              <a:defRPr/>
            </a:pPr>
            <a:r>
              <a:rPr lang="en-US" smtClean="0"/>
              <a:t>XSLT, along with its companion language XPath, allows you to transform your XML content to a form expected by your publishing engine; whether print, PDF, HTML, wireless device, or any other current or future publishing format.</a:t>
            </a:r>
          </a:p>
          <a:p>
            <a:pPr eaLnBrk="1" hangingPunct="1">
              <a:defRPr/>
            </a:pPr>
            <a:r>
              <a:rPr lang="en-US" smtClean="0"/>
              <a:t>XSLT provides the capability to select, sort, or filter XML content, allowing customized publishing based on XML metadata.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defRPr/>
            </a:pPr>
            <a:r>
              <a:rPr lang="en-US" smtClean="0"/>
              <a:t>Task: Adding TOC links</a:t>
            </a:r>
          </a:p>
        </p:txBody>
      </p:sp>
      <p:sp>
        <p:nvSpPr>
          <p:cNvPr id="131077" name="Rectangle 5"/>
          <p:cNvSpPr>
            <a:spLocks noGrp="1" noChangeArrowheads="1"/>
          </p:cNvSpPr>
          <p:nvPr>
            <p:ph idx="1"/>
          </p:nvPr>
        </p:nvSpPr>
        <p:spPr>
          <a:xfrm>
            <a:off x="685800" y="1981200"/>
            <a:ext cx="7848600" cy="838200"/>
          </a:xfrm>
        </p:spPr>
        <p:txBody>
          <a:bodyPr/>
          <a:lstStyle/>
          <a:p>
            <a:pPr eaLnBrk="1" hangingPunct="1">
              <a:buFontTx/>
              <a:buNone/>
              <a:defRPr/>
            </a:pPr>
            <a:r>
              <a:rPr lang="en-US" smtClean="0"/>
              <a:t>We can automatically generate TOC links from our XML content.</a:t>
            </a:r>
          </a:p>
        </p:txBody>
      </p:sp>
      <p:pic>
        <p:nvPicPr>
          <p:cNvPr id="38915" name="Picture 6" descr="to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44800"/>
            <a:ext cx="5867400"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defRPr/>
            </a:pPr>
            <a:r>
              <a:rPr lang="en-US" dirty="0" err="1" smtClean="0"/>
              <a:t>Concept:Iterating</a:t>
            </a:r>
            <a:r>
              <a:rPr lang="en-US" dirty="0" smtClean="0"/>
              <a:t> through an XML Tree</a:t>
            </a:r>
          </a:p>
        </p:txBody>
      </p:sp>
      <p:sp>
        <p:nvSpPr>
          <p:cNvPr id="164867" name="Rectangle 3"/>
          <p:cNvSpPr>
            <a:spLocks noGrp="1" noChangeArrowheads="1"/>
          </p:cNvSpPr>
          <p:nvPr>
            <p:ph idx="1"/>
          </p:nvPr>
        </p:nvSpPr>
        <p:spPr>
          <a:xfrm>
            <a:off x="457200" y="1981200"/>
            <a:ext cx="8305800" cy="4114800"/>
          </a:xfrm>
        </p:spPr>
        <p:txBody>
          <a:bodyPr/>
          <a:lstStyle/>
          <a:p>
            <a:pPr eaLnBrk="1" hangingPunct="1">
              <a:buFontTx/>
              <a:buNone/>
              <a:defRPr/>
            </a:pPr>
            <a:r>
              <a:rPr lang="en-US" dirty="0" smtClean="0"/>
              <a:t>You can use &lt;</a:t>
            </a:r>
            <a:r>
              <a:rPr lang="en-US" dirty="0" err="1" smtClean="0"/>
              <a:t>xsl:for-each</a:t>
            </a:r>
            <a:r>
              <a:rPr lang="en-US" dirty="0" smtClean="0"/>
              <a:t> &gt; to iterate over a series of XML elements.</a:t>
            </a:r>
          </a:p>
          <a:p>
            <a:pPr eaLnBrk="1" hangingPunct="1">
              <a:buFontTx/>
              <a:buNone/>
              <a:defRPr/>
            </a:pPr>
            <a:r>
              <a:rPr lang="en-US" dirty="0" smtClean="0"/>
              <a:t>In template that sets up the HTML page, iterate through each task. Generate a link to each task using the generate-id() function.</a:t>
            </a:r>
          </a:p>
          <a:p>
            <a:pPr eaLnBrk="1" hangingPunct="1">
              <a:buFontTx/>
              <a:buNone/>
              <a:defRPr/>
            </a:pPr>
            <a:r>
              <a:rPr lang="en-US" sz="1800" dirty="0" smtClean="0">
                <a:latin typeface="Courier New" charset="0"/>
              </a:rPr>
              <a:t>	&lt;</a:t>
            </a:r>
            <a:r>
              <a:rPr lang="en-US" sz="1800" dirty="0" err="1" smtClean="0">
                <a:latin typeface="Courier New" charset="0"/>
              </a:rPr>
              <a:t>xsl:for-each</a:t>
            </a:r>
            <a:r>
              <a:rPr lang="en-US" sz="1800" dirty="0" smtClean="0">
                <a:latin typeface="Courier New" charset="0"/>
              </a:rPr>
              <a:t> select="task" &gt;</a:t>
            </a:r>
          </a:p>
          <a:p>
            <a:pPr eaLnBrk="1" hangingPunct="1">
              <a:buFontTx/>
              <a:buNone/>
              <a:defRPr/>
            </a:pPr>
            <a:r>
              <a:rPr lang="en-US" sz="1800" dirty="0" smtClean="0">
                <a:latin typeface="Courier New" charset="0"/>
              </a:rPr>
              <a:t>	&lt;a </a:t>
            </a:r>
            <a:r>
              <a:rPr lang="en-US" sz="1800" dirty="0" err="1" smtClean="0">
                <a:latin typeface="Courier New" charset="0"/>
              </a:rPr>
              <a:t>href</a:t>
            </a:r>
            <a:r>
              <a:rPr lang="en-US" sz="1800" dirty="0" smtClean="0">
                <a:latin typeface="Courier New" charset="0"/>
              </a:rPr>
              <a:t>="#{generate-id(.)}"&gt;</a:t>
            </a:r>
            <a:br>
              <a:rPr lang="en-US" sz="1800" dirty="0" smtClean="0">
                <a:latin typeface="Courier New" charset="0"/>
              </a:rPr>
            </a:br>
            <a:r>
              <a:rPr lang="en-US" sz="1800" dirty="0" smtClean="0">
                <a:latin typeface="Courier New" charset="0"/>
              </a:rPr>
              <a:t>	&lt;</a:t>
            </a:r>
            <a:r>
              <a:rPr lang="en-US" sz="1800" dirty="0" err="1" smtClean="0">
                <a:latin typeface="Courier New" charset="0"/>
              </a:rPr>
              <a:t>xsl:value-of</a:t>
            </a:r>
            <a:r>
              <a:rPr lang="en-US" sz="1800" dirty="0" smtClean="0">
                <a:latin typeface="Courier New" charset="0"/>
              </a:rPr>
              <a:t> select="title"/&gt;&lt;/a&gt;</a:t>
            </a:r>
          </a:p>
          <a:p>
            <a:pPr eaLnBrk="1" hangingPunct="1">
              <a:buFontTx/>
              <a:buNone/>
              <a:defRPr/>
            </a:pPr>
            <a:r>
              <a:rPr lang="en-US" sz="1800" dirty="0" smtClean="0">
                <a:latin typeface="Courier New" charset="0"/>
              </a:rPr>
              <a:t>	&lt;</a:t>
            </a:r>
            <a:r>
              <a:rPr lang="en-US" sz="1800" dirty="0" err="1" smtClean="0">
                <a:latin typeface="Courier New" charset="0"/>
              </a:rPr>
              <a:t>br</a:t>
            </a:r>
            <a:r>
              <a:rPr lang="en-US" sz="1800" dirty="0" smtClean="0">
                <a:latin typeface="Courier New" charset="0"/>
              </a:rPr>
              <a:t> /&gt;</a:t>
            </a:r>
          </a:p>
          <a:p>
            <a:pPr eaLnBrk="1" hangingPunct="1">
              <a:buFontTx/>
              <a:buNone/>
              <a:defRPr/>
            </a:pPr>
            <a:r>
              <a:rPr lang="en-US" sz="1800" dirty="0" smtClean="0">
                <a:latin typeface="Courier New" charset="0"/>
              </a:rPr>
              <a:t>	&lt;/</a:t>
            </a:r>
            <a:r>
              <a:rPr lang="en-US" sz="1800" dirty="0" err="1" smtClean="0">
                <a:latin typeface="Courier New" charset="0"/>
              </a:rPr>
              <a:t>xsl:for-each</a:t>
            </a:r>
            <a:r>
              <a:rPr lang="en-US" sz="1800" dirty="0" smtClean="0">
                <a:latin typeface="Courier New" charset="0"/>
              </a:rPr>
              <a:t>&gt;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defRPr/>
            </a:pPr>
            <a:r>
              <a:rPr lang="en-US" smtClean="0"/>
              <a:t>Task: Adding TOC links</a:t>
            </a:r>
          </a:p>
        </p:txBody>
      </p:sp>
      <p:sp>
        <p:nvSpPr>
          <p:cNvPr id="164867" name="Rectangle 3"/>
          <p:cNvSpPr>
            <a:spLocks noGrp="1" noChangeArrowheads="1"/>
          </p:cNvSpPr>
          <p:nvPr>
            <p:ph idx="1"/>
          </p:nvPr>
        </p:nvSpPr>
        <p:spPr>
          <a:xfrm>
            <a:off x="457200" y="1981200"/>
            <a:ext cx="8305800" cy="4114800"/>
          </a:xfrm>
        </p:spPr>
        <p:txBody>
          <a:bodyPr/>
          <a:lstStyle/>
          <a:p>
            <a:pPr eaLnBrk="1" hangingPunct="1">
              <a:buFontTx/>
              <a:buNone/>
              <a:defRPr/>
            </a:pPr>
            <a:r>
              <a:rPr lang="en-US" smtClean="0"/>
              <a:t>In template that sets up the HTML page, iterate through each task. Generate a link to each task using the generate-id() function.</a:t>
            </a:r>
          </a:p>
          <a:p>
            <a:pPr eaLnBrk="1" hangingPunct="1">
              <a:buFontTx/>
              <a:buNone/>
              <a:defRPr/>
            </a:pPr>
            <a:r>
              <a:rPr lang="en-US" sz="1800" smtClean="0">
                <a:latin typeface="Courier New" charset="0"/>
              </a:rPr>
              <a:t>	&lt;xsl:for-each select="task" &gt;</a:t>
            </a:r>
          </a:p>
          <a:p>
            <a:pPr eaLnBrk="1" hangingPunct="1">
              <a:buFontTx/>
              <a:buNone/>
              <a:defRPr/>
            </a:pPr>
            <a:r>
              <a:rPr lang="en-US" sz="1800" smtClean="0">
                <a:latin typeface="Courier New" charset="0"/>
              </a:rPr>
              <a:t>	&lt;a href="#{generate-id(.)}"&gt;</a:t>
            </a:r>
            <a:br>
              <a:rPr lang="en-US" sz="1800" smtClean="0">
                <a:latin typeface="Courier New" charset="0"/>
              </a:rPr>
            </a:br>
            <a:r>
              <a:rPr lang="en-US" sz="1800" smtClean="0">
                <a:latin typeface="Courier New" charset="0"/>
              </a:rPr>
              <a:t>	&lt;xsl:value-of select="title"/&gt;&lt;/a&gt;</a:t>
            </a:r>
          </a:p>
          <a:p>
            <a:pPr eaLnBrk="1" hangingPunct="1">
              <a:buFontTx/>
              <a:buNone/>
              <a:defRPr/>
            </a:pPr>
            <a:r>
              <a:rPr lang="en-US" sz="1800" smtClean="0">
                <a:latin typeface="Courier New" charset="0"/>
              </a:rPr>
              <a:t>	&lt;br /&gt;</a:t>
            </a:r>
          </a:p>
          <a:p>
            <a:pPr eaLnBrk="1" hangingPunct="1">
              <a:buFontTx/>
              <a:buNone/>
              <a:defRPr/>
            </a:pPr>
            <a:r>
              <a:rPr lang="en-US" sz="1800" smtClean="0">
                <a:latin typeface="Courier New" charset="0"/>
              </a:rPr>
              <a:t>	&lt;/xsl:for-each&gt;</a:t>
            </a:r>
          </a:p>
        </p:txBody>
      </p:sp>
    </p:spTree>
    <p:extLst>
      <p:ext uri="{BB962C8B-B14F-4D97-AF65-F5344CB8AC3E}">
        <p14:creationId xmlns:p14="http://schemas.microsoft.com/office/powerpoint/2010/main" val="224048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defRPr/>
            </a:pPr>
            <a:r>
              <a:rPr lang="en-US" smtClean="0"/>
              <a:t>Exercise: Adding TOC links</a:t>
            </a:r>
          </a:p>
        </p:txBody>
      </p:sp>
      <p:sp>
        <p:nvSpPr>
          <p:cNvPr id="163843" name="Rectangle 3"/>
          <p:cNvSpPr>
            <a:spLocks noGrp="1" noChangeArrowheads="1"/>
          </p:cNvSpPr>
          <p:nvPr>
            <p:ph idx="1"/>
          </p:nvPr>
        </p:nvSpPr>
        <p:spPr/>
        <p:txBody>
          <a:bodyPr/>
          <a:lstStyle/>
          <a:p>
            <a:pPr eaLnBrk="1" hangingPunct="1">
              <a:defRPr/>
            </a:pPr>
            <a:r>
              <a:rPr lang="en-US" smtClean="0"/>
              <a:t>Modify nav_links_toc.xsl to generate a list of topics at the top of the HTML page. Open nav_links_toc.xml to verify the result.</a:t>
            </a:r>
          </a:p>
          <a:p>
            <a:pPr eaLnBrk="1" hangingPunct="1">
              <a:defRPr/>
            </a:pPr>
            <a:r>
              <a:rPr lang="en-US" smtClean="0"/>
              <a:t>Extra credit: Use &lt;xsl:sort /&gt; in the &lt;xsl:for-each&gt; element to sort the TOC links. Verify that the links work.</a:t>
            </a:r>
          </a:p>
          <a:p>
            <a:pPr eaLnBrk="1" hangingPunct="1">
              <a:defRPr/>
            </a:pPr>
            <a:r>
              <a:rPr lang="en-US" smtClean="0"/>
              <a:t>Extra credit: Use &lt;xsl:sort /&gt; to sort the order of the tasks in the body of the HTML document.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defRPr/>
            </a:pPr>
            <a:r>
              <a:rPr lang="en-US" dirty="0" smtClean="0"/>
              <a:t>Manipulating DITA Documents</a:t>
            </a:r>
          </a:p>
        </p:txBody>
      </p:sp>
      <p:sp>
        <p:nvSpPr>
          <p:cNvPr id="163843" name="Rectangle 3"/>
          <p:cNvSpPr>
            <a:spLocks noGrp="1" noChangeArrowheads="1"/>
          </p:cNvSpPr>
          <p:nvPr>
            <p:ph idx="1"/>
          </p:nvPr>
        </p:nvSpPr>
        <p:spPr/>
        <p:txBody>
          <a:bodyPr/>
          <a:lstStyle/>
          <a:p>
            <a:pPr eaLnBrk="1" hangingPunct="1">
              <a:defRPr/>
            </a:pPr>
            <a:r>
              <a:rPr lang="en-US" dirty="0" smtClean="0"/>
              <a:t>Unlike other XML vocabularies, DITA elements are not (should not be) manipulated by name, but by the value of the element’s class attribute. This is an artifact of the DITA specialization mechanism.</a:t>
            </a:r>
          </a:p>
          <a:p>
            <a:pPr eaLnBrk="1" hangingPunct="1">
              <a:defRPr/>
            </a:pPr>
            <a:r>
              <a:rPr lang="en-US" dirty="0" smtClean="0"/>
              <a:t>Matching class attribute values is a bit tricky, and yields more complex </a:t>
            </a:r>
            <a:r>
              <a:rPr lang="en-US" dirty="0" err="1" smtClean="0"/>
              <a:t>stylesheets</a:t>
            </a:r>
            <a:r>
              <a:rPr lang="en-US" dirty="0" smtClean="0"/>
              <a:t>.</a:t>
            </a:r>
          </a:p>
        </p:txBody>
      </p:sp>
    </p:spTree>
    <p:extLst>
      <p:ext uri="{BB962C8B-B14F-4D97-AF65-F5344CB8AC3E}">
        <p14:creationId xmlns:p14="http://schemas.microsoft.com/office/powerpoint/2010/main" val="1268632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defRPr/>
            </a:pPr>
            <a:r>
              <a:rPr lang="en-US" dirty="0" smtClean="0"/>
              <a:t>Manipulating DITA </a:t>
            </a:r>
            <a:r>
              <a:rPr lang="en-US" dirty="0" smtClean="0"/>
              <a:t>Documents (2)</a:t>
            </a:r>
            <a:endParaRPr lang="en-US" dirty="0" smtClean="0"/>
          </a:p>
        </p:txBody>
      </p:sp>
      <p:sp>
        <p:nvSpPr>
          <p:cNvPr id="163843" name="Rectangle 3"/>
          <p:cNvSpPr>
            <a:spLocks noGrp="1" noChangeArrowheads="1"/>
          </p:cNvSpPr>
          <p:nvPr>
            <p:ph idx="1"/>
          </p:nvPr>
        </p:nvSpPr>
        <p:spPr/>
        <p:txBody>
          <a:bodyPr/>
          <a:lstStyle/>
          <a:p>
            <a:pPr marL="0" indent="0" eaLnBrk="1" hangingPunct="1">
              <a:buNone/>
              <a:defRPr/>
            </a:pPr>
            <a:r>
              <a:rPr lang="en-US" dirty="0" smtClean="0">
                <a:latin typeface="Courier" charset="0"/>
                <a:ea typeface="Courier" charset="0"/>
                <a:cs typeface="Courier" charset="0"/>
              </a:rPr>
              <a:t>&lt;step  class  ="- </a:t>
            </a:r>
            <a:r>
              <a:rPr lang="en-US" dirty="0">
                <a:latin typeface="Courier" charset="0"/>
                <a:ea typeface="Courier" charset="0"/>
                <a:cs typeface="Courier" charset="0"/>
              </a:rPr>
              <a:t>topic/li task/step </a:t>
            </a:r>
            <a:r>
              <a:rPr lang="en-US" dirty="0" smtClean="0">
                <a:latin typeface="Courier" charset="0"/>
                <a:ea typeface="Courier" charset="0"/>
                <a:cs typeface="Courier" charset="0"/>
              </a:rPr>
              <a:t>"&gt;</a:t>
            </a:r>
          </a:p>
          <a:p>
            <a:pPr marL="0" indent="0" eaLnBrk="1" hangingPunct="1">
              <a:buNone/>
              <a:defRPr/>
            </a:pPr>
            <a:r>
              <a:rPr lang="en-US" dirty="0" smtClean="0">
                <a:latin typeface="Courier" charset="0"/>
                <a:ea typeface="Courier" charset="0"/>
                <a:cs typeface="Courier" charset="0"/>
              </a:rPr>
              <a:t>&lt;!-- steps --&gt;</a:t>
            </a:r>
          </a:p>
          <a:p>
            <a:pPr marL="0" indent="0" eaLnBrk="1" hangingPunct="1">
              <a:buNone/>
              <a:defRPr/>
            </a:pPr>
            <a:r>
              <a:rPr lang="en-US" dirty="0" smtClean="0">
                <a:latin typeface="Courier" charset="0"/>
                <a:ea typeface="Courier" charset="0"/>
                <a:cs typeface="Courier" charset="0"/>
              </a:rPr>
              <a:t>&lt;/step&gt;</a:t>
            </a:r>
            <a:endParaRPr lang="en-US" dirty="0">
              <a:latin typeface="Courier" charset="0"/>
              <a:ea typeface="Courier" charset="0"/>
              <a:cs typeface="Courier" charset="0"/>
            </a:endParaRPr>
          </a:p>
          <a:p>
            <a:pPr marL="0" indent="0" eaLnBrk="1" hangingPunct="1">
              <a:buNone/>
              <a:defRPr/>
            </a:pPr>
            <a:endParaRPr lang="en-US" dirty="0" smtClean="0">
              <a:latin typeface="Courier" charset="0"/>
              <a:ea typeface="Courier" charset="0"/>
              <a:cs typeface="Courier" charset="0"/>
            </a:endParaRPr>
          </a:p>
          <a:p>
            <a:pPr marL="0" indent="0" eaLnBrk="1" hangingPunct="1">
              <a:buNone/>
              <a:defRPr/>
            </a:pPr>
            <a:r>
              <a:rPr lang="en-US" dirty="0" smtClean="0">
                <a:latin typeface="Courier" charset="0"/>
                <a:ea typeface="Courier" charset="0"/>
                <a:cs typeface="Courier" charset="0"/>
              </a:rPr>
              <a:t>&lt;</a:t>
            </a:r>
            <a:r>
              <a:rPr lang="en-US" dirty="0" err="1" smtClean="0">
                <a:latin typeface="Courier" charset="0"/>
                <a:ea typeface="Courier" charset="0"/>
                <a:cs typeface="Courier" charset="0"/>
              </a:rPr>
              <a:t>xsl:template</a:t>
            </a:r>
            <a:r>
              <a:rPr lang="en-US" dirty="0" smtClean="0">
                <a:latin typeface="Courier" charset="0"/>
                <a:ea typeface="Courier" charset="0"/>
                <a:cs typeface="Courier" charset="0"/>
              </a:rPr>
              <a:t> match</a:t>
            </a:r>
            <a:r>
              <a:rPr lang="en-US" dirty="0">
                <a:latin typeface="Courier" charset="0"/>
                <a:ea typeface="Courier" charset="0"/>
                <a:cs typeface="Courier" charset="0"/>
              </a:rPr>
              <a:t>="*[contains(@class,' </a:t>
            </a:r>
            <a:r>
              <a:rPr lang="en-US" dirty="0" smtClean="0">
                <a:latin typeface="Courier" charset="0"/>
                <a:ea typeface="Courier" charset="0"/>
                <a:cs typeface="Courier" charset="0"/>
              </a:rPr>
              <a:t>task/step ')]”&gt;</a:t>
            </a:r>
          </a:p>
          <a:p>
            <a:pPr marL="0" indent="0" eaLnBrk="1" hangingPunct="1">
              <a:buNone/>
              <a:defRPr/>
            </a:pPr>
            <a:r>
              <a:rPr lang="en-US" dirty="0" smtClean="0">
                <a:latin typeface="Courier" charset="0"/>
                <a:ea typeface="Courier" charset="0"/>
                <a:cs typeface="Courier" charset="0"/>
              </a:rPr>
              <a:t>&lt;!-- Process step --&gt;</a:t>
            </a:r>
            <a:endParaRPr lang="en-US" dirty="0" smtClean="0">
              <a:latin typeface="Courier" charset="0"/>
              <a:ea typeface="Courier" charset="0"/>
              <a:cs typeface="Courier" charset="0"/>
              <a:sym typeface="Wingdings"/>
            </a:endParaRPr>
          </a:p>
          <a:p>
            <a:pPr marL="0" indent="0" eaLnBrk="1" hangingPunct="1">
              <a:buNone/>
              <a:defRPr/>
            </a:pPr>
            <a:r>
              <a:rPr lang="en-US" dirty="0" smtClean="0">
                <a:latin typeface="Courier" charset="0"/>
                <a:ea typeface="Courier" charset="0"/>
                <a:cs typeface="Courier" charset="0"/>
                <a:sym typeface="Wingdings"/>
              </a:rPr>
              <a:t>&lt;/</a:t>
            </a:r>
            <a:r>
              <a:rPr lang="en-US" dirty="0" err="1" smtClean="0">
                <a:latin typeface="Courier" charset="0"/>
                <a:ea typeface="Courier" charset="0"/>
                <a:cs typeface="Courier" charset="0"/>
                <a:sym typeface="Wingdings"/>
              </a:rPr>
              <a:t>xsl:template</a:t>
            </a:r>
            <a:r>
              <a:rPr lang="en-US" dirty="0" smtClean="0">
                <a:latin typeface="Courier" charset="0"/>
                <a:ea typeface="Courier" charset="0"/>
                <a:cs typeface="Courier" charset="0"/>
                <a:sym typeface="Wingdings"/>
              </a:rPr>
              <a:t>&gt;</a:t>
            </a:r>
            <a:endParaRPr lang="en-US" dirty="0" smtClean="0">
              <a:latin typeface="Courier" charset="0"/>
              <a:ea typeface="Courier" charset="0"/>
              <a:cs typeface="Courier" charset="0"/>
            </a:endParaRPr>
          </a:p>
          <a:p>
            <a:pPr marL="0" indent="0" eaLnBrk="1" hangingPunct="1">
              <a:buNone/>
              <a:defRPr/>
            </a:pPr>
            <a:endParaRPr lang="en-US" dirty="0" smtClean="0"/>
          </a:p>
        </p:txBody>
      </p:sp>
    </p:spTree>
    <p:extLst>
      <p:ext uri="{BB962C8B-B14F-4D97-AF65-F5344CB8AC3E}">
        <p14:creationId xmlns:p14="http://schemas.microsoft.com/office/powerpoint/2010/main" val="719346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spcBef>
                <a:spcPts val="1400"/>
              </a:spcBef>
              <a:spcAft>
                <a:spcPts val="600"/>
              </a:spcAft>
              <a:defRPr/>
            </a:pPr>
            <a:r>
              <a:rPr lang="en-US" smtClean="0"/>
              <a:t>Contact Us!</a:t>
            </a:r>
          </a:p>
        </p:txBody>
      </p:sp>
      <p:sp>
        <p:nvSpPr>
          <p:cNvPr id="167939" name="Rectangle 3"/>
          <p:cNvSpPr>
            <a:spLocks noGrp="1" noChangeArrowheads="1"/>
          </p:cNvSpPr>
          <p:nvPr>
            <p:ph idx="1"/>
          </p:nvPr>
        </p:nvSpPr>
        <p:spPr>
          <a:xfrm>
            <a:off x="457200" y="1828800"/>
            <a:ext cx="8229600" cy="4343400"/>
          </a:xfrm>
        </p:spPr>
        <p:txBody>
          <a:bodyPr/>
          <a:lstStyle/>
          <a:p>
            <a:pPr eaLnBrk="1" hangingPunct="1">
              <a:lnSpc>
                <a:spcPct val="90000"/>
              </a:lnSpc>
              <a:spcAft>
                <a:spcPts val="1400"/>
              </a:spcAft>
              <a:buFontTx/>
              <a:buNone/>
            </a:pPr>
            <a:r>
              <a:rPr lang="en-US" altLang="en-US" sz="2200" dirty="0"/>
              <a:t/>
            </a:r>
            <a:br>
              <a:rPr lang="en-US" altLang="en-US" sz="2200" dirty="0"/>
            </a:br>
            <a:r>
              <a:rPr lang="en-US" altLang="en-US" sz="2200" dirty="0"/>
              <a:t>We hope you enjoyed this presentation. Please feel free to contact us:</a:t>
            </a:r>
          </a:p>
          <a:p>
            <a:pPr eaLnBrk="1" hangingPunct="1">
              <a:lnSpc>
                <a:spcPct val="90000"/>
              </a:lnSpc>
              <a:spcAft>
                <a:spcPts val="1400"/>
              </a:spcAft>
              <a:buFontTx/>
              <a:buNone/>
            </a:pPr>
            <a:r>
              <a:rPr lang="en-US" altLang="en-US" sz="2200" dirty="0"/>
              <a:t>	Alan Houser</a:t>
            </a:r>
            <a:br>
              <a:rPr lang="en-US" altLang="en-US" sz="2200" dirty="0"/>
            </a:br>
            <a:r>
              <a:rPr lang="en-US" altLang="en-US" sz="2200" dirty="0">
                <a:hlinkClick r:id="rId2"/>
              </a:rPr>
              <a:t>arh@groupwellesley.com</a:t>
            </a:r>
            <a:r>
              <a:rPr lang="en-US" altLang="en-US" sz="2200" dirty="0"/>
              <a:t/>
            </a:r>
            <a:br>
              <a:rPr lang="en-US" altLang="en-US" sz="2200" dirty="0"/>
            </a:br>
            <a:r>
              <a:rPr lang="en-US" altLang="en-US" sz="2200" dirty="0"/>
              <a:t/>
            </a:r>
            <a:br>
              <a:rPr lang="en-US" altLang="en-US" sz="2200" dirty="0"/>
            </a:br>
            <a:r>
              <a:rPr lang="en-US" altLang="en-US" sz="2200" dirty="0"/>
              <a:t>Group Wellesley, Inc.</a:t>
            </a:r>
            <a:br>
              <a:rPr lang="en-US" altLang="en-US" sz="2200" dirty="0"/>
            </a:br>
            <a:r>
              <a:rPr lang="en-US" altLang="en-US" sz="2200" dirty="0"/>
              <a:t>933 Wellesley Road</a:t>
            </a:r>
            <a:br>
              <a:rPr lang="en-US" altLang="en-US" sz="2200" dirty="0"/>
            </a:br>
            <a:r>
              <a:rPr lang="en-US" altLang="en-US" sz="2200" dirty="0"/>
              <a:t>Pittsburgh, PA  15206</a:t>
            </a:r>
            <a:br>
              <a:rPr lang="en-US" altLang="en-US" sz="2200" dirty="0"/>
            </a:br>
            <a:r>
              <a:rPr lang="en-US" altLang="en-US" sz="2200" dirty="0"/>
              <a:t>USA</a:t>
            </a:r>
            <a:br>
              <a:rPr lang="en-US" altLang="en-US" sz="2200" dirty="0"/>
            </a:br>
            <a:r>
              <a:rPr lang="en-US" altLang="en-US" sz="2200" dirty="0" smtClean="0"/>
              <a:t>412-450-0532</a:t>
            </a:r>
            <a:r>
              <a:rPr lang="en-US" altLang="en-US" sz="2200" dirty="0"/>
              <a:t/>
            </a:r>
            <a:br>
              <a:rPr lang="en-US" altLang="en-US" sz="2200" dirty="0"/>
            </a:br>
            <a:r>
              <a:rPr lang="en-US" altLang="en-US" sz="2200" dirty="0">
                <a:hlinkClick r:id="rId3"/>
              </a:rPr>
              <a:t>www.groupwellesley.com</a:t>
            </a:r>
            <a:r>
              <a:rPr lang="en-US" altLang="en-US" sz="2200" dirty="0"/>
              <a:t/>
            </a:r>
            <a:br>
              <a:rPr lang="en-US" altLang="en-US" sz="2200" dirty="0"/>
            </a:br>
            <a:endParaRPr lang="en-US" altLang="en-US" sz="22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Textfeld 6"/>
          <p:cNvSpPr txBox="1">
            <a:spLocks noChangeArrowheads="1"/>
          </p:cNvSpPr>
          <p:nvPr/>
        </p:nvSpPr>
        <p:spPr bwMode="auto">
          <a:xfrm>
            <a:off x="684213" y="1196975"/>
            <a:ext cx="7416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GB" altLang="de-DE" sz="1800"/>
              <a:t>Your opinion is important to us! Please tell us what you thought of the lecture. We look forward to your feedback via smartphone or tablet under</a:t>
            </a:r>
          </a:p>
          <a:p>
            <a:pPr algn="ctr" eaLnBrk="1" hangingPunct="1">
              <a:spcBef>
                <a:spcPct val="0"/>
              </a:spcBef>
              <a:buFontTx/>
              <a:buNone/>
            </a:pPr>
            <a:r>
              <a:rPr lang="de-DE" altLang="de-DE" sz="1800">
                <a:latin typeface="Arial" charset="0"/>
              </a:rPr>
              <a:t> </a:t>
            </a:r>
            <a:r>
              <a:rPr lang="de-DE" altLang="de-DE" sz="1800" b="1"/>
              <a:t>http://IN50.honestly.de</a:t>
            </a:r>
          </a:p>
          <a:p>
            <a:pPr algn="ctr" eaLnBrk="1" hangingPunct="1">
              <a:spcBef>
                <a:spcPct val="0"/>
              </a:spcBef>
              <a:buFontTx/>
              <a:buNone/>
            </a:pPr>
            <a:r>
              <a:rPr lang="en-GB" altLang="de-DE" sz="1800"/>
              <a:t>or scan the QR code</a:t>
            </a:r>
            <a:r>
              <a:rPr lang="de-DE" altLang="de-DE" sz="1800"/>
              <a:t> </a:t>
            </a:r>
          </a:p>
        </p:txBody>
      </p:sp>
      <p:sp>
        <p:nvSpPr>
          <p:cNvPr id="2051" name="Textfeld 7"/>
          <p:cNvSpPr txBox="1">
            <a:spLocks noChangeArrowheads="1"/>
          </p:cNvSpPr>
          <p:nvPr/>
        </p:nvSpPr>
        <p:spPr bwMode="auto">
          <a:xfrm>
            <a:off x="684213" y="6308725"/>
            <a:ext cx="763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GB" altLang="de-DE" sz="1400"/>
              <a:t>The </a:t>
            </a:r>
            <a:r>
              <a:rPr lang="en-US" altLang="de-DE" sz="1400"/>
              <a:t>feedback tool will be available even after the conference!</a:t>
            </a:r>
            <a:r>
              <a:rPr lang="de-DE" altLang="de-DE" sz="1800">
                <a:latin typeface="Arial" charset="0"/>
              </a:rPr>
              <a:t> </a:t>
            </a:r>
          </a:p>
        </p:txBody>
      </p:sp>
      <p:pic>
        <p:nvPicPr>
          <p:cNvPr id="2053" name="Grafik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8175" y="44450"/>
            <a:ext cx="20891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Grafik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4325" y="44450"/>
            <a:ext cx="20891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2" name="Picture 44" descr="in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565400"/>
            <a:ext cx="3606800" cy="360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89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title"/>
          </p:nvPr>
        </p:nvSpPr>
        <p:spPr/>
        <p:txBody>
          <a:bodyPr/>
          <a:lstStyle/>
          <a:p>
            <a:pPr eaLnBrk="1" hangingPunct="1">
              <a:defRPr/>
            </a:pPr>
            <a:r>
              <a:rPr lang="en-US" smtClean="0"/>
              <a:t>History and terminology</a:t>
            </a:r>
          </a:p>
        </p:txBody>
      </p:sp>
      <p:sp>
        <p:nvSpPr>
          <p:cNvPr id="122882" name="Rectangle 2"/>
          <p:cNvSpPr>
            <a:spLocks noGrp="1" noChangeArrowheads="1"/>
          </p:cNvSpPr>
          <p:nvPr>
            <p:ph idx="1"/>
          </p:nvPr>
        </p:nvSpPr>
        <p:spPr>
          <a:xfrm>
            <a:off x="685800" y="1981200"/>
            <a:ext cx="7772400" cy="4495800"/>
          </a:xfrm>
        </p:spPr>
        <p:txBody>
          <a:bodyPr/>
          <a:lstStyle/>
          <a:p>
            <a:pPr eaLnBrk="1" hangingPunct="1"/>
            <a:r>
              <a:rPr lang="en-US" altLang="en-US" sz="2600" b="1" dirty="0"/>
              <a:t>XSL</a:t>
            </a:r>
            <a:r>
              <a:rPr lang="en-US" altLang="en-US" sz="2600" dirty="0"/>
              <a:t> – Extensible </a:t>
            </a:r>
            <a:r>
              <a:rPr lang="en-US" altLang="en-US" sz="2600" dirty="0" err="1"/>
              <a:t>stylesheet</a:t>
            </a:r>
            <a:r>
              <a:rPr lang="en-US" altLang="en-US" sz="2600" dirty="0"/>
              <a:t> language: original W3C working draft recommendation</a:t>
            </a:r>
          </a:p>
          <a:p>
            <a:pPr eaLnBrk="1" hangingPunct="1"/>
            <a:r>
              <a:rPr lang="en-US" altLang="en-US" sz="2600" b="1" dirty="0"/>
              <a:t>XSLT</a:t>
            </a:r>
            <a:r>
              <a:rPr lang="en-US" altLang="en-US" sz="2600" dirty="0"/>
              <a:t> – Extensible </a:t>
            </a:r>
            <a:r>
              <a:rPr lang="en-US" altLang="en-US" sz="2600" dirty="0" err="1"/>
              <a:t>stylesheet</a:t>
            </a:r>
            <a:r>
              <a:rPr lang="en-US" altLang="en-US" sz="2600" dirty="0"/>
              <a:t> language </a:t>
            </a:r>
            <a:r>
              <a:rPr lang="en-US" altLang="en-US" sz="2600" dirty="0" smtClean="0"/>
              <a:t>transformations</a:t>
            </a:r>
          </a:p>
          <a:p>
            <a:pPr eaLnBrk="1" hangingPunct="1"/>
            <a:r>
              <a:rPr lang="en-US" altLang="en-US" sz="2600" b="1" dirty="0" err="1" smtClean="0"/>
              <a:t>XPath</a:t>
            </a:r>
            <a:r>
              <a:rPr lang="en-US" altLang="en-US" sz="2600" dirty="0" smtClean="0"/>
              <a:t> </a:t>
            </a:r>
            <a:r>
              <a:rPr lang="en-US" altLang="en-US" sz="2600" dirty="0"/>
              <a:t>– XML path </a:t>
            </a:r>
            <a:r>
              <a:rPr lang="en-US" altLang="en-US" sz="2600" dirty="0" smtClean="0"/>
              <a:t>language</a:t>
            </a:r>
            <a:endParaRPr lang="en-US" altLang="en-US" sz="2600" dirty="0"/>
          </a:p>
          <a:p>
            <a:pPr eaLnBrk="1" hangingPunct="1"/>
            <a:r>
              <a:rPr lang="en-US" altLang="en-US" sz="2600" b="1" dirty="0"/>
              <a:t>XSL-FO</a:t>
            </a:r>
            <a:r>
              <a:rPr lang="en-US" altLang="en-US" sz="2600" dirty="0"/>
              <a:t> – Extensible </a:t>
            </a:r>
            <a:r>
              <a:rPr lang="en-US" altLang="en-US" sz="2600" dirty="0" err="1"/>
              <a:t>stylesheet</a:t>
            </a:r>
            <a:r>
              <a:rPr lang="en-US" altLang="en-US" sz="2600" dirty="0"/>
              <a:t> language formatting </a:t>
            </a:r>
            <a:r>
              <a:rPr lang="en-US" altLang="en-US" sz="2600" dirty="0" smtClean="0"/>
              <a:t>objects</a:t>
            </a:r>
            <a:endParaRPr lang="en-US" altLang="en-US" sz="2600" dirty="0"/>
          </a:p>
          <a:p>
            <a:pPr eaLnBrk="1" hangingPunct="1">
              <a:buFontTx/>
              <a:buNone/>
            </a:pPr>
            <a:endParaRPr lang="en-US" altLang="en-US"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en-US" smtClean="0"/>
              <a:t>About this Workshop</a:t>
            </a:r>
            <a:endParaRPr lang="en-US" sz="1800" i="1" smtClean="0"/>
          </a:p>
        </p:txBody>
      </p:sp>
      <p:sp>
        <p:nvSpPr>
          <p:cNvPr id="143363" name="Rectangle 3"/>
          <p:cNvSpPr>
            <a:spLocks noGrp="1" noChangeArrowheads="1"/>
          </p:cNvSpPr>
          <p:nvPr>
            <p:ph idx="1"/>
          </p:nvPr>
        </p:nvSpPr>
        <p:spPr>
          <a:xfrm>
            <a:off x="685800" y="2286000"/>
            <a:ext cx="7315200" cy="3810000"/>
          </a:xfrm>
        </p:spPr>
        <p:txBody>
          <a:bodyPr/>
          <a:lstStyle/>
          <a:p>
            <a:pPr marL="0" indent="0" eaLnBrk="1" hangingPunct="1">
              <a:lnSpc>
                <a:spcPct val="115000"/>
              </a:lnSpc>
              <a:spcBef>
                <a:spcPct val="0"/>
              </a:spcBef>
              <a:spcAft>
                <a:spcPts val="2000"/>
              </a:spcAft>
              <a:buFontTx/>
              <a:buNone/>
              <a:defRPr/>
            </a:pPr>
            <a:r>
              <a:rPr lang="en-US" dirty="0" smtClean="0">
                <a:solidFill>
                  <a:srgbClr val="006699"/>
                </a:solidFill>
                <a:cs typeface="Times New Roman" charset="0"/>
              </a:rPr>
              <a:t>During this workshop, we will learn enough XSLT to transform XML to HTML for publishing. Some knowledge of HTML will be helpful.</a:t>
            </a:r>
          </a:p>
          <a:p>
            <a:pPr marL="0" indent="0" eaLnBrk="1" hangingPunct="1">
              <a:lnSpc>
                <a:spcPct val="115000"/>
              </a:lnSpc>
              <a:spcBef>
                <a:spcPct val="0"/>
              </a:spcBef>
              <a:spcAft>
                <a:spcPts val="2000"/>
              </a:spcAft>
              <a:buFontTx/>
              <a:buNone/>
              <a:defRPr/>
            </a:pPr>
            <a:r>
              <a:rPr lang="en-US" dirty="0" smtClean="0">
                <a:solidFill>
                  <a:srgbClr val="006699"/>
                </a:solidFill>
                <a:cs typeface="Times New Roman" charset="0"/>
              </a:rPr>
              <a:t>These tasks and techniques apply to transforming any XML documents (e.g. DITA, </a:t>
            </a:r>
            <a:r>
              <a:rPr lang="en-US" dirty="0" err="1" smtClean="0">
                <a:solidFill>
                  <a:srgbClr val="006699"/>
                </a:solidFill>
                <a:cs typeface="Times New Roman" charset="0"/>
              </a:rPr>
              <a:t>Docbook</a:t>
            </a:r>
            <a:r>
              <a:rPr lang="en-US" dirty="0" smtClean="0">
                <a:solidFill>
                  <a:srgbClr val="006699"/>
                </a:solidFill>
                <a:cs typeface="Times New Roman" charset="0"/>
              </a:rPr>
              <a:t>) to any other target vocabulary (e.g., XSL-FO).</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title"/>
          </p:nvPr>
        </p:nvSpPr>
        <p:spPr/>
        <p:txBody>
          <a:bodyPr/>
          <a:lstStyle/>
          <a:p>
            <a:pPr eaLnBrk="1" hangingPunct="1">
              <a:defRPr/>
            </a:pPr>
            <a:r>
              <a:rPr lang="en-US" smtClean="0"/>
              <a:t>About this Workshop</a:t>
            </a:r>
          </a:p>
        </p:txBody>
      </p:sp>
      <p:sp>
        <p:nvSpPr>
          <p:cNvPr id="123906" name="Rectangle 2"/>
          <p:cNvSpPr>
            <a:spLocks noGrp="1" noChangeArrowheads="1"/>
          </p:cNvSpPr>
          <p:nvPr>
            <p:ph idx="1"/>
          </p:nvPr>
        </p:nvSpPr>
        <p:spPr>
          <a:xfrm>
            <a:off x="685800" y="1981200"/>
            <a:ext cx="7772400" cy="4495800"/>
          </a:xfrm>
        </p:spPr>
        <p:txBody>
          <a:bodyPr/>
          <a:lstStyle/>
          <a:p>
            <a:pPr eaLnBrk="1" hangingPunct="1">
              <a:buFontTx/>
              <a:buNone/>
              <a:defRPr/>
            </a:pPr>
            <a:r>
              <a:rPr lang="en-US" dirty="0" smtClean="0"/>
              <a:t>We will use:</a:t>
            </a:r>
          </a:p>
          <a:p>
            <a:pPr eaLnBrk="1" hangingPunct="1">
              <a:defRPr/>
            </a:pPr>
            <a:r>
              <a:rPr lang="en-US" dirty="0" smtClean="0"/>
              <a:t>Notepad, or your favorite text editor</a:t>
            </a:r>
          </a:p>
          <a:p>
            <a:pPr eaLnBrk="1" hangingPunct="1">
              <a:defRPr/>
            </a:pPr>
            <a:r>
              <a:rPr lang="en-US" dirty="0" err="1" smtClean="0"/>
              <a:t>MacOS</a:t>
            </a:r>
            <a:r>
              <a:rPr lang="en-US" dirty="0" smtClean="0"/>
              <a:t>: Safari Browser</a:t>
            </a:r>
          </a:p>
          <a:p>
            <a:pPr eaLnBrk="1" hangingPunct="1">
              <a:defRPr/>
            </a:pPr>
            <a:r>
              <a:rPr lang="en-US" dirty="0" smtClean="0"/>
              <a:t>Windows: Internet Explorer</a:t>
            </a:r>
          </a:p>
          <a:p>
            <a:pPr eaLnBrk="1" hangingPunct="1">
              <a:buFontTx/>
              <a:buNone/>
              <a:defRPr/>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title"/>
          </p:nvPr>
        </p:nvSpPr>
        <p:spPr/>
        <p:txBody>
          <a:bodyPr/>
          <a:lstStyle/>
          <a:p>
            <a:pPr eaLnBrk="1" hangingPunct="1">
              <a:defRPr/>
            </a:pPr>
            <a:r>
              <a:rPr lang="en-US" smtClean="0"/>
              <a:t>Our Workflow</a:t>
            </a:r>
          </a:p>
        </p:txBody>
      </p:sp>
      <p:sp>
        <p:nvSpPr>
          <p:cNvPr id="128002" name="Rectangle 2"/>
          <p:cNvSpPr>
            <a:spLocks noGrp="1" noChangeArrowheads="1"/>
          </p:cNvSpPr>
          <p:nvPr>
            <p:ph idx="1"/>
          </p:nvPr>
        </p:nvSpPr>
        <p:spPr>
          <a:xfrm>
            <a:off x="685800" y="1981200"/>
            <a:ext cx="8229600" cy="4495800"/>
          </a:xfrm>
        </p:spPr>
        <p:txBody>
          <a:bodyPr/>
          <a:lstStyle/>
          <a:p>
            <a:pPr eaLnBrk="1" hangingPunct="1"/>
            <a:r>
              <a:rPr lang="en-US" altLang="en-US" sz="2800"/>
              <a:t>Extract sample files to any convenient location on your system.</a:t>
            </a:r>
          </a:p>
          <a:p>
            <a:pPr eaLnBrk="1" hangingPunct="1"/>
            <a:r>
              <a:rPr lang="en-US" altLang="en-US" sz="2800"/>
              <a:t>Each XML document references a stylesheet:</a:t>
            </a:r>
          </a:p>
          <a:p>
            <a:pPr eaLnBrk="1" hangingPunct="1">
              <a:spcBef>
                <a:spcPct val="0"/>
              </a:spcBef>
              <a:spcAft>
                <a:spcPct val="0"/>
              </a:spcAft>
              <a:buFontTx/>
              <a:buNone/>
            </a:pPr>
            <a:r>
              <a:rPr lang="en-US" altLang="en-US" sz="1800">
                <a:latin typeface="Courier New" charset="0"/>
              </a:rPr>
              <a:t>	&lt;?xml version="1.0"?&gt;</a:t>
            </a:r>
          </a:p>
          <a:p>
            <a:pPr eaLnBrk="1" hangingPunct="1">
              <a:spcBef>
                <a:spcPct val="0"/>
              </a:spcBef>
              <a:spcAft>
                <a:spcPct val="0"/>
              </a:spcAft>
              <a:buFontTx/>
              <a:buNone/>
            </a:pPr>
            <a:r>
              <a:rPr lang="en-US" altLang="en-US" sz="1800">
                <a:latin typeface="Courier New" charset="0"/>
              </a:rPr>
              <a:t>	&lt;?xml-stylesheet type="text/xsl" 	href=</a:t>
            </a:r>
            <a:r>
              <a:rPr lang="ja-JP" altLang="en-US" sz="1800"/>
              <a:t>“</a:t>
            </a:r>
            <a:r>
              <a:rPr lang="en-US" altLang="ja-JP" sz="1800">
                <a:latin typeface="Courier New" charset="0"/>
              </a:rPr>
              <a:t>navigation_working.xsl"?&gt;</a:t>
            </a:r>
          </a:p>
          <a:p>
            <a:pPr eaLnBrk="1" hangingPunct="1"/>
            <a:r>
              <a:rPr lang="en-US" altLang="en-US" sz="2800"/>
              <a:t>When you load an XML document into Internet Explorer, IE applies the specified XSLT stylesheet to the XML document and displays the result</a:t>
            </a:r>
            <a:r>
              <a:rPr lang="en-US" altLang="en-US" sz="2600"/>
              <a:t>.</a:t>
            </a:r>
          </a:p>
          <a:p>
            <a:pPr eaLnBrk="1" hangingPunct="1">
              <a:buFontTx/>
              <a:buNone/>
            </a:pPr>
            <a:endParaRPr lang="en-US" altLang="en-US" sz="2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defRPr/>
            </a:pPr>
            <a:r>
              <a:rPr lang="en-US" smtClean="0"/>
              <a:t>Anatomy of an XSLT Stylesheet</a:t>
            </a:r>
          </a:p>
        </p:txBody>
      </p:sp>
      <p:sp>
        <p:nvSpPr>
          <p:cNvPr id="134149" name="Rectangle 5"/>
          <p:cNvSpPr>
            <a:spLocks noGrp="1" noChangeArrowheads="1"/>
          </p:cNvSpPr>
          <p:nvPr>
            <p:ph idx="1"/>
          </p:nvPr>
        </p:nvSpPr>
        <p:spPr/>
        <p:txBody>
          <a:bodyPr/>
          <a:lstStyle/>
          <a:p>
            <a:pPr eaLnBrk="1" hangingPunct="1">
              <a:buFontTx/>
              <a:buNone/>
            </a:pPr>
            <a:r>
              <a:rPr lang="en-US" altLang="en-US"/>
              <a:t>An XSLT stylesheet is a well-formed XML document.</a:t>
            </a:r>
          </a:p>
          <a:p>
            <a:pPr eaLnBrk="1" hangingPunct="1"/>
            <a:r>
              <a:rPr lang="en-US" altLang="en-US"/>
              <a:t>All elements must be closed.</a:t>
            </a:r>
          </a:p>
          <a:p>
            <a:pPr eaLnBrk="1" hangingPunct="1"/>
            <a:r>
              <a:rPr lang="en-US" altLang="en-US"/>
              <a:t>All attribute values must be quoted.</a:t>
            </a:r>
          </a:p>
          <a:p>
            <a:pPr eaLnBrk="1" hangingPunct="1">
              <a:buFontTx/>
              <a:buNone/>
            </a:pPr>
            <a:r>
              <a:rPr lang="en-US" altLang="en-US"/>
              <a:t>Required root element &lt;xsl:stylesheet&gt;.</a:t>
            </a:r>
          </a:p>
          <a:p>
            <a:pPr eaLnBrk="1" hangingPunct="1">
              <a:buFontTx/>
              <a:buNone/>
            </a:pPr>
            <a:r>
              <a:rPr lang="en-US" altLang="en-US"/>
              <a:t>XSLT instruction elements prefixed by </a:t>
            </a:r>
            <a:r>
              <a:rPr lang="ja-JP" altLang="en-US"/>
              <a:t>“</a:t>
            </a:r>
            <a:r>
              <a:rPr lang="en-US" altLang="ja-JP"/>
              <a:t>xsl:</a:t>
            </a:r>
            <a:r>
              <a:rPr lang="ja-JP" altLang="en-US"/>
              <a:t>”</a:t>
            </a:r>
            <a:endParaRPr lang="en-US" altLang="ja-JP"/>
          </a:p>
          <a:p>
            <a:pPr eaLnBrk="1" hangingPunct="1">
              <a:buFontTx/>
              <a:buNone/>
            </a:pPr>
            <a:r>
              <a:rPr lang="en-US" altLang="en-US"/>
              <a:t>Literal result elements (e.g., HTML tags) have no namespace prefix.</a:t>
            </a:r>
          </a:p>
          <a:p>
            <a:pPr eaLnBrk="1" hangingPunct="1">
              <a:buFontTx/>
              <a:buNone/>
            </a:pPr>
            <a:endParaRPr lang="en-US" altLang="en-US"/>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1201</TotalTime>
  <Words>2035</Words>
  <Application>Microsoft Macintosh PowerPoint</Application>
  <PresentationFormat>On-screen Show (4:3)</PresentationFormat>
  <Paragraphs>246</Paragraphs>
  <Slides>47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Calibri</vt:lpstr>
      <vt:lpstr>Courier</vt:lpstr>
      <vt:lpstr>Courier New</vt:lpstr>
      <vt:lpstr>ITCStoneSans</vt:lpstr>
      <vt:lpstr>ＭＳ Ｐゴシック</vt:lpstr>
      <vt:lpstr>Times New Roman</vt:lpstr>
      <vt:lpstr>Wingdings</vt:lpstr>
      <vt:lpstr>Arial</vt:lpstr>
      <vt:lpstr>Default Design</vt:lpstr>
      <vt:lpstr>PowerPoint Presentation</vt:lpstr>
      <vt:lpstr>PowerPoint Presentation</vt:lpstr>
      <vt:lpstr>What you will learn</vt:lpstr>
      <vt:lpstr>Why XSLT?</vt:lpstr>
      <vt:lpstr>History and terminology</vt:lpstr>
      <vt:lpstr>About this Workshop</vt:lpstr>
      <vt:lpstr>About this Workshop</vt:lpstr>
      <vt:lpstr>Our Workflow</vt:lpstr>
      <vt:lpstr>Anatomy of an XSLT Stylesheet</vt:lpstr>
      <vt:lpstr>About our XML Data</vt:lpstr>
      <vt:lpstr>Minimal XSLT Stylesheet</vt:lpstr>
      <vt:lpstr>Exercise: Minimal XSLT Stylesheet</vt:lpstr>
      <vt:lpstr>Exercise: Minimal XSLT Stylesheet</vt:lpstr>
      <vt:lpstr>Exercise: Minimal XSLT Stylesheet (2)</vt:lpstr>
      <vt:lpstr>Task: Converting XML to XHTML</vt:lpstr>
      <vt:lpstr>Task: Converting XML to XHTML</vt:lpstr>
      <vt:lpstr>Exercise: Converting XML to XHTML</vt:lpstr>
      <vt:lpstr>Exercise: Converting XML to XHTML</vt:lpstr>
      <vt:lpstr>Task: Combining XSLT and CSS</vt:lpstr>
      <vt:lpstr>Task: Combining XSLT and CSS</vt:lpstr>
      <vt:lpstr>A Little Bit of CSS</vt:lpstr>
      <vt:lpstr>Exercise: Combining XSLT and CSS</vt:lpstr>
      <vt:lpstr>Exercise: Combining XSLT and CSS</vt:lpstr>
      <vt:lpstr>Task: Filtering content from XML source</vt:lpstr>
      <vt:lpstr>Task: Filtering content from XML source</vt:lpstr>
      <vt:lpstr>Task: Filtering content from XML source </vt:lpstr>
      <vt:lpstr>Exercise: Filtering content from XML source</vt:lpstr>
      <vt:lpstr>Task: Adding named anchors for linking</vt:lpstr>
      <vt:lpstr>Task: Adding named anchors for linking</vt:lpstr>
      <vt:lpstr>Exercise: Adding named anchors for linking</vt:lpstr>
      <vt:lpstr>Concept: XPath Expressions</vt:lpstr>
      <vt:lpstr>Concept: XPath Expressions</vt:lpstr>
      <vt:lpstr>Task: Adding Top and Bottom Links</vt:lpstr>
      <vt:lpstr>Exercise: Adding Top and Bottom Links</vt:lpstr>
      <vt:lpstr>Task: Adding Prev/Next Navigation Links</vt:lpstr>
      <vt:lpstr>Exercise: Adding Prev/Next Navigation Links</vt:lpstr>
      <vt:lpstr>Concept: Conditional Tests</vt:lpstr>
      <vt:lpstr>Task: Conditionalize Navigation Links</vt:lpstr>
      <vt:lpstr>Exercise: Conditionalize Navigation Links</vt:lpstr>
      <vt:lpstr>Task: Adding TOC links</vt:lpstr>
      <vt:lpstr>Concept:Iterating through an XML Tree</vt:lpstr>
      <vt:lpstr>Task: Adding TOC links</vt:lpstr>
      <vt:lpstr>Exercise: Adding TOC links</vt:lpstr>
      <vt:lpstr>Manipulating DITA Documents</vt:lpstr>
      <vt:lpstr>Manipulating DITA Documents (2)</vt:lpstr>
      <vt:lpstr>Contact Us!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Louise Ray</dc:creator>
  <cp:lastModifiedBy>Mary Louise Ray</cp:lastModifiedBy>
  <cp:revision>14</cp:revision>
  <cp:lastPrinted>2015-11-11T05:19:14Z</cp:lastPrinted>
  <dcterms:created xsi:type="dcterms:W3CDTF">2015-10-30T22:39:23Z</dcterms:created>
  <dcterms:modified xsi:type="dcterms:W3CDTF">2015-11-11T05:20:28Z</dcterms:modified>
</cp:coreProperties>
</file>