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9" r:id="rId4"/>
    <p:sldId id="258" r:id="rId5"/>
    <p:sldId id="264" r:id="rId6"/>
    <p:sldId id="265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GITHub</a:t>
          </a:r>
          <a:r>
            <a:rPr lang="en-US" dirty="0"/>
            <a:t> Public Repository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Cleansing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0B118CC-526F-4029-B401-105BD9820C7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Plots/Visualizations/Graphs</a:t>
          </a:r>
        </a:p>
      </dgm:t>
    </dgm:pt>
    <dgm:pt modelId="{E47502E2-9B6A-40A3-A20A-674743CFB7ED}" type="parTrans" cxnId="{94CD7422-4E00-479D-A8F9-44878BE4AA14}">
      <dgm:prSet/>
      <dgm:spPr/>
      <dgm:t>
        <a:bodyPr/>
        <a:lstStyle/>
        <a:p>
          <a:endParaRPr lang="en-US"/>
        </a:p>
      </dgm:t>
    </dgm:pt>
    <dgm:pt modelId="{E77D98BF-65DB-4230-A2D4-DD2C53EDE8E4}" type="sibTrans" cxnId="{94CD7422-4E00-479D-A8F9-44878BE4AA14}">
      <dgm:prSet/>
      <dgm:spPr/>
      <dgm:t>
        <a:bodyPr/>
        <a:lstStyle/>
        <a:p>
          <a:endParaRPr lang="en-US"/>
        </a:p>
      </dgm:t>
    </dgm:pt>
    <dgm:pt modelId="{5C4D5FD4-B64B-4152-8FDF-301547C9A05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Statistical Summary</a:t>
          </a:r>
        </a:p>
      </dgm:t>
    </dgm:pt>
    <dgm:pt modelId="{98E84EE1-6C0C-459A-93FE-4E2E371993AC}" type="parTrans" cxnId="{05046DAF-AE63-4D9F-B9DA-F469806F2303}">
      <dgm:prSet/>
      <dgm:spPr/>
      <dgm:t>
        <a:bodyPr/>
        <a:lstStyle/>
        <a:p>
          <a:endParaRPr lang="en-US"/>
        </a:p>
      </dgm:t>
    </dgm:pt>
    <dgm:pt modelId="{0A44C2AA-B4A7-42EC-B97A-1D74D1BC39F9}" type="sibTrans" cxnId="{05046DAF-AE63-4D9F-B9DA-F469806F2303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7CF2E785-C2FB-4181-8AB4-F96B5CCB7F77}" type="pres">
      <dgm:prSet presAssocID="{5605D28D-2CE6-4513-8566-952984E21E14}" presName="text_2" presStyleLbl="node1" presStyleIdx="1" presStyleCnt="4">
        <dgm:presLayoutVars>
          <dgm:bulletEnabled val="1"/>
        </dgm:presLayoutVars>
      </dgm:prSet>
      <dgm:spPr/>
    </dgm:pt>
    <dgm:pt modelId="{26B01E60-F05C-49F3-9F55-452ED2402CA6}" type="pres">
      <dgm:prSet presAssocID="{5605D28D-2CE6-4513-8566-952984E21E14}" presName="accent_2" presStyleCnt="0"/>
      <dgm:spPr/>
    </dgm:pt>
    <dgm:pt modelId="{A965097E-32F1-4AB8-8C4E-2814A7596B2F}" type="pres">
      <dgm:prSet presAssocID="{5605D28D-2CE6-4513-8566-952984E21E14}" presName="accentRepeatNode" presStyleLbl="solidFgAcc1" presStyleIdx="1" presStyleCnt="4"/>
      <dgm:spPr/>
    </dgm:pt>
    <dgm:pt modelId="{F7FC3333-5A63-4AC5-A421-AB267AD8E3EE}" type="pres">
      <dgm:prSet presAssocID="{00B118CC-526F-4029-B401-105BD9820C7B}" presName="text_3" presStyleLbl="node1" presStyleIdx="2" presStyleCnt="4">
        <dgm:presLayoutVars>
          <dgm:bulletEnabled val="1"/>
        </dgm:presLayoutVars>
      </dgm:prSet>
      <dgm:spPr/>
    </dgm:pt>
    <dgm:pt modelId="{B336F8ED-7327-4571-8E07-FCB2F08E42A6}" type="pres">
      <dgm:prSet presAssocID="{00B118CC-526F-4029-B401-105BD9820C7B}" presName="accent_3" presStyleCnt="0"/>
      <dgm:spPr/>
    </dgm:pt>
    <dgm:pt modelId="{610C15E0-0075-4245-BAEF-DD1ED8528772}" type="pres">
      <dgm:prSet presAssocID="{00B118CC-526F-4029-B401-105BD9820C7B}" presName="accentRepeatNode" presStyleLbl="solidFgAcc1" presStyleIdx="2" presStyleCnt="4"/>
      <dgm:spPr/>
    </dgm:pt>
    <dgm:pt modelId="{C98CACA1-A7A0-4324-B884-B654721C3DA2}" type="pres">
      <dgm:prSet presAssocID="{5C4D5FD4-B64B-4152-8FDF-301547C9A05C}" presName="text_4" presStyleLbl="node1" presStyleIdx="3" presStyleCnt="4">
        <dgm:presLayoutVars>
          <dgm:bulletEnabled val="1"/>
        </dgm:presLayoutVars>
      </dgm:prSet>
      <dgm:spPr/>
    </dgm:pt>
    <dgm:pt modelId="{43EB0589-EA6C-4B5E-BA00-8B00D8CC61C4}" type="pres">
      <dgm:prSet presAssocID="{5C4D5FD4-B64B-4152-8FDF-301547C9A05C}" presName="accent_4" presStyleCnt="0"/>
      <dgm:spPr/>
    </dgm:pt>
    <dgm:pt modelId="{4C7A3550-EFEE-4DE7-8A76-5AB7CBADBAD1}" type="pres">
      <dgm:prSet presAssocID="{5C4D5FD4-B64B-4152-8FDF-301547C9A05C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94CD7422-4E00-479D-A8F9-44878BE4AA14}" srcId="{7E5AA53B-3EEE-4DE4-BB81-9044890C2946}" destId="{00B118CC-526F-4029-B401-105BD9820C7B}" srcOrd="2" destOrd="0" parTransId="{E47502E2-9B6A-40A3-A20A-674743CFB7ED}" sibTransId="{E77D98BF-65DB-4230-A2D4-DD2C53EDE8E4}"/>
    <dgm:cxn modelId="{01AE0E24-F0A7-47F0-9245-3C55F5E153D3}" type="presOf" srcId="{5605D28D-2CE6-4513-8566-952984E21E14}" destId="{7CF2E785-C2FB-4181-8AB4-F96B5CCB7F77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AF3F884-F0CF-440F-8CB1-B7648AB1B138}" srcId="{7E5AA53B-3EEE-4DE4-BB81-9044890C2946}" destId="{5605D28D-2CE6-4513-8566-952984E21E14}" srcOrd="1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5046DAF-AE63-4D9F-B9DA-F469806F2303}" srcId="{7E5AA53B-3EEE-4DE4-BB81-9044890C2946}" destId="{5C4D5FD4-B64B-4152-8FDF-301547C9A05C}" srcOrd="3" destOrd="0" parTransId="{98E84EE1-6C0C-459A-93FE-4E2E371993AC}" sibTransId="{0A44C2AA-B4A7-42EC-B97A-1D74D1BC39F9}"/>
    <dgm:cxn modelId="{7AB90BF8-3591-4E2A-BB36-63365B10B3BE}" type="presOf" srcId="{5C4D5FD4-B64B-4152-8FDF-301547C9A05C}" destId="{C98CACA1-A7A0-4324-B884-B654721C3DA2}" srcOrd="0" destOrd="0" presId="urn:microsoft.com/office/officeart/2008/layout/VerticalCurvedList"/>
    <dgm:cxn modelId="{59553FFD-30FD-44A5-86D0-E79F96F28CFE}" type="presOf" srcId="{00B118CC-526F-4029-B401-105BD9820C7B}" destId="{F7FC3333-5A63-4AC5-A421-AB267AD8E3E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3162CA57-B323-40B8-9C08-8D3BC1A9C2EF}" type="presParOf" srcId="{90561C55-3C6E-4D53-85E1-2C50BCDDA392}" destId="{7CF2E785-C2FB-4181-8AB4-F96B5CCB7F77}" srcOrd="3" destOrd="0" presId="urn:microsoft.com/office/officeart/2008/layout/VerticalCurvedList"/>
    <dgm:cxn modelId="{93AD88C2-5C63-437C-B42F-08E90C4CE2C9}" type="presParOf" srcId="{90561C55-3C6E-4D53-85E1-2C50BCDDA392}" destId="{26B01E60-F05C-49F3-9F55-452ED2402CA6}" srcOrd="4" destOrd="0" presId="urn:microsoft.com/office/officeart/2008/layout/VerticalCurvedList"/>
    <dgm:cxn modelId="{4DAF6301-18A6-4C15-9DCD-910788A85EDF}" type="presParOf" srcId="{26B01E60-F05C-49F3-9F55-452ED2402CA6}" destId="{A965097E-32F1-4AB8-8C4E-2814A7596B2F}" srcOrd="0" destOrd="0" presId="urn:microsoft.com/office/officeart/2008/layout/VerticalCurvedList"/>
    <dgm:cxn modelId="{CF7D7909-C2A7-40E9-A908-8BCDD4AE86AC}" type="presParOf" srcId="{90561C55-3C6E-4D53-85E1-2C50BCDDA392}" destId="{F7FC3333-5A63-4AC5-A421-AB267AD8E3EE}" srcOrd="5" destOrd="0" presId="urn:microsoft.com/office/officeart/2008/layout/VerticalCurvedList"/>
    <dgm:cxn modelId="{A66F3035-9CCD-44AF-8845-D689ECC30019}" type="presParOf" srcId="{90561C55-3C6E-4D53-85E1-2C50BCDDA392}" destId="{B336F8ED-7327-4571-8E07-FCB2F08E42A6}" srcOrd="6" destOrd="0" presId="urn:microsoft.com/office/officeart/2008/layout/VerticalCurvedList"/>
    <dgm:cxn modelId="{B088B53E-B2B7-4809-87CC-6BA05086F7F1}" type="presParOf" srcId="{B336F8ED-7327-4571-8E07-FCB2F08E42A6}" destId="{610C15E0-0075-4245-BAEF-DD1ED8528772}" srcOrd="0" destOrd="0" presId="urn:microsoft.com/office/officeart/2008/layout/VerticalCurvedList"/>
    <dgm:cxn modelId="{92654C70-9145-458A-8F6F-15CE8CA5D8C4}" type="presParOf" srcId="{90561C55-3C6E-4D53-85E1-2C50BCDDA392}" destId="{C98CACA1-A7A0-4324-B884-B654721C3DA2}" srcOrd="7" destOrd="0" presId="urn:microsoft.com/office/officeart/2008/layout/VerticalCurvedList"/>
    <dgm:cxn modelId="{61508AD2-4A10-4D20-A822-8343A92370B1}" type="presParOf" srcId="{90561C55-3C6E-4D53-85E1-2C50BCDDA392}" destId="{43EB0589-EA6C-4B5E-BA00-8B00D8CC61C4}" srcOrd="8" destOrd="0" presId="urn:microsoft.com/office/officeart/2008/layout/VerticalCurvedList"/>
    <dgm:cxn modelId="{C4F8BDE3-040B-48F0-ADA4-4C43E434DFD9}" type="presParOf" srcId="{43EB0589-EA6C-4B5E-BA00-8B00D8CC61C4}" destId="{4C7A3550-EFEE-4DE7-8A76-5AB7CBADBA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GITHub</a:t>
          </a:r>
          <a:r>
            <a:rPr lang="en-US" sz="2700" kern="1200" dirty="0"/>
            <a:t> Public Repository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2E785-C2FB-4181-8AB4-F96B5CCB7F77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Cleansing</a:t>
          </a:r>
        </a:p>
      </dsp:txBody>
      <dsp:txXfrm>
        <a:off x="718958" y="1096552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C3333-5A63-4AC5-A421-AB267AD8E3EE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Plots/Visualizations/Graphs</a:t>
          </a:r>
        </a:p>
      </dsp:txBody>
      <dsp:txXfrm>
        <a:off x="718958" y="1919109"/>
        <a:ext cx="6088001" cy="548276"/>
      </dsp:txXfrm>
    </dsp:sp>
    <dsp:sp modelId="{610C15E0-0075-4245-BAEF-DD1ED8528772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CACA1-A7A0-4324-B884-B654721C3DA2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Statistical Summary</a:t>
          </a:r>
        </a:p>
      </dsp:txBody>
      <dsp:txXfrm>
        <a:off x="404618" y="2741666"/>
        <a:ext cx="6402340" cy="548276"/>
      </dsp:txXfrm>
    </dsp:sp>
    <dsp:sp modelId="{4C7A3550-EFEE-4DE7-8A76-5AB7CBADBAD1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overmill/UC-Berkeley-Module-5-Practice-Applicatio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PRACTICAL APPLICATION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Annissa hovermill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project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D7B12-603E-0C39-A8B1-F6D1D5B8D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74643"/>
            <a:ext cx="11029615" cy="3678303"/>
          </a:xfrm>
        </p:spPr>
        <p:txBody>
          <a:bodyPr anchor="t"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GOAL: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Apply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visualizations and probability distributions presented in this course to distinguish between customers who accepted a driving coupon. Explore the data using knowledge gained from plotting, statistical summaries, and visualization.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DELIVERABLES: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Highlight the differences between customers 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  <a:t>who did and did not accept the coupons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Publish your findings in a public facing GitHub repository as your first portfolio piece.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 CONTENT deliverables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5941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032EE-15EB-7094-A2D1-CD5FBDBA0553}"/>
              </a:ext>
            </a:extLst>
          </p:cNvPr>
          <p:cNvSpPr txBox="1"/>
          <p:nvPr/>
        </p:nvSpPr>
        <p:spPr>
          <a:xfrm>
            <a:off x="581193" y="2272144"/>
            <a:ext cx="11029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 to Public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Repository: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ahovermill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/UC-Berkeley-Module-5-Practice-Application (github.com)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Inside Repository:  README File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Inside Repository:  Module 5 Practical Application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Juypter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Inside Repository:  Power Point Presentation on Practical Application Findings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Importing and cleaning the data on the coupons.csv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2C5F8-2851-06ED-58D8-BF691EC697E1}"/>
              </a:ext>
            </a:extLst>
          </p:cNvPr>
          <p:cNvSpPr txBox="1"/>
          <p:nvPr/>
        </p:nvSpPr>
        <p:spPr>
          <a:xfrm>
            <a:off x="373089" y="2036092"/>
            <a:ext cx="114032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steps are to import and clean the data. Below are the high-level functions used.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notebook has more details.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Importing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('C:\Berkeley ML_AI\Module 5\coupons.csv’)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Cleaning the Data: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1:  Find missing values: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df.isnull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df.isnull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().sum,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2:  Fill in missing values: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df.fillna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(value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3:  Look for duplicate values: 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df.duplicated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4:  Remove duplicate values: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df.drop_duplicates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(keep='last',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inplace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=True)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5:  Replace any values: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df.replace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({'never': 0})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5:  Rename any values (Column Headers):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df.rename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({'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Y':'Use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Coupon Before Expiring'}, axis=1,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inplace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=True)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1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Plotting graphs – </a:t>
            </a:r>
            <a:r>
              <a:rPr lang="en-US" b="0" i="0" dirty="0">
                <a:solidFill>
                  <a:srgbClr val="FFFF00"/>
                </a:solidFill>
                <a:effectLst/>
                <a:latin typeface="Helvetica Neue"/>
              </a:rPr>
              <a:t>Comparing coupon Types, income, passengers, and gender who used the coupons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BAD14-203E-384A-7246-B8A798D07EBE}"/>
              </a:ext>
            </a:extLst>
          </p:cNvPr>
          <p:cNvSpPr txBox="1"/>
          <p:nvPr/>
        </p:nvSpPr>
        <p:spPr>
          <a:xfrm>
            <a:off x="581193" y="2087638"/>
            <a:ext cx="26462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Types of Plots used during the exercise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Histogram/Heatmap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Violin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1B035-9592-9FDA-C023-3CB7898B5091}"/>
              </a:ext>
            </a:extLst>
          </p:cNvPr>
          <p:cNvSpPr txBox="1"/>
          <p:nvPr/>
        </p:nvSpPr>
        <p:spPr>
          <a:xfrm>
            <a:off x="3227411" y="2087638"/>
            <a:ext cx="705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 Few Examples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2C96F-0DC3-3A53-1BB2-DEB3DA93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7638"/>
            <a:ext cx="5722852" cy="3384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D076CC-6139-5C5C-79D9-4D77E3A0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079" y="3779713"/>
            <a:ext cx="5071253" cy="293526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30AD17-0AEC-D95D-F012-5AF903325D93}"/>
              </a:ext>
            </a:extLst>
          </p:cNvPr>
          <p:cNvCxnSpPr/>
          <p:nvPr/>
        </p:nvCxnSpPr>
        <p:spPr>
          <a:xfrm>
            <a:off x="3020291" y="3089564"/>
            <a:ext cx="2840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12C4F0-E6E4-9627-94F3-9A96C8B5C342}"/>
              </a:ext>
            </a:extLst>
          </p:cNvPr>
          <p:cNvCxnSpPr/>
          <p:nvPr/>
        </p:nvCxnSpPr>
        <p:spPr>
          <a:xfrm>
            <a:off x="1413164" y="3429000"/>
            <a:ext cx="1122218" cy="103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9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 summaries </a:t>
            </a:r>
            <a:r>
              <a:rPr lang="en-US" b="0" i="0" dirty="0">
                <a:solidFill>
                  <a:srgbClr val="FFFF00"/>
                </a:solidFill>
                <a:effectLst/>
                <a:latin typeface="Helvetica Neue"/>
              </a:rPr>
              <a:t>customers who did and did not accept the coupons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00ABD0-E9A7-9CD5-04D4-71076B97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01" y="2133600"/>
            <a:ext cx="6518008" cy="472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8959CF-855F-A521-17AD-A3E45EF07836}"/>
              </a:ext>
            </a:extLst>
          </p:cNvPr>
          <p:cNvSpPr txBox="1"/>
          <p:nvPr/>
        </p:nvSpPr>
        <p:spPr>
          <a:xfrm>
            <a:off x="581191" y="2244436"/>
            <a:ext cx="4295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looked at the Use Coupons Before Expiring Column and based on the functions used, I determined 56.75% of the population used the coupons.</a:t>
            </a:r>
          </a:p>
          <a:p>
            <a:endParaRPr lang="en-US" dirty="0"/>
          </a:p>
          <a:p>
            <a:r>
              <a:rPr lang="en-US" dirty="0"/>
              <a:t>0 – Did Not Use the Coupon</a:t>
            </a:r>
          </a:p>
          <a:p>
            <a:r>
              <a:rPr lang="en-US" dirty="0"/>
              <a:t>1 – Used the Coupon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37AE3-00C2-3600-452E-FDB9895782C8}"/>
              </a:ext>
            </a:extLst>
          </p:cNvPr>
          <p:cNvSpPr txBox="1"/>
          <p:nvPr/>
        </p:nvSpPr>
        <p:spPr>
          <a:xfrm>
            <a:off x="581191" y="4495800"/>
            <a:ext cx="4295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more detailed analysis of gender, age, income on who used the coupons and what type of coupons used is shown in the “</a:t>
            </a:r>
            <a:r>
              <a:rPr lang="en-US" dirty="0" err="1"/>
              <a:t>Hovermill_Module</a:t>
            </a:r>
            <a:r>
              <a:rPr lang="en-US" dirty="0"/>
              <a:t> 5” </a:t>
            </a:r>
            <a:r>
              <a:rPr lang="en-US" dirty="0" err="1"/>
              <a:t>Juypter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16694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Annissa Hovermill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500</TotalTime>
  <Words>439</Words>
  <Application>Microsoft Office PowerPoint</Application>
  <PresentationFormat>Widescreen</PresentationFormat>
  <Paragraphs>52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PRACTICAL APPLICATION #1</vt:lpstr>
      <vt:lpstr>project Requirements</vt:lpstr>
      <vt:lpstr>PROJECT CONTENT deliverables</vt:lpstr>
      <vt:lpstr>GITHub repository</vt:lpstr>
      <vt:lpstr>Importing and cleaning the data on the coupons.csv file</vt:lpstr>
      <vt:lpstr>Plotting graphs – Comparing coupon Types, income, passengers, and gender who used the coupons</vt:lpstr>
      <vt:lpstr>Statical summaries customers who did and did not accept the coupons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APPLICATION #1</dc:title>
  <dc:creator>annissa hovermill</dc:creator>
  <cp:lastModifiedBy>annissa hovermill</cp:lastModifiedBy>
  <cp:revision>1</cp:revision>
  <dcterms:created xsi:type="dcterms:W3CDTF">2023-10-03T15:08:13Z</dcterms:created>
  <dcterms:modified xsi:type="dcterms:W3CDTF">2023-10-03T23:29:10Z</dcterms:modified>
</cp:coreProperties>
</file>