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4" r:id="rId1"/>
  </p:sldMasterIdLst>
  <p:notesMasterIdLst>
    <p:notesMasterId r:id="rId17"/>
  </p:notesMasterIdLst>
  <p:sldIdLst>
    <p:sldId id="256" r:id="rId2"/>
    <p:sldId id="257" r:id="rId3"/>
    <p:sldId id="258" r:id="rId4"/>
    <p:sldId id="259" r:id="rId5"/>
    <p:sldId id="269" r:id="rId6"/>
    <p:sldId id="271" r:id="rId7"/>
    <p:sldId id="276" r:id="rId8"/>
    <p:sldId id="262" r:id="rId9"/>
    <p:sldId id="263" r:id="rId10"/>
    <p:sldId id="273" r:id="rId11"/>
    <p:sldId id="274" r:id="rId12"/>
    <p:sldId id="277" r:id="rId13"/>
    <p:sldId id="266"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p:restoredTop sz="95170"/>
  </p:normalViewPr>
  <p:slideViewPr>
    <p:cSldViewPr snapToGrid="0" snapToObjects="1">
      <p:cViewPr varScale="1">
        <p:scale>
          <a:sx n="160" d="100"/>
          <a:sy n="160" d="100"/>
        </p:scale>
        <p:origin x="336"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8996E-D89F-4E15-A99F-8AAD80C6970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7732A99-8E6E-4014-A44A-5D06556698C7}">
      <dgm:prSet/>
      <dgm:spPr/>
      <dgm:t>
        <a:bodyPr/>
        <a:lstStyle/>
        <a:p>
          <a:r>
            <a:rPr lang="en-US"/>
            <a:t>Background</a:t>
          </a:r>
          <a:endParaRPr lang="en-US" dirty="0"/>
        </a:p>
      </dgm:t>
    </dgm:pt>
    <dgm:pt modelId="{E565D7AB-9AEB-4459-A662-E5741D64FA2C}" type="parTrans" cxnId="{B896901C-D5B1-4A26-9C87-6C1B28C4E052}">
      <dgm:prSet/>
      <dgm:spPr/>
      <dgm:t>
        <a:bodyPr/>
        <a:lstStyle/>
        <a:p>
          <a:endParaRPr lang="en-US"/>
        </a:p>
      </dgm:t>
    </dgm:pt>
    <dgm:pt modelId="{2932AE3A-97A3-4B67-AC5F-33124B14C2FB}" type="sibTrans" cxnId="{B896901C-D5B1-4A26-9C87-6C1B28C4E052}">
      <dgm:prSet/>
      <dgm:spPr/>
      <dgm:t>
        <a:bodyPr/>
        <a:lstStyle/>
        <a:p>
          <a:endParaRPr lang="en-US"/>
        </a:p>
      </dgm:t>
    </dgm:pt>
    <dgm:pt modelId="{E016CFEC-A499-4822-A99D-7CFC3B88E2C0}">
      <dgm:prSet/>
      <dgm:spPr/>
      <dgm:t>
        <a:bodyPr/>
        <a:lstStyle/>
        <a:p>
          <a:r>
            <a:rPr lang="en-US"/>
            <a:t>Analysis</a:t>
          </a:r>
          <a:endParaRPr lang="en-US" dirty="0"/>
        </a:p>
      </dgm:t>
    </dgm:pt>
    <dgm:pt modelId="{5EE0CF12-60AD-4BD6-9C22-979C6D917789}" type="parTrans" cxnId="{FCD585AD-3AD3-49DA-925F-8CCD16B6ECFE}">
      <dgm:prSet/>
      <dgm:spPr/>
      <dgm:t>
        <a:bodyPr/>
        <a:lstStyle/>
        <a:p>
          <a:endParaRPr lang="en-US"/>
        </a:p>
      </dgm:t>
    </dgm:pt>
    <dgm:pt modelId="{EF739A81-6C7F-45CD-8800-B3A780577D75}" type="sibTrans" cxnId="{FCD585AD-3AD3-49DA-925F-8CCD16B6ECFE}">
      <dgm:prSet/>
      <dgm:spPr/>
      <dgm:t>
        <a:bodyPr/>
        <a:lstStyle/>
        <a:p>
          <a:endParaRPr lang="en-US"/>
        </a:p>
      </dgm:t>
    </dgm:pt>
    <dgm:pt modelId="{6512FD0A-C986-44CA-9C7D-B804FB7C3D71}">
      <dgm:prSet/>
      <dgm:spPr/>
      <dgm:t>
        <a:bodyPr/>
        <a:lstStyle/>
        <a:p>
          <a:r>
            <a:rPr lang="en-US"/>
            <a:t>Conclusion</a:t>
          </a:r>
        </a:p>
      </dgm:t>
    </dgm:pt>
    <dgm:pt modelId="{B1418986-7C55-480A-BD04-52FA6E6F79E5}" type="parTrans" cxnId="{FE0DE0EC-27D0-4373-B091-EC54A6B10E45}">
      <dgm:prSet/>
      <dgm:spPr/>
      <dgm:t>
        <a:bodyPr/>
        <a:lstStyle/>
        <a:p>
          <a:endParaRPr lang="en-US"/>
        </a:p>
      </dgm:t>
    </dgm:pt>
    <dgm:pt modelId="{54B5402A-4C92-4114-A509-55EE64DAB0D5}" type="sibTrans" cxnId="{FE0DE0EC-27D0-4373-B091-EC54A6B10E45}">
      <dgm:prSet/>
      <dgm:spPr/>
      <dgm:t>
        <a:bodyPr/>
        <a:lstStyle/>
        <a:p>
          <a:endParaRPr lang="en-US"/>
        </a:p>
      </dgm:t>
    </dgm:pt>
    <dgm:pt modelId="{43E9B6B3-07AC-4F16-8B98-860C3E874BCA}">
      <dgm:prSet/>
      <dgm:spPr/>
      <dgm:t>
        <a:bodyPr/>
        <a:lstStyle/>
        <a:p>
          <a:r>
            <a:rPr lang="en-US"/>
            <a:t>Implications</a:t>
          </a:r>
        </a:p>
      </dgm:t>
    </dgm:pt>
    <dgm:pt modelId="{A1389771-212F-4EB5-B8AC-12CF897191E3}" type="parTrans" cxnId="{90635001-0234-40AA-9CED-47B68A4BB19C}">
      <dgm:prSet/>
      <dgm:spPr/>
      <dgm:t>
        <a:bodyPr/>
        <a:lstStyle/>
        <a:p>
          <a:endParaRPr lang="en-US"/>
        </a:p>
      </dgm:t>
    </dgm:pt>
    <dgm:pt modelId="{906B32A0-AB02-4BB4-902B-576C8F4856EF}" type="sibTrans" cxnId="{90635001-0234-40AA-9CED-47B68A4BB19C}">
      <dgm:prSet/>
      <dgm:spPr/>
      <dgm:t>
        <a:bodyPr/>
        <a:lstStyle/>
        <a:p>
          <a:endParaRPr lang="en-US"/>
        </a:p>
      </dgm:t>
    </dgm:pt>
    <dgm:pt modelId="{4599FDB8-7C6F-7043-81D2-7C6F961ACB79}" type="pres">
      <dgm:prSet presAssocID="{CCA8996E-D89F-4E15-A99F-8AAD80C6970A}" presName="outerComposite" presStyleCnt="0">
        <dgm:presLayoutVars>
          <dgm:chMax val="5"/>
          <dgm:dir/>
          <dgm:resizeHandles val="exact"/>
        </dgm:presLayoutVars>
      </dgm:prSet>
      <dgm:spPr/>
    </dgm:pt>
    <dgm:pt modelId="{245623BE-D09E-154B-9ECD-5AFBAE12B295}" type="pres">
      <dgm:prSet presAssocID="{CCA8996E-D89F-4E15-A99F-8AAD80C6970A}" presName="dummyMaxCanvas" presStyleCnt="0">
        <dgm:presLayoutVars/>
      </dgm:prSet>
      <dgm:spPr/>
    </dgm:pt>
    <dgm:pt modelId="{5E9F3C0D-8F0A-2F4F-A959-2642B7D847EC}" type="pres">
      <dgm:prSet presAssocID="{CCA8996E-D89F-4E15-A99F-8AAD80C6970A}" presName="FourNodes_1" presStyleLbl="node1" presStyleIdx="0" presStyleCnt="4">
        <dgm:presLayoutVars>
          <dgm:bulletEnabled val="1"/>
        </dgm:presLayoutVars>
      </dgm:prSet>
      <dgm:spPr/>
    </dgm:pt>
    <dgm:pt modelId="{4BF48560-9984-B74C-996F-CE8CB8AF9B18}" type="pres">
      <dgm:prSet presAssocID="{CCA8996E-D89F-4E15-A99F-8AAD80C6970A}" presName="FourNodes_2" presStyleLbl="node1" presStyleIdx="1" presStyleCnt="4">
        <dgm:presLayoutVars>
          <dgm:bulletEnabled val="1"/>
        </dgm:presLayoutVars>
      </dgm:prSet>
      <dgm:spPr/>
    </dgm:pt>
    <dgm:pt modelId="{CC833E5A-E9CE-0D40-928B-6AF81AD06F2F}" type="pres">
      <dgm:prSet presAssocID="{CCA8996E-D89F-4E15-A99F-8AAD80C6970A}" presName="FourNodes_3" presStyleLbl="node1" presStyleIdx="2" presStyleCnt="4">
        <dgm:presLayoutVars>
          <dgm:bulletEnabled val="1"/>
        </dgm:presLayoutVars>
      </dgm:prSet>
      <dgm:spPr/>
    </dgm:pt>
    <dgm:pt modelId="{F6A6E222-B3F3-4A43-A426-8CB6B22A44D7}" type="pres">
      <dgm:prSet presAssocID="{CCA8996E-D89F-4E15-A99F-8AAD80C6970A}" presName="FourNodes_4" presStyleLbl="node1" presStyleIdx="3" presStyleCnt="4">
        <dgm:presLayoutVars>
          <dgm:bulletEnabled val="1"/>
        </dgm:presLayoutVars>
      </dgm:prSet>
      <dgm:spPr/>
    </dgm:pt>
    <dgm:pt modelId="{F5D5EBF5-63C4-4249-84F6-FE9CB2EC09C7}" type="pres">
      <dgm:prSet presAssocID="{CCA8996E-D89F-4E15-A99F-8AAD80C6970A}" presName="FourConn_1-2" presStyleLbl="fgAccFollowNode1" presStyleIdx="0" presStyleCnt="3">
        <dgm:presLayoutVars>
          <dgm:bulletEnabled val="1"/>
        </dgm:presLayoutVars>
      </dgm:prSet>
      <dgm:spPr/>
    </dgm:pt>
    <dgm:pt modelId="{C7D37068-9756-CA45-940D-933468250FF4}" type="pres">
      <dgm:prSet presAssocID="{CCA8996E-D89F-4E15-A99F-8AAD80C6970A}" presName="FourConn_2-3" presStyleLbl="fgAccFollowNode1" presStyleIdx="1" presStyleCnt="3">
        <dgm:presLayoutVars>
          <dgm:bulletEnabled val="1"/>
        </dgm:presLayoutVars>
      </dgm:prSet>
      <dgm:spPr/>
    </dgm:pt>
    <dgm:pt modelId="{775B3C6E-FF4C-B84D-98CC-0976A40F5D26}" type="pres">
      <dgm:prSet presAssocID="{CCA8996E-D89F-4E15-A99F-8AAD80C6970A}" presName="FourConn_3-4" presStyleLbl="fgAccFollowNode1" presStyleIdx="2" presStyleCnt="3">
        <dgm:presLayoutVars>
          <dgm:bulletEnabled val="1"/>
        </dgm:presLayoutVars>
      </dgm:prSet>
      <dgm:spPr/>
    </dgm:pt>
    <dgm:pt modelId="{7ECD82E2-E495-2841-B49E-DD060B13EFA0}" type="pres">
      <dgm:prSet presAssocID="{CCA8996E-D89F-4E15-A99F-8AAD80C6970A}" presName="FourNodes_1_text" presStyleLbl="node1" presStyleIdx="3" presStyleCnt="4">
        <dgm:presLayoutVars>
          <dgm:bulletEnabled val="1"/>
        </dgm:presLayoutVars>
      </dgm:prSet>
      <dgm:spPr/>
    </dgm:pt>
    <dgm:pt modelId="{0B3DF26E-B273-434C-854B-39B358673A4E}" type="pres">
      <dgm:prSet presAssocID="{CCA8996E-D89F-4E15-A99F-8AAD80C6970A}" presName="FourNodes_2_text" presStyleLbl="node1" presStyleIdx="3" presStyleCnt="4">
        <dgm:presLayoutVars>
          <dgm:bulletEnabled val="1"/>
        </dgm:presLayoutVars>
      </dgm:prSet>
      <dgm:spPr/>
    </dgm:pt>
    <dgm:pt modelId="{0D9A67DE-97AA-2A43-AED6-FD40A8FAC7BB}" type="pres">
      <dgm:prSet presAssocID="{CCA8996E-D89F-4E15-A99F-8AAD80C6970A}" presName="FourNodes_3_text" presStyleLbl="node1" presStyleIdx="3" presStyleCnt="4">
        <dgm:presLayoutVars>
          <dgm:bulletEnabled val="1"/>
        </dgm:presLayoutVars>
      </dgm:prSet>
      <dgm:spPr/>
    </dgm:pt>
    <dgm:pt modelId="{B7C5B3DD-A83C-4C40-9FB9-2D0CBB78ED65}" type="pres">
      <dgm:prSet presAssocID="{CCA8996E-D89F-4E15-A99F-8AAD80C6970A}" presName="FourNodes_4_text" presStyleLbl="node1" presStyleIdx="3" presStyleCnt="4">
        <dgm:presLayoutVars>
          <dgm:bulletEnabled val="1"/>
        </dgm:presLayoutVars>
      </dgm:prSet>
      <dgm:spPr/>
    </dgm:pt>
  </dgm:ptLst>
  <dgm:cxnLst>
    <dgm:cxn modelId="{90635001-0234-40AA-9CED-47B68A4BB19C}" srcId="{CCA8996E-D89F-4E15-A99F-8AAD80C6970A}" destId="{43E9B6B3-07AC-4F16-8B98-860C3E874BCA}" srcOrd="3" destOrd="0" parTransId="{A1389771-212F-4EB5-B8AC-12CF897191E3}" sibTransId="{906B32A0-AB02-4BB4-902B-576C8F4856EF}"/>
    <dgm:cxn modelId="{B896901C-D5B1-4A26-9C87-6C1B28C4E052}" srcId="{CCA8996E-D89F-4E15-A99F-8AAD80C6970A}" destId="{97732A99-8E6E-4014-A44A-5D06556698C7}" srcOrd="0" destOrd="0" parTransId="{E565D7AB-9AEB-4459-A662-E5741D64FA2C}" sibTransId="{2932AE3A-97A3-4B67-AC5F-33124B14C2FB}"/>
    <dgm:cxn modelId="{04C83E28-CAE4-8C46-A77E-3BDCD62292F0}" type="presOf" srcId="{6512FD0A-C986-44CA-9C7D-B804FB7C3D71}" destId="{0D9A67DE-97AA-2A43-AED6-FD40A8FAC7BB}" srcOrd="1" destOrd="0" presId="urn:microsoft.com/office/officeart/2005/8/layout/vProcess5"/>
    <dgm:cxn modelId="{A024042B-61A4-3249-91B1-29C3808D041A}" type="presOf" srcId="{EF739A81-6C7F-45CD-8800-B3A780577D75}" destId="{C7D37068-9756-CA45-940D-933468250FF4}" srcOrd="0" destOrd="0" presId="urn:microsoft.com/office/officeart/2005/8/layout/vProcess5"/>
    <dgm:cxn modelId="{74B7D091-51AE-CC44-AA92-7D9A968DE48E}" type="presOf" srcId="{6512FD0A-C986-44CA-9C7D-B804FB7C3D71}" destId="{CC833E5A-E9CE-0D40-928B-6AF81AD06F2F}" srcOrd="0" destOrd="0" presId="urn:microsoft.com/office/officeart/2005/8/layout/vProcess5"/>
    <dgm:cxn modelId="{BF964CA1-6F86-5847-8212-966618124800}" type="presOf" srcId="{97732A99-8E6E-4014-A44A-5D06556698C7}" destId="{7ECD82E2-E495-2841-B49E-DD060B13EFA0}" srcOrd="1" destOrd="0" presId="urn:microsoft.com/office/officeart/2005/8/layout/vProcess5"/>
    <dgm:cxn modelId="{FCD585AD-3AD3-49DA-925F-8CCD16B6ECFE}" srcId="{CCA8996E-D89F-4E15-A99F-8AAD80C6970A}" destId="{E016CFEC-A499-4822-A99D-7CFC3B88E2C0}" srcOrd="1" destOrd="0" parTransId="{5EE0CF12-60AD-4BD6-9C22-979C6D917789}" sibTransId="{EF739A81-6C7F-45CD-8800-B3A780577D75}"/>
    <dgm:cxn modelId="{EE78DAB3-87AE-204B-8100-D53BE87EC2E6}" type="presOf" srcId="{CCA8996E-D89F-4E15-A99F-8AAD80C6970A}" destId="{4599FDB8-7C6F-7043-81D2-7C6F961ACB79}" srcOrd="0" destOrd="0" presId="urn:microsoft.com/office/officeart/2005/8/layout/vProcess5"/>
    <dgm:cxn modelId="{5B2A98BE-859D-E24D-A58D-B760FC6BC321}" type="presOf" srcId="{97732A99-8E6E-4014-A44A-5D06556698C7}" destId="{5E9F3C0D-8F0A-2F4F-A959-2642B7D847EC}" srcOrd="0" destOrd="0" presId="urn:microsoft.com/office/officeart/2005/8/layout/vProcess5"/>
    <dgm:cxn modelId="{4FCBB6CB-D6D9-EB43-8D82-B4B7EDAA57A8}" type="presOf" srcId="{43E9B6B3-07AC-4F16-8B98-860C3E874BCA}" destId="{F6A6E222-B3F3-4A43-A426-8CB6B22A44D7}" srcOrd="0" destOrd="0" presId="urn:microsoft.com/office/officeart/2005/8/layout/vProcess5"/>
    <dgm:cxn modelId="{D9E9C2CE-D71E-8B4A-8F32-ACB395351A8E}" type="presOf" srcId="{E016CFEC-A499-4822-A99D-7CFC3B88E2C0}" destId="{0B3DF26E-B273-434C-854B-39B358673A4E}" srcOrd="1" destOrd="0" presId="urn:microsoft.com/office/officeart/2005/8/layout/vProcess5"/>
    <dgm:cxn modelId="{37C067D2-56AF-044F-BC3D-F299D5F62569}" type="presOf" srcId="{2932AE3A-97A3-4B67-AC5F-33124B14C2FB}" destId="{F5D5EBF5-63C4-4249-84F6-FE9CB2EC09C7}" srcOrd="0" destOrd="0" presId="urn:microsoft.com/office/officeart/2005/8/layout/vProcess5"/>
    <dgm:cxn modelId="{464125DA-1F13-854C-BD2D-99FB07521FEB}" type="presOf" srcId="{E016CFEC-A499-4822-A99D-7CFC3B88E2C0}" destId="{4BF48560-9984-B74C-996F-CE8CB8AF9B18}" srcOrd="0" destOrd="0" presId="urn:microsoft.com/office/officeart/2005/8/layout/vProcess5"/>
    <dgm:cxn modelId="{E49ABADB-90DB-B04F-976D-C13AE733F5FA}" type="presOf" srcId="{54B5402A-4C92-4114-A509-55EE64DAB0D5}" destId="{775B3C6E-FF4C-B84D-98CC-0976A40F5D26}" srcOrd="0" destOrd="0" presId="urn:microsoft.com/office/officeart/2005/8/layout/vProcess5"/>
    <dgm:cxn modelId="{FE0DE0EC-27D0-4373-B091-EC54A6B10E45}" srcId="{CCA8996E-D89F-4E15-A99F-8AAD80C6970A}" destId="{6512FD0A-C986-44CA-9C7D-B804FB7C3D71}" srcOrd="2" destOrd="0" parTransId="{B1418986-7C55-480A-BD04-52FA6E6F79E5}" sibTransId="{54B5402A-4C92-4114-A509-55EE64DAB0D5}"/>
    <dgm:cxn modelId="{95DBABF3-6ADB-454B-823F-F5E5684C75ED}" type="presOf" srcId="{43E9B6B3-07AC-4F16-8B98-860C3E874BCA}" destId="{B7C5B3DD-A83C-4C40-9FB9-2D0CBB78ED65}" srcOrd="1" destOrd="0" presId="urn:microsoft.com/office/officeart/2005/8/layout/vProcess5"/>
    <dgm:cxn modelId="{8E85988C-8A3A-C44B-916C-D804E61F5CF7}" type="presParOf" srcId="{4599FDB8-7C6F-7043-81D2-7C6F961ACB79}" destId="{245623BE-D09E-154B-9ECD-5AFBAE12B295}" srcOrd="0" destOrd="0" presId="urn:microsoft.com/office/officeart/2005/8/layout/vProcess5"/>
    <dgm:cxn modelId="{3A1C4D30-AA9A-804C-8A61-7754D91AAFA7}" type="presParOf" srcId="{4599FDB8-7C6F-7043-81D2-7C6F961ACB79}" destId="{5E9F3C0D-8F0A-2F4F-A959-2642B7D847EC}" srcOrd="1" destOrd="0" presId="urn:microsoft.com/office/officeart/2005/8/layout/vProcess5"/>
    <dgm:cxn modelId="{0317BEE8-0F73-9D49-B72A-039E6ABD1113}" type="presParOf" srcId="{4599FDB8-7C6F-7043-81D2-7C6F961ACB79}" destId="{4BF48560-9984-B74C-996F-CE8CB8AF9B18}" srcOrd="2" destOrd="0" presId="urn:microsoft.com/office/officeart/2005/8/layout/vProcess5"/>
    <dgm:cxn modelId="{7ECE8DEE-E92E-114D-99BB-03D6261561E0}" type="presParOf" srcId="{4599FDB8-7C6F-7043-81D2-7C6F961ACB79}" destId="{CC833E5A-E9CE-0D40-928B-6AF81AD06F2F}" srcOrd="3" destOrd="0" presId="urn:microsoft.com/office/officeart/2005/8/layout/vProcess5"/>
    <dgm:cxn modelId="{410F317B-2D78-CA47-8C87-24CB9044E01F}" type="presParOf" srcId="{4599FDB8-7C6F-7043-81D2-7C6F961ACB79}" destId="{F6A6E222-B3F3-4A43-A426-8CB6B22A44D7}" srcOrd="4" destOrd="0" presId="urn:microsoft.com/office/officeart/2005/8/layout/vProcess5"/>
    <dgm:cxn modelId="{0CB3D6B8-6846-7B43-8D90-CDA838785918}" type="presParOf" srcId="{4599FDB8-7C6F-7043-81D2-7C6F961ACB79}" destId="{F5D5EBF5-63C4-4249-84F6-FE9CB2EC09C7}" srcOrd="5" destOrd="0" presId="urn:microsoft.com/office/officeart/2005/8/layout/vProcess5"/>
    <dgm:cxn modelId="{A0E08718-080F-5C41-A59B-F6367B1A9536}" type="presParOf" srcId="{4599FDB8-7C6F-7043-81D2-7C6F961ACB79}" destId="{C7D37068-9756-CA45-940D-933468250FF4}" srcOrd="6" destOrd="0" presId="urn:microsoft.com/office/officeart/2005/8/layout/vProcess5"/>
    <dgm:cxn modelId="{964B204D-78DF-6641-B83F-5FCBEC210022}" type="presParOf" srcId="{4599FDB8-7C6F-7043-81D2-7C6F961ACB79}" destId="{775B3C6E-FF4C-B84D-98CC-0976A40F5D26}" srcOrd="7" destOrd="0" presId="urn:microsoft.com/office/officeart/2005/8/layout/vProcess5"/>
    <dgm:cxn modelId="{82389A02-8D66-544E-8F66-BC760FE72DAB}" type="presParOf" srcId="{4599FDB8-7C6F-7043-81D2-7C6F961ACB79}" destId="{7ECD82E2-E495-2841-B49E-DD060B13EFA0}" srcOrd="8" destOrd="0" presId="urn:microsoft.com/office/officeart/2005/8/layout/vProcess5"/>
    <dgm:cxn modelId="{755B0460-F96F-B945-84E1-4F5D2BFEA9B4}" type="presParOf" srcId="{4599FDB8-7C6F-7043-81D2-7C6F961ACB79}" destId="{0B3DF26E-B273-434C-854B-39B358673A4E}" srcOrd="9" destOrd="0" presId="urn:microsoft.com/office/officeart/2005/8/layout/vProcess5"/>
    <dgm:cxn modelId="{C758A763-0D97-AA47-BEE0-D757AE9B95DF}" type="presParOf" srcId="{4599FDB8-7C6F-7043-81D2-7C6F961ACB79}" destId="{0D9A67DE-97AA-2A43-AED6-FD40A8FAC7BB}" srcOrd="10" destOrd="0" presId="urn:microsoft.com/office/officeart/2005/8/layout/vProcess5"/>
    <dgm:cxn modelId="{0A867289-9301-B340-AC96-FD276EE269AC}" type="presParOf" srcId="{4599FDB8-7C6F-7043-81D2-7C6F961ACB79}" destId="{B7C5B3DD-A83C-4C40-9FB9-2D0CBB78ED6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F3C0D-8F0A-2F4F-A959-2642B7D847EC}">
      <dsp:nvSpPr>
        <dsp:cNvPr id="0" name=""/>
        <dsp:cNvSpPr/>
      </dsp:nvSpPr>
      <dsp:spPr>
        <a:xfrm>
          <a:off x="0" y="0"/>
          <a:ext cx="4795520" cy="11900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Background</a:t>
          </a:r>
          <a:endParaRPr lang="en-US" sz="5000" kern="1200" dirty="0"/>
        </a:p>
      </dsp:txBody>
      <dsp:txXfrm>
        <a:off x="34856" y="34856"/>
        <a:ext cx="3410777" cy="1120360"/>
      </dsp:txXfrm>
    </dsp:sp>
    <dsp:sp modelId="{4BF48560-9984-B74C-996F-CE8CB8AF9B18}">
      <dsp:nvSpPr>
        <dsp:cNvPr id="0" name=""/>
        <dsp:cNvSpPr/>
      </dsp:nvSpPr>
      <dsp:spPr>
        <a:xfrm>
          <a:off x="401624" y="1406449"/>
          <a:ext cx="4795520" cy="1190072"/>
        </a:xfrm>
        <a:prstGeom prst="roundRect">
          <a:avLst>
            <a:gd name="adj" fmla="val 10000"/>
          </a:avLst>
        </a:prstGeom>
        <a:solidFill>
          <a:schemeClr val="accent2">
            <a:hueOff val="916029"/>
            <a:satOff val="-18258"/>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Analysis</a:t>
          </a:r>
          <a:endParaRPr lang="en-US" sz="5000" kern="1200" dirty="0"/>
        </a:p>
      </dsp:txBody>
      <dsp:txXfrm>
        <a:off x="436480" y="1441305"/>
        <a:ext cx="3550635" cy="1120360"/>
      </dsp:txXfrm>
    </dsp:sp>
    <dsp:sp modelId="{CC833E5A-E9CE-0D40-928B-6AF81AD06F2F}">
      <dsp:nvSpPr>
        <dsp:cNvPr id="0" name=""/>
        <dsp:cNvSpPr/>
      </dsp:nvSpPr>
      <dsp:spPr>
        <a:xfrm>
          <a:off x="797255" y="2812898"/>
          <a:ext cx="4795520" cy="1190072"/>
        </a:xfrm>
        <a:prstGeom prst="roundRect">
          <a:avLst>
            <a:gd name="adj" fmla="val 10000"/>
          </a:avLst>
        </a:prstGeom>
        <a:solidFill>
          <a:schemeClr val="accent2">
            <a:hueOff val="1832057"/>
            <a:satOff val="-36516"/>
            <a:lumOff val="15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Conclusion</a:t>
          </a:r>
        </a:p>
      </dsp:txBody>
      <dsp:txXfrm>
        <a:off x="832111" y="2847754"/>
        <a:ext cx="3556630" cy="1120360"/>
      </dsp:txXfrm>
    </dsp:sp>
    <dsp:sp modelId="{F6A6E222-B3F3-4A43-A426-8CB6B22A44D7}">
      <dsp:nvSpPr>
        <dsp:cNvPr id="0" name=""/>
        <dsp:cNvSpPr/>
      </dsp:nvSpPr>
      <dsp:spPr>
        <a:xfrm>
          <a:off x="1198879" y="4219348"/>
          <a:ext cx="4795520" cy="1190072"/>
        </a:xfrm>
        <a:prstGeom prst="roundRect">
          <a:avLst>
            <a:gd name="adj" fmla="val 10000"/>
          </a:avLst>
        </a:prstGeom>
        <a:solidFill>
          <a:schemeClr val="accent2">
            <a:hueOff val="2748086"/>
            <a:satOff val="-54774"/>
            <a:lumOff val="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Implications</a:t>
          </a:r>
        </a:p>
      </dsp:txBody>
      <dsp:txXfrm>
        <a:off x="1233735" y="4254204"/>
        <a:ext cx="3550635" cy="1120360"/>
      </dsp:txXfrm>
    </dsp:sp>
    <dsp:sp modelId="{F5D5EBF5-63C4-4249-84F6-FE9CB2EC09C7}">
      <dsp:nvSpPr>
        <dsp:cNvPr id="0" name=""/>
        <dsp:cNvSpPr/>
      </dsp:nvSpPr>
      <dsp:spPr>
        <a:xfrm>
          <a:off x="4021972" y="911487"/>
          <a:ext cx="773547" cy="77354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96020" y="911487"/>
        <a:ext cx="425451" cy="582094"/>
      </dsp:txXfrm>
    </dsp:sp>
    <dsp:sp modelId="{C7D37068-9756-CA45-940D-933468250FF4}">
      <dsp:nvSpPr>
        <dsp:cNvPr id="0" name=""/>
        <dsp:cNvSpPr/>
      </dsp:nvSpPr>
      <dsp:spPr>
        <a:xfrm>
          <a:off x="4423597" y="2317936"/>
          <a:ext cx="773547" cy="773547"/>
        </a:xfrm>
        <a:prstGeom prst="downArrow">
          <a:avLst>
            <a:gd name="adj1" fmla="val 55000"/>
            <a:gd name="adj2" fmla="val 45000"/>
          </a:avLst>
        </a:prstGeom>
        <a:solidFill>
          <a:schemeClr val="accent2">
            <a:tint val="40000"/>
            <a:alpha val="90000"/>
            <a:hueOff val="1667707"/>
            <a:satOff val="-24505"/>
            <a:lumOff val="-789"/>
            <a:alphaOff val="0"/>
          </a:schemeClr>
        </a:solidFill>
        <a:ln w="12700" cap="flat" cmpd="sng" algn="ctr">
          <a:solidFill>
            <a:schemeClr val="accent2">
              <a:tint val="40000"/>
              <a:alpha val="90000"/>
              <a:hueOff val="1667707"/>
              <a:satOff val="-24505"/>
              <a:lumOff val="-7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97645" y="2317936"/>
        <a:ext cx="425451" cy="582094"/>
      </dsp:txXfrm>
    </dsp:sp>
    <dsp:sp modelId="{775B3C6E-FF4C-B84D-98CC-0976A40F5D26}">
      <dsp:nvSpPr>
        <dsp:cNvPr id="0" name=""/>
        <dsp:cNvSpPr/>
      </dsp:nvSpPr>
      <dsp:spPr>
        <a:xfrm>
          <a:off x="4819227" y="3724386"/>
          <a:ext cx="773547" cy="773547"/>
        </a:xfrm>
        <a:prstGeom prst="downArrow">
          <a:avLst>
            <a:gd name="adj1" fmla="val 55000"/>
            <a:gd name="adj2" fmla="val 45000"/>
          </a:avLst>
        </a:prstGeom>
        <a:solidFill>
          <a:schemeClr val="accent2">
            <a:tint val="40000"/>
            <a:alpha val="90000"/>
            <a:hueOff val="3335413"/>
            <a:satOff val="-49009"/>
            <a:lumOff val="-1579"/>
            <a:alphaOff val="0"/>
          </a:schemeClr>
        </a:solidFill>
        <a:ln w="12700" cap="flat" cmpd="sng" algn="ctr">
          <a:solidFill>
            <a:schemeClr val="accent2">
              <a:tint val="40000"/>
              <a:alpha val="90000"/>
              <a:hueOff val="3335413"/>
              <a:satOff val="-49009"/>
              <a:lumOff val="-15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993275" y="3724386"/>
        <a:ext cx="425451" cy="58209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A0C16E-E801-CF41-9F12-9F50A07ED6BB}" type="datetimeFigureOut">
              <a:rPr lang="en-US" smtClean="0"/>
              <a:t>8/3/21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B05AB-F525-3548-B7CD-B8E23286D05A}" type="slidenum">
              <a:rPr lang="en-US" smtClean="0"/>
              <a:t>‹#›</a:t>
            </a:fld>
            <a:endParaRPr lang="en-US"/>
          </a:p>
        </p:txBody>
      </p:sp>
    </p:spTree>
    <p:extLst>
      <p:ext uri="{BB962C8B-B14F-4D97-AF65-F5344CB8AC3E}">
        <p14:creationId xmlns:p14="http://schemas.microsoft.com/office/powerpoint/2010/main" val="354229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CD83BE2-5661-C341-914E-A5AF8C3403F1}" type="datetimeFigureOut">
              <a:rPr lang="en-US" smtClean="0"/>
              <a:t>8/2/21</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210662-F95D-0047-A0E4-B58FB647D99C}" type="slidenum">
              <a:rPr lang="en-US" smtClean="0"/>
              <a:t>‹#›</a:t>
            </a:fld>
            <a:endParaRPr lang="en-US"/>
          </a:p>
        </p:txBody>
      </p:sp>
    </p:spTree>
    <p:extLst>
      <p:ext uri="{BB962C8B-B14F-4D97-AF65-F5344CB8AC3E}">
        <p14:creationId xmlns:p14="http://schemas.microsoft.com/office/powerpoint/2010/main" val="284315636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71830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68656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99606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0CD83BE2-5661-C341-914E-A5AF8C3403F1}" type="datetimeFigureOut">
              <a:rPr lang="en-US" smtClean="0"/>
              <a:t>8/2/21</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28461039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83BE2-5661-C341-914E-A5AF8C3403F1}" type="datetimeFigureOut">
              <a:rPr lang="en-US" smtClean="0"/>
              <a:t>8/2/21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40432048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83BE2-5661-C341-914E-A5AF8C3403F1}" type="datetimeFigureOut">
              <a:rPr lang="en-US" smtClean="0"/>
              <a:t>8/2/21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85414840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83BE2-5661-C341-914E-A5AF8C3403F1}" type="datetimeFigureOut">
              <a:rPr lang="en-US" smtClean="0"/>
              <a:t>8/2/21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14914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83BE2-5661-C341-914E-A5AF8C3403F1}" type="datetimeFigureOut">
              <a:rPr lang="en-US" smtClean="0"/>
              <a:t>8/2/21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210662-F95D-0047-A0E4-B58FB647D99C}" type="slidenum">
              <a:rPr lang="en-US" smtClean="0"/>
              <a:t>‹#›</a:t>
            </a:fld>
            <a:endParaRPr lang="en-US"/>
          </a:p>
        </p:txBody>
      </p:sp>
    </p:spTree>
    <p:extLst>
      <p:ext uri="{BB962C8B-B14F-4D97-AF65-F5344CB8AC3E}">
        <p14:creationId xmlns:p14="http://schemas.microsoft.com/office/powerpoint/2010/main" val="343941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CD83BE2-5661-C341-914E-A5AF8C3403F1}" type="datetimeFigureOut">
              <a:rPr lang="en-US" smtClean="0"/>
              <a:t>8/2/21</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07611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0CD83BE2-5661-C341-914E-A5AF8C3403F1}" type="datetimeFigureOut">
              <a:rPr lang="en-US" smtClean="0"/>
              <a:t>8/2/21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AB210662-F95D-0047-A0E4-B58FB647D99C}"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7857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CD83BE2-5661-C341-914E-A5AF8C3403F1}" type="datetimeFigureOut">
              <a:rPr lang="en-US" smtClean="0"/>
              <a:t>8/2/21</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210662-F95D-0047-A0E4-B58FB647D99C}"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76894238"/>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6FE4A2-35A3-4DB8-8676-F15262B5A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Close up of heart shaped pages of a book">
            <a:extLst>
              <a:ext uri="{FF2B5EF4-FFF2-40B4-BE49-F238E27FC236}">
                <a16:creationId xmlns:a16="http://schemas.microsoft.com/office/drawing/2014/main" id="{E2030F4D-4EEB-4137-B2EC-29DAA278458C}"/>
              </a:ext>
            </a:extLst>
          </p:cNvPr>
          <p:cNvPicPr>
            <a:picLocks noChangeAspect="1"/>
          </p:cNvPicPr>
          <p:nvPr/>
        </p:nvPicPr>
        <p:blipFill rotWithShape="1">
          <a:blip r:embed="rId2">
            <a:duotone>
              <a:prstClr val="black"/>
              <a:schemeClr val="tx2">
                <a:tint val="45000"/>
                <a:satMod val="400000"/>
              </a:schemeClr>
            </a:duotone>
            <a:alphaModFix amt="85000"/>
          </a:blip>
          <a:srcRect t="15609" b="121"/>
          <a:stretch/>
        </p:blipFill>
        <p:spPr>
          <a:xfrm>
            <a:off x="1" y="10"/>
            <a:ext cx="12191999" cy="6857989"/>
          </a:xfrm>
          <a:prstGeom prst="rect">
            <a:avLst/>
          </a:prstGeom>
        </p:spPr>
      </p:pic>
      <p:sp>
        <p:nvSpPr>
          <p:cNvPr id="12" name="Rectangle 11">
            <a:extLst>
              <a:ext uri="{FF2B5EF4-FFF2-40B4-BE49-F238E27FC236}">
                <a16:creationId xmlns:a16="http://schemas.microsoft.com/office/drawing/2014/main" id="{AA6F5E8B-615A-40CD-B278-15CBE0CCB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alpha val="91000"/>
            </a:schemeClr>
          </a:solidFill>
          <a:ln w="6350" cap="flat" cmpd="sng" algn="ctr">
            <a:noFill/>
            <a:prstDash val="solid"/>
          </a:ln>
          <a:effectLst>
            <a:softEdge rad="0"/>
          </a:effectLst>
        </p:spPr>
      </p:sp>
      <p:sp>
        <p:nvSpPr>
          <p:cNvPr id="14" name="Rectangle 13">
            <a:extLst>
              <a:ext uri="{FF2B5EF4-FFF2-40B4-BE49-F238E27FC236}">
                <a16:creationId xmlns:a16="http://schemas.microsoft.com/office/drawing/2014/main" id="{EA948956-3274-4B99-86C3-835339DF7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le 1">
            <a:extLst>
              <a:ext uri="{FF2B5EF4-FFF2-40B4-BE49-F238E27FC236}">
                <a16:creationId xmlns:a16="http://schemas.microsoft.com/office/drawing/2014/main" id="{734FDC92-0E03-BC4F-B31B-B49CD261D1EB}"/>
              </a:ext>
            </a:extLst>
          </p:cNvPr>
          <p:cNvSpPr>
            <a:spLocks noGrp="1"/>
          </p:cNvSpPr>
          <p:nvPr>
            <p:ph type="ctrTitle"/>
          </p:nvPr>
        </p:nvSpPr>
        <p:spPr>
          <a:xfrm>
            <a:off x="1758264" y="2114066"/>
            <a:ext cx="8675472" cy="2122928"/>
          </a:xfrm>
        </p:spPr>
        <p:txBody>
          <a:bodyPr>
            <a:normAutofit/>
          </a:bodyPr>
          <a:lstStyle/>
          <a:p>
            <a:r>
              <a:rPr lang="en-US" sz="5400" dirty="0"/>
              <a:t>The Success of Book to Film Adaptations</a:t>
            </a:r>
          </a:p>
        </p:txBody>
      </p:sp>
      <p:sp>
        <p:nvSpPr>
          <p:cNvPr id="3" name="Subtitle 2">
            <a:extLst>
              <a:ext uri="{FF2B5EF4-FFF2-40B4-BE49-F238E27FC236}">
                <a16:creationId xmlns:a16="http://schemas.microsoft.com/office/drawing/2014/main" id="{10B306ED-11C1-D846-8E12-E1288B9C89FD}"/>
              </a:ext>
            </a:extLst>
          </p:cNvPr>
          <p:cNvSpPr>
            <a:spLocks noGrp="1"/>
          </p:cNvSpPr>
          <p:nvPr>
            <p:ph type="subTitle" idx="1"/>
          </p:nvPr>
        </p:nvSpPr>
        <p:spPr>
          <a:xfrm>
            <a:off x="1759787" y="4236994"/>
            <a:ext cx="8675474" cy="902270"/>
          </a:xfrm>
        </p:spPr>
        <p:txBody>
          <a:bodyPr>
            <a:normAutofit/>
          </a:bodyPr>
          <a:lstStyle/>
          <a:p>
            <a:pPr>
              <a:spcAft>
                <a:spcPts val="600"/>
              </a:spcAft>
            </a:pPr>
            <a:r>
              <a:rPr lang="en-US" sz="2400" dirty="0"/>
              <a:t>What book characteristics are associated with film success?</a:t>
            </a:r>
          </a:p>
          <a:p>
            <a:pPr>
              <a:spcAft>
                <a:spcPts val="600"/>
              </a:spcAft>
            </a:pPr>
            <a:r>
              <a:rPr lang="en-US" sz="1800" dirty="0"/>
              <a:t>Team Stegosaurus: Matthew Bishop, Ashley Gates, Lauren To </a:t>
            </a:r>
          </a:p>
        </p:txBody>
      </p:sp>
      <p:sp>
        <p:nvSpPr>
          <p:cNvPr id="16" name="Rectangle 15">
            <a:extLst>
              <a:ext uri="{FF2B5EF4-FFF2-40B4-BE49-F238E27FC236}">
                <a16:creationId xmlns:a16="http://schemas.microsoft.com/office/drawing/2014/main" id="{F44EDD32-33DF-4C1D-B2E2-E25631F6F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rgbClr val="4C5760"/>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FE9A2D72-96EC-4939-AEE2-32346B6643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86920F-53BC-43BF-A4A5-62C5AA49EC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2465469-1AD1-4409-A821-626C04A3E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93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9B5554C-2470-7C42-966C-0D01C13294B9}"/>
              </a:ext>
            </a:extLst>
          </p:cNvPr>
          <p:cNvSpPr>
            <a:spLocks noGrp="1"/>
          </p:cNvSpPr>
          <p:nvPr>
            <p:ph type="title"/>
          </p:nvPr>
        </p:nvSpPr>
        <p:spPr>
          <a:xfrm>
            <a:off x="1199896" y="525440"/>
            <a:ext cx="9792208" cy="1527078"/>
          </a:xfrm>
          <a:solidFill>
            <a:schemeClr val="accent1"/>
          </a:solidFill>
        </p:spPr>
        <p:txBody>
          <a:bodyPr>
            <a:noAutofit/>
          </a:bodyPr>
          <a:lstStyle/>
          <a:p>
            <a:pPr algn="ctr"/>
            <a:r>
              <a:rPr lang="en-US" sz="3600" u="sng" dirty="0">
                <a:solidFill>
                  <a:schemeClr val="bg1"/>
                </a:solidFill>
              </a:rPr>
              <a:t>Hypothesis Three: </a:t>
            </a:r>
            <a:r>
              <a:rPr lang="en-US" sz="3600" dirty="0">
                <a:solidFill>
                  <a:schemeClr val="bg1"/>
                </a:solidFill>
              </a:rPr>
              <a:t>There is a relationship/correlation between the number of reviewers of a book and the adaptation rating.</a:t>
            </a:r>
          </a:p>
        </p:txBody>
      </p:sp>
      <p:pic>
        <p:nvPicPr>
          <p:cNvPr id="6146" name="Picture 2">
            <a:extLst>
              <a:ext uri="{FF2B5EF4-FFF2-40B4-BE49-F238E27FC236}">
                <a16:creationId xmlns:a16="http://schemas.microsoft.com/office/drawing/2014/main" id="{1577E475-5949-A84A-B661-A568FBA22B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6304" y="2052518"/>
            <a:ext cx="5310624" cy="38050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EE9B54-7A31-4D42-A8F3-7160907A7B18}"/>
              </a:ext>
            </a:extLst>
          </p:cNvPr>
          <p:cNvSpPr txBox="1"/>
          <p:nvPr/>
        </p:nvSpPr>
        <p:spPr>
          <a:xfrm>
            <a:off x="4253939" y="5951995"/>
            <a:ext cx="3635354" cy="369332"/>
          </a:xfrm>
          <a:prstGeom prst="rect">
            <a:avLst/>
          </a:prstGeom>
          <a:noFill/>
        </p:spPr>
        <p:txBody>
          <a:bodyPr wrap="none" rtlCol="0">
            <a:spAutoFit/>
          </a:bodyPr>
          <a:lstStyle/>
          <a:p>
            <a:r>
              <a:rPr lang="en-US" dirty="0"/>
              <a:t>The </a:t>
            </a:r>
            <a:r>
              <a:rPr lang="en-US" dirty="0" err="1"/>
              <a:t>r-value</a:t>
            </a:r>
            <a:r>
              <a:rPr lang="en-US" dirty="0"/>
              <a:t> is: 0.019169007359004328</a:t>
            </a:r>
          </a:p>
        </p:txBody>
      </p:sp>
    </p:spTree>
    <p:extLst>
      <p:ext uri="{BB962C8B-B14F-4D97-AF65-F5344CB8AC3E}">
        <p14:creationId xmlns:p14="http://schemas.microsoft.com/office/powerpoint/2010/main" val="269391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9B5554C-2470-7C42-966C-0D01C13294B9}"/>
              </a:ext>
            </a:extLst>
          </p:cNvPr>
          <p:cNvSpPr>
            <a:spLocks noGrp="1"/>
          </p:cNvSpPr>
          <p:nvPr>
            <p:ph type="title"/>
          </p:nvPr>
        </p:nvSpPr>
        <p:spPr>
          <a:xfrm>
            <a:off x="1199896" y="387993"/>
            <a:ext cx="9792208" cy="1687717"/>
          </a:xfrm>
          <a:solidFill>
            <a:schemeClr val="accent1"/>
          </a:solidFill>
        </p:spPr>
        <p:txBody>
          <a:bodyPr anchor="ctr">
            <a:noAutofit/>
          </a:bodyPr>
          <a:lstStyle/>
          <a:p>
            <a:pPr algn="ctr"/>
            <a:r>
              <a:rPr lang="en-US" sz="3600" u="sng" dirty="0">
                <a:solidFill>
                  <a:schemeClr val="bg1"/>
                </a:solidFill>
              </a:rPr>
              <a:t>Hypothesis Four</a:t>
            </a:r>
            <a:r>
              <a:rPr lang="en-US" sz="3600" dirty="0">
                <a:solidFill>
                  <a:schemeClr val="bg1"/>
                </a:solidFill>
              </a:rPr>
              <a:t>: There is a relationship/correlation between the number of Goodreads reviews and the adaptation rating.</a:t>
            </a:r>
          </a:p>
        </p:txBody>
      </p:sp>
      <p:pic>
        <p:nvPicPr>
          <p:cNvPr id="7170" name="Picture 2">
            <a:extLst>
              <a:ext uri="{FF2B5EF4-FFF2-40B4-BE49-F238E27FC236}">
                <a16:creationId xmlns:a16="http://schemas.microsoft.com/office/drawing/2014/main" id="{0188D25B-681D-5A48-91A1-FBAFC0663F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5763" y="2075710"/>
            <a:ext cx="5391166" cy="38627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F11258-7B93-3541-AF1F-4A04CDDD9FDF}"/>
              </a:ext>
            </a:extLst>
          </p:cNvPr>
          <p:cNvSpPr txBox="1"/>
          <p:nvPr/>
        </p:nvSpPr>
        <p:spPr>
          <a:xfrm>
            <a:off x="4233949" y="5980452"/>
            <a:ext cx="3724102" cy="369332"/>
          </a:xfrm>
          <a:prstGeom prst="rect">
            <a:avLst/>
          </a:prstGeom>
          <a:noFill/>
        </p:spPr>
        <p:txBody>
          <a:bodyPr wrap="square" rtlCol="0">
            <a:spAutoFit/>
          </a:bodyPr>
          <a:lstStyle/>
          <a:p>
            <a:r>
              <a:rPr lang="en-US" dirty="0"/>
              <a:t>The </a:t>
            </a:r>
            <a:r>
              <a:rPr lang="en-US" dirty="0" err="1"/>
              <a:t>r-value</a:t>
            </a:r>
            <a:r>
              <a:rPr lang="en-US" dirty="0"/>
              <a:t> is: -0.043778432195029734 </a:t>
            </a:r>
          </a:p>
        </p:txBody>
      </p:sp>
    </p:spTree>
    <p:extLst>
      <p:ext uri="{BB962C8B-B14F-4D97-AF65-F5344CB8AC3E}">
        <p14:creationId xmlns:p14="http://schemas.microsoft.com/office/powerpoint/2010/main" val="27150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A02CC66-AB96-B244-9B52-2DF20F89F21E}"/>
              </a:ext>
            </a:extLst>
          </p:cNvPr>
          <p:cNvSpPr>
            <a:spLocks noGrp="1"/>
          </p:cNvSpPr>
          <p:nvPr>
            <p:ph type="title"/>
          </p:nvPr>
        </p:nvSpPr>
        <p:spPr>
          <a:xfrm>
            <a:off x="687754" y="875324"/>
            <a:ext cx="3536510" cy="5093520"/>
          </a:xfrm>
        </p:spPr>
        <p:txBody>
          <a:bodyPr>
            <a:normAutofit/>
          </a:bodyPr>
          <a:lstStyle/>
          <a:p>
            <a:pPr algn="ctr"/>
            <a:r>
              <a:rPr lang="en-US" sz="4400" dirty="0"/>
              <a:t>Conclusion</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9" name="Content Placeholder 2">
            <a:extLst>
              <a:ext uri="{FF2B5EF4-FFF2-40B4-BE49-F238E27FC236}">
                <a16:creationId xmlns:a16="http://schemas.microsoft.com/office/drawing/2014/main" id="{2ADAD9B5-2F39-3543-A571-A78D97E4EFBF}"/>
              </a:ext>
            </a:extLst>
          </p:cNvPr>
          <p:cNvSpPr txBox="1">
            <a:spLocks/>
          </p:cNvSpPr>
          <p:nvPr/>
        </p:nvSpPr>
        <p:spPr>
          <a:xfrm>
            <a:off x="5478122" y="577516"/>
            <a:ext cx="5878989" cy="5014904"/>
          </a:xfrm>
          <a:prstGeom prst="rect">
            <a:avLst/>
          </a:prstGeom>
        </p:spPr>
        <p:txBody>
          <a:bodyPr vert="horz" lIns="91440" tIns="45720" rIns="91440" bIns="45720" rtlCol="0" anchor="ct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2000" b="1" dirty="0"/>
              <a:t>Hypotheses</a:t>
            </a:r>
          </a:p>
          <a:p>
            <a:pPr lvl="1"/>
            <a:r>
              <a:rPr lang="en-US" dirty="0"/>
              <a:t>1. Are ratings of Book Adaptations statistically different from most films? Y</a:t>
            </a:r>
          </a:p>
          <a:p>
            <a:pPr lvl="1"/>
            <a:br>
              <a:rPr lang="en-US" sz="1800" dirty="0"/>
            </a:br>
            <a:r>
              <a:rPr lang="en-US" dirty="0"/>
              <a:t>2. Are Book ratings positively correlated to Film ratings? Y</a:t>
            </a:r>
          </a:p>
          <a:p>
            <a:pPr lvl="1"/>
            <a:br>
              <a:rPr lang="en-US" sz="1800" dirty="0"/>
            </a:br>
            <a:r>
              <a:rPr lang="en-US" dirty="0"/>
              <a:t>3. Are Horror Adaptation ratings statistically different from ratings of other film genres? N</a:t>
            </a:r>
          </a:p>
          <a:p>
            <a:pPr lvl="1"/>
            <a:br>
              <a:rPr lang="en-US" sz="1800" dirty="0"/>
            </a:br>
            <a:r>
              <a:rPr lang="en-US" dirty="0"/>
              <a:t>4. Is there a relationship / correlation between the number of reviewers of a book, and the movie rating? N</a:t>
            </a:r>
          </a:p>
          <a:p>
            <a:pPr lvl="1"/>
            <a:br>
              <a:rPr lang="en-US" sz="1800" dirty="0"/>
            </a:br>
            <a:r>
              <a:rPr lang="en-US" dirty="0"/>
              <a:t>5. Is there a relationship / correlation between the number of Goodreads book reviews and the movie rating?</a:t>
            </a:r>
            <a:endParaRPr lang="en-US" sz="1800" dirty="0"/>
          </a:p>
        </p:txBody>
      </p:sp>
    </p:spTree>
    <p:extLst>
      <p:ext uri="{BB962C8B-B14F-4D97-AF65-F5344CB8AC3E}">
        <p14:creationId xmlns:p14="http://schemas.microsoft.com/office/powerpoint/2010/main" val="414240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3A02CC66-AB96-B244-9B52-2DF20F89F21E}"/>
              </a:ext>
            </a:extLst>
          </p:cNvPr>
          <p:cNvSpPr>
            <a:spLocks noGrp="1"/>
          </p:cNvSpPr>
          <p:nvPr>
            <p:ph type="title"/>
          </p:nvPr>
        </p:nvSpPr>
        <p:spPr>
          <a:xfrm>
            <a:off x="687754" y="875324"/>
            <a:ext cx="3536510" cy="5093520"/>
          </a:xfrm>
        </p:spPr>
        <p:txBody>
          <a:bodyPr>
            <a:normAutofit/>
          </a:bodyPr>
          <a:lstStyle/>
          <a:p>
            <a:pPr algn="ctr"/>
            <a:r>
              <a:rPr lang="en-US" sz="4400" dirty="0"/>
              <a:t>Conclusion</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5FFBDC5-5BBF-3041-9E29-DFADC2642598}"/>
              </a:ext>
            </a:extLst>
          </p:cNvPr>
          <p:cNvSpPr>
            <a:spLocks noGrp="1"/>
          </p:cNvSpPr>
          <p:nvPr>
            <p:ph idx="1"/>
          </p:nvPr>
        </p:nvSpPr>
        <p:spPr>
          <a:xfrm>
            <a:off x="5478121" y="971742"/>
            <a:ext cx="5878989" cy="2236732"/>
          </a:xfrm>
        </p:spPr>
        <p:txBody>
          <a:bodyPr anchor="ctr">
            <a:normAutofit/>
          </a:bodyPr>
          <a:lstStyle/>
          <a:p>
            <a:r>
              <a:rPr lang="en-US" sz="2000" b="1" dirty="0"/>
              <a:t>Ideas for Further Exploration</a:t>
            </a:r>
          </a:p>
          <a:p>
            <a:pPr lvl="1"/>
            <a:r>
              <a:rPr lang="en-US" sz="1800" dirty="0"/>
              <a:t>Explore further correlations between books and movies, there’s more data to be analyzed </a:t>
            </a:r>
          </a:p>
          <a:p>
            <a:pPr lvl="1"/>
            <a:r>
              <a:rPr lang="en-US" sz="1800" dirty="0"/>
              <a:t>Use predictive methods to choose books to adapt to movies</a:t>
            </a:r>
          </a:p>
          <a:p>
            <a:pPr marL="274320" lvl="1" indent="0">
              <a:buNone/>
            </a:pPr>
            <a:endParaRPr lang="en-US" sz="1800" dirty="0"/>
          </a:p>
          <a:p>
            <a:pPr lvl="1"/>
            <a:endParaRPr lang="en-US" sz="1800" dirty="0"/>
          </a:p>
        </p:txBody>
      </p:sp>
      <p:sp>
        <p:nvSpPr>
          <p:cNvPr id="9" name="Content Placeholder 2">
            <a:extLst>
              <a:ext uri="{FF2B5EF4-FFF2-40B4-BE49-F238E27FC236}">
                <a16:creationId xmlns:a16="http://schemas.microsoft.com/office/drawing/2014/main" id="{2ADAD9B5-2F39-3543-A571-A78D97E4EFBF}"/>
              </a:ext>
            </a:extLst>
          </p:cNvPr>
          <p:cNvSpPr txBox="1">
            <a:spLocks/>
          </p:cNvSpPr>
          <p:nvPr/>
        </p:nvSpPr>
        <p:spPr>
          <a:xfrm>
            <a:off x="5478122" y="3355688"/>
            <a:ext cx="5878989" cy="2236732"/>
          </a:xfrm>
          <a:prstGeom prst="rect">
            <a:avLst/>
          </a:prstGeom>
        </p:spPr>
        <p:txBody>
          <a:bodyPr vert="horz" lIns="91440" tIns="45720" rIns="91440" bIns="45720" rtlCol="0" anchor="ctr">
            <a:normAutofit fontScale="92500" lnSpcReduction="2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b="1" dirty="0"/>
              <a:t>Business Implications</a:t>
            </a:r>
          </a:p>
          <a:p>
            <a:pPr lvl="1"/>
            <a:r>
              <a:rPr lang="en-US" sz="1800" dirty="0"/>
              <a:t>Movie studios would find this data helpful in choosing where to invest production dollars, namely book rating</a:t>
            </a:r>
          </a:p>
          <a:p>
            <a:pPr lvl="1"/>
            <a:r>
              <a:rPr lang="en-US" sz="1800" dirty="0"/>
              <a:t>Book publishers could promote highly rated books for movie optioning</a:t>
            </a:r>
          </a:p>
          <a:p>
            <a:pPr lvl="1"/>
            <a:r>
              <a:rPr lang="en-US" sz="1800" dirty="0"/>
              <a:t>Could also have implications for which books get published</a:t>
            </a:r>
          </a:p>
          <a:p>
            <a:pPr lvl="1"/>
            <a:r>
              <a:rPr lang="en-US" sz="1800" dirty="0"/>
              <a:t>Could encourage book publishers and film companies to collaborate</a:t>
            </a:r>
          </a:p>
          <a:p>
            <a:pPr lvl="1"/>
            <a:endParaRPr lang="en-US" sz="1800" dirty="0"/>
          </a:p>
        </p:txBody>
      </p:sp>
    </p:spTree>
    <p:extLst>
      <p:ext uri="{BB962C8B-B14F-4D97-AF65-F5344CB8AC3E}">
        <p14:creationId xmlns:p14="http://schemas.microsoft.com/office/powerpoint/2010/main" val="403717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F5F1A62F-9AAF-3149-893B-6CC14C602BA9}"/>
              </a:ext>
            </a:extLst>
          </p:cNvPr>
          <p:cNvSpPr>
            <a:spLocks noGrp="1"/>
          </p:cNvSpPr>
          <p:nvPr>
            <p:ph type="title"/>
          </p:nvPr>
        </p:nvSpPr>
        <p:spPr>
          <a:xfrm>
            <a:off x="1066800" y="1089090"/>
            <a:ext cx="10058400" cy="1371600"/>
          </a:xfrm>
        </p:spPr>
        <p:txBody>
          <a:bodyPr>
            <a:normAutofit/>
          </a:bodyPr>
          <a:lstStyle/>
          <a:p>
            <a:pPr algn="ctr"/>
            <a:r>
              <a:rPr lang="en-US" dirty="0">
                <a:solidFill>
                  <a:srgbClr val="FFFFFF"/>
                </a:solidFill>
              </a:rPr>
              <a:t>Further Exploration</a:t>
            </a:r>
          </a:p>
        </p:txBody>
      </p:sp>
      <p:pic>
        <p:nvPicPr>
          <p:cNvPr id="5" name="Content Placeholder 4" descr="A picture containing text&#10;&#10;Description automatically generated">
            <a:extLst>
              <a:ext uri="{FF2B5EF4-FFF2-40B4-BE49-F238E27FC236}">
                <a16:creationId xmlns:a16="http://schemas.microsoft.com/office/drawing/2014/main" id="{657737A9-3BFF-D642-832F-0F93D92E843E}"/>
              </a:ext>
            </a:extLst>
          </p:cNvPr>
          <p:cNvPicPr>
            <a:picLocks noGrp="1" noChangeAspect="1"/>
          </p:cNvPicPr>
          <p:nvPr>
            <p:ph idx="1"/>
          </p:nvPr>
        </p:nvPicPr>
        <p:blipFill>
          <a:blip r:embed="rId2"/>
          <a:stretch>
            <a:fillRect/>
          </a:stretch>
        </p:blipFill>
        <p:spPr>
          <a:xfrm>
            <a:off x="457202" y="3320402"/>
            <a:ext cx="5263343" cy="2673350"/>
          </a:xfrm>
        </p:spPr>
      </p:pic>
      <p:pic>
        <p:nvPicPr>
          <p:cNvPr id="7" name="Picture 6" descr="Text&#10;&#10;Description automatically generated">
            <a:extLst>
              <a:ext uri="{FF2B5EF4-FFF2-40B4-BE49-F238E27FC236}">
                <a16:creationId xmlns:a16="http://schemas.microsoft.com/office/drawing/2014/main" id="{52A6D7F6-ED88-4247-A39F-4FE872A46B5C}"/>
              </a:ext>
            </a:extLst>
          </p:cNvPr>
          <p:cNvPicPr>
            <a:picLocks noChangeAspect="1"/>
          </p:cNvPicPr>
          <p:nvPr/>
        </p:nvPicPr>
        <p:blipFill>
          <a:blip r:embed="rId3"/>
          <a:stretch>
            <a:fillRect/>
          </a:stretch>
        </p:blipFill>
        <p:spPr>
          <a:xfrm>
            <a:off x="6600305" y="3385847"/>
            <a:ext cx="5134493" cy="2607905"/>
          </a:xfrm>
          <a:prstGeom prst="rect">
            <a:avLst/>
          </a:prstGeom>
        </p:spPr>
      </p:pic>
    </p:spTree>
    <p:extLst>
      <p:ext uri="{BB962C8B-B14F-4D97-AF65-F5344CB8AC3E}">
        <p14:creationId xmlns:p14="http://schemas.microsoft.com/office/powerpoint/2010/main" val="324072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4B5FFB-E400-49F0-8153-75622C96F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C9E734E7-3EBF-463F-9D80-2668EE36A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5" name="Rectangle 14">
            <a:extLst>
              <a:ext uri="{FF2B5EF4-FFF2-40B4-BE49-F238E27FC236}">
                <a16:creationId xmlns:a16="http://schemas.microsoft.com/office/drawing/2014/main" id="{44685F97-04E2-4F32-B20B-3CB5C4D1F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7" name="Rectangle 16">
            <a:extLst>
              <a:ext uri="{FF2B5EF4-FFF2-40B4-BE49-F238E27FC236}">
                <a16:creationId xmlns:a16="http://schemas.microsoft.com/office/drawing/2014/main" id="{457F0196-A6E1-4D1C-B47F-8CF95D759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18">
            <a:extLst>
              <a:ext uri="{FF2B5EF4-FFF2-40B4-BE49-F238E27FC236}">
                <a16:creationId xmlns:a16="http://schemas.microsoft.com/office/drawing/2014/main" id="{521404AE-4400-43A1-94EC-16F37AE015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0" name="Straight Connector 19">
              <a:extLst>
                <a:ext uri="{FF2B5EF4-FFF2-40B4-BE49-F238E27FC236}">
                  <a16:creationId xmlns:a16="http://schemas.microsoft.com/office/drawing/2014/main" id="{96CF6F17-8CCC-492C-A2CB-97CCBF7CBB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3A3195-94A6-4E0A-BE4A-12564DAEE2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1373ED-58A8-4EEA-959E-7BD3C97B15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useBgFill="1">
        <p:nvSpPr>
          <p:cNvPr id="24" name="Rectangle 23">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28" name="Rectangle 27">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noFill/>
          <a:ln w="6350" cap="sq" cmpd="sng" algn="ctr">
            <a:solidFill>
              <a:srgbClr val="FFFFFF"/>
            </a:solidFill>
            <a:prstDash val="solid"/>
            <a:miter lim="800000"/>
          </a:ln>
          <a:effectLst/>
        </p:spPr>
      </p:sp>
      <p:sp>
        <p:nvSpPr>
          <p:cNvPr id="6" name="Title 5">
            <a:extLst>
              <a:ext uri="{FF2B5EF4-FFF2-40B4-BE49-F238E27FC236}">
                <a16:creationId xmlns:a16="http://schemas.microsoft.com/office/drawing/2014/main" id="{2DCE5B4F-518B-9E40-9BDA-7F53EB70B418}"/>
              </a:ext>
            </a:extLst>
          </p:cNvPr>
          <p:cNvSpPr>
            <a:spLocks noGrp="1"/>
          </p:cNvSpPr>
          <p:nvPr>
            <p:ph type="title"/>
          </p:nvPr>
        </p:nvSpPr>
        <p:spPr>
          <a:xfrm>
            <a:off x="1371488" y="1438093"/>
            <a:ext cx="9424952" cy="3069103"/>
          </a:xfrm>
        </p:spPr>
        <p:txBody>
          <a:bodyPr vert="horz" lIns="91440" tIns="45720" rIns="91440" bIns="45720" rtlCol="0" anchor="ctr">
            <a:normAutofit/>
          </a:bodyPr>
          <a:lstStyle/>
          <a:p>
            <a:pPr algn="ctr">
              <a:lnSpc>
                <a:spcPct val="83000"/>
              </a:lnSpc>
            </a:pPr>
            <a:r>
              <a:rPr lang="en-US" sz="7200" cap="all" spc="-100">
                <a:solidFill>
                  <a:srgbClr val="FFFFFF"/>
                </a:solidFill>
              </a:rPr>
              <a:t>Questions?</a:t>
            </a:r>
          </a:p>
        </p:txBody>
      </p:sp>
    </p:spTree>
    <p:extLst>
      <p:ext uri="{BB962C8B-B14F-4D97-AF65-F5344CB8AC3E}">
        <p14:creationId xmlns:p14="http://schemas.microsoft.com/office/powerpoint/2010/main" val="177580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5838-FE3D-184A-B933-48C3D1E54C03}"/>
              </a:ext>
            </a:extLst>
          </p:cNvPr>
          <p:cNvSpPr>
            <a:spLocks noGrp="1"/>
          </p:cNvSpPr>
          <p:nvPr>
            <p:ph type="title"/>
          </p:nvPr>
        </p:nvSpPr>
        <p:spPr>
          <a:xfrm>
            <a:off x="1251679" y="645107"/>
            <a:ext cx="3384329" cy="5421436"/>
          </a:xfrm>
        </p:spPr>
        <p:txBody>
          <a:bodyPr anchor="ctr">
            <a:normAutofit/>
          </a:bodyPr>
          <a:lstStyle/>
          <a:p>
            <a:r>
              <a:rPr lang="en-US" sz="4000"/>
              <a:t>Agenda</a:t>
            </a:r>
          </a:p>
        </p:txBody>
      </p:sp>
      <p:graphicFrame>
        <p:nvGraphicFramePr>
          <p:cNvPr id="5" name="Content Placeholder 2">
            <a:extLst>
              <a:ext uri="{FF2B5EF4-FFF2-40B4-BE49-F238E27FC236}">
                <a16:creationId xmlns:a16="http://schemas.microsoft.com/office/drawing/2014/main" id="{357EC63B-2512-4AE0-A961-2B319FC0B263}"/>
              </a:ext>
            </a:extLst>
          </p:cNvPr>
          <p:cNvGraphicFramePr>
            <a:graphicFrameLocks noGrp="1"/>
          </p:cNvGraphicFramePr>
          <p:nvPr>
            <p:ph idx="1"/>
            <p:extLst>
              <p:ext uri="{D42A27DB-BD31-4B8C-83A1-F6EECF244321}">
                <p14:modId xmlns:p14="http://schemas.microsoft.com/office/powerpoint/2010/main" val="251119831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119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861EC3E2-CF05-9C4E-AC9F-A890AF0B8F23}"/>
              </a:ext>
            </a:extLst>
          </p:cNvPr>
          <p:cNvSpPr>
            <a:spLocks noGrp="1"/>
          </p:cNvSpPr>
          <p:nvPr>
            <p:ph type="title"/>
          </p:nvPr>
        </p:nvSpPr>
        <p:spPr>
          <a:xfrm>
            <a:off x="687754" y="875324"/>
            <a:ext cx="3536510" cy="5093520"/>
          </a:xfrm>
        </p:spPr>
        <p:txBody>
          <a:bodyPr>
            <a:normAutofit/>
          </a:bodyPr>
          <a:lstStyle/>
          <a:p>
            <a:pPr algn="ctr"/>
            <a:r>
              <a:rPr lang="en-US" sz="4400"/>
              <a:t>Background</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B0F926-9E84-D34B-AB20-470004EA61E2}"/>
              </a:ext>
            </a:extLst>
          </p:cNvPr>
          <p:cNvSpPr>
            <a:spLocks noGrp="1"/>
          </p:cNvSpPr>
          <p:nvPr>
            <p:ph idx="1"/>
          </p:nvPr>
        </p:nvSpPr>
        <p:spPr>
          <a:xfrm>
            <a:off x="5530034" y="875324"/>
            <a:ext cx="5974211" cy="5093520"/>
          </a:xfrm>
        </p:spPr>
        <p:txBody>
          <a:bodyPr anchor="ctr">
            <a:normAutofit/>
          </a:bodyPr>
          <a:lstStyle/>
          <a:p>
            <a:r>
              <a:rPr lang="en-US" sz="2000" dirty="0"/>
              <a:t>“Do book adaptations perform well as movies?”</a:t>
            </a:r>
          </a:p>
          <a:p>
            <a:pPr marL="0" indent="0">
              <a:buNone/>
            </a:pPr>
            <a:endParaRPr lang="en-US" sz="2000" dirty="0"/>
          </a:p>
          <a:p>
            <a:r>
              <a:rPr lang="en-US" sz="2000" dirty="0"/>
              <a:t>Explored book ratings, page counts, genre, audience, publisher type.</a:t>
            </a:r>
          </a:p>
          <a:p>
            <a:pPr marL="0" indent="0">
              <a:buNone/>
            </a:pPr>
            <a:endParaRPr lang="en-US" sz="2000" dirty="0"/>
          </a:p>
          <a:p>
            <a:r>
              <a:rPr lang="en-US" sz="2000" dirty="0"/>
              <a:t>Analyzed 45,000 movies released from March 1910 to July 2017, to find that 835 movies were based on novels during that time period. Performed EDA on 11,128 books via the Goodreads. </a:t>
            </a:r>
          </a:p>
          <a:p>
            <a:pPr marL="0" indent="0">
              <a:buNone/>
            </a:pPr>
            <a:endParaRPr lang="en-US" sz="2000" dirty="0"/>
          </a:p>
          <a:p>
            <a:r>
              <a:rPr lang="en-US" sz="2000" dirty="0"/>
              <a:t>Final dataset consisted of 105 books and corresponding movies.</a:t>
            </a:r>
          </a:p>
          <a:p>
            <a:pPr marL="0" indent="0" algn="ctr">
              <a:buNone/>
            </a:pPr>
            <a:endParaRPr lang="en-US" sz="2000" dirty="0"/>
          </a:p>
        </p:txBody>
      </p:sp>
    </p:spTree>
    <p:extLst>
      <p:ext uri="{BB962C8B-B14F-4D97-AF65-F5344CB8AC3E}">
        <p14:creationId xmlns:p14="http://schemas.microsoft.com/office/powerpoint/2010/main" val="3792008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C9DBAD7-47B0-BD4A-9A2F-407B94D174CB}"/>
              </a:ext>
            </a:extLst>
          </p:cNvPr>
          <p:cNvSpPr>
            <a:spLocks noGrp="1"/>
          </p:cNvSpPr>
          <p:nvPr>
            <p:ph type="title"/>
          </p:nvPr>
        </p:nvSpPr>
        <p:spPr>
          <a:xfrm>
            <a:off x="687754" y="875324"/>
            <a:ext cx="3536510" cy="5093520"/>
          </a:xfrm>
        </p:spPr>
        <p:txBody>
          <a:bodyPr>
            <a:normAutofit/>
          </a:bodyPr>
          <a:lstStyle/>
          <a:p>
            <a:pPr algn="ctr"/>
            <a:r>
              <a:rPr lang="en-US" sz="4400"/>
              <a:t>Approach</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1D7A5E-5272-B846-BDD3-7828AAB88CA1}"/>
              </a:ext>
            </a:extLst>
          </p:cNvPr>
          <p:cNvSpPr>
            <a:spLocks noGrp="1"/>
          </p:cNvSpPr>
          <p:nvPr>
            <p:ph idx="1"/>
          </p:nvPr>
        </p:nvSpPr>
        <p:spPr>
          <a:xfrm>
            <a:off x="5599609" y="684302"/>
            <a:ext cx="5647076" cy="5475563"/>
          </a:xfrm>
        </p:spPr>
        <p:txBody>
          <a:bodyPr anchor="ctr">
            <a:normAutofit fontScale="92500" lnSpcReduction="20000"/>
          </a:bodyPr>
          <a:lstStyle/>
          <a:p>
            <a:pPr marL="457200" indent="-457200">
              <a:lnSpc>
                <a:spcPct val="150000"/>
              </a:lnSpc>
              <a:buFont typeface="+mj-lt"/>
              <a:buAutoNum type="arabicPeriod"/>
            </a:pPr>
            <a:r>
              <a:rPr lang="en-US" sz="2800" dirty="0"/>
              <a:t>Identify data sources and dependencies</a:t>
            </a:r>
          </a:p>
          <a:p>
            <a:pPr marL="457200" indent="-457200">
              <a:lnSpc>
                <a:spcPct val="150000"/>
              </a:lnSpc>
              <a:buFont typeface="+mj-lt"/>
              <a:buAutoNum type="arabicPeriod"/>
            </a:pPr>
            <a:r>
              <a:rPr lang="en-US" sz="2800" dirty="0"/>
              <a:t>Collect and clean movie and book data</a:t>
            </a:r>
          </a:p>
          <a:p>
            <a:pPr marL="457200" indent="-457200">
              <a:lnSpc>
                <a:spcPct val="150000"/>
              </a:lnSpc>
              <a:buFont typeface="+mj-lt"/>
              <a:buAutoNum type="arabicPeriod"/>
            </a:pPr>
            <a:r>
              <a:rPr lang="en-US" sz="2800" dirty="0"/>
              <a:t>Merge (5) datasets based on which movies have corresponding book data</a:t>
            </a:r>
          </a:p>
          <a:p>
            <a:pPr marL="457200" indent="-457200">
              <a:lnSpc>
                <a:spcPct val="150000"/>
              </a:lnSpc>
              <a:buFont typeface="+mj-lt"/>
              <a:buAutoNum type="arabicPeriod"/>
            </a:pPr>
            <a:r>
              <a:rPr lang="en-US" sz="2800" dirty="0"/>
              <a:t>Run analysis and visualizations of consequential attributes</a:t>
            </a:r>
          </a:p>
          <a:p>
            <a:pPr marL="457200" indent="-457200">
              <a:lnSpc>
                <a:spcPct val="150000"/>
              </a:lnSpc>
              <a:buFont typeface="+mj-lt"/>
              <a:buAutoNum type="arabicPeriod"/>
            </a:pPr>
            <a:r>
              <a:rPr lang="en-US" sz="2800" dirty="0"/>
              <a:t>Analyze results—Regression, ANOVA, and T-tests</a:t>
            </a:r>
          </a:p>
          <a:p>
            <a:pPr marL="0" indent="0">
              <a:buNone/>
            </a:pPr>
            <a:endParaRPr lang="en-US" sz="2000" dirty="0"/>
          </a:p>
        </p:txBody>
      </p:sp>
    </p:spTree>
    <p:extLst>
      <p:ext uri="{BB962C8B-B14F-4D97-AF65-F5344CB8AC3E}">
        <p14:creationId xmlns:p14="http://schemas.microsoft.com/office/powerpoint/2010/main" val="96661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2"/>
          </a:solidFill>
          <a:ln w="6350" cap="flat" cmpd="sng" algn="ctr">
            <a:noFill/>
            <a:prstDash val="solid"/>
          </a:ln>
          <a:effectLst>
            <a:softEdge rad="0"/>
          </a:effectLst>
        </p:spPr>
      </p:sp>
      <p:sp>
        <p:nvSpPr>
          <p:cNvPr id="2" name="Title 1">
            <a:extLst>
              <a:ext uri="{FF2B5EF4-FFF2-40B4-BE49-F238E27FC236}">
                <a16:creationId xmlns:a16="http://schemas.microsoft.com/office/drawing/2014/main" id="{0C9DBAD7-47B0-BD4A-9A2F-407B94D174CB}"/>
              </a:ext>
            </a:extLst>
          </p:cNvPr>
          <p:cNvSpPr>
            <a:spLocks noGrp="1"/>
          </p:cNvSpPr>
          <p:nvPr>
            <p:ph type="title"/>
          </p:nvPr>
        </p:nvSpPr>
        <p:spPr>
          <a:xfrm>
            <a:off x="687754" y="875324"/>
            <a:ext cx="3536510" cy="5093520"/>
          </a:xfrm>
        </p:spPr>
        <p:txBody>
          <a:bodyPr>
            <a:normAutofit/>
          </a:bodyPr>
          <a:lstStyle/>
          <a:p>
            <a:pPr algn="ctr"/>
            <a:r>
              <a:rPr lang="en-US" sz="4400"/>
              <a:t>Approach</a:t>
            </a: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311D7A5E-5272-B846-BDD3-7828AAB88CA1}"/>
              </a:ext>
            </a:extLst>
          </p:cNvPr>
          <p:cNvSpPr>
            <a:spLocks noGrp="1"/>
          </p:cNvSpPr>
          <p:nvPr>
            <p:ph idx="1"/>
          </p:nvPr>
        </p:nvSpPr>
        <p:spPr>
          <a:xfrm>
            <a:off x="5599609" y="684302"/>
            <a:ext cx="5647076" cy="5475563"/>
          </a:xfrm>
        </p:spPr>
        <p:txBody>
          <a:bodyPr anchor="ctr">
            <a:normAutofit fontScale="92500" lnSpcReduction="10000"/>
          </a:bodyPr>
          <a:lstStyle/>
          <a:p>
            <a:pPr marL="0" indent="0" algn="ctr">
              <a:buNone/>
            </a:pPr>
            <a:r>
              <a:rPr lang="en-US" sz="2400" u="sng" dirty="0"/>
              <a:t>Limitations</a:t>
            </a:r>
            <a:r>
              <a:rPr lang="en-US" sz="2400" dirty="0"/>
              <a:t>:</a:t>
            </a:r>
          </a:p>
          <a:p>
            <a:r>
              <a:rPr lang="en-US" sz="2400" dirty="0"/>
              <a:t>Limited sample size (both book and film data)</a:t>
            </a:r>
          </a:p>
          <a:p>
            <a:r>
              <a:rPr lang="en-US" sz="2400" dirty="0"/>
              <a:t>Limited time, scope of project</a:t>
            </a:r>
          </a:p>
          <a:p>
            <a:r>
              <a:rPr lang="en-US" sz="2400" dirty="0"/>
              <a:t>Book editions are from 1910 on</a:t>
            </a:r>
          </a:p>
          <a:p>
            <a:r>
              <a:rPr lang="en-US" sz="2400" dirty="0"/>
              <a:t>Books can be adapted more than once</a:t>
            </a:r>
          </a:p>
          <a:p>
            <a:r>
              <a:rPr lang="en-US" sz="2400" dirty="0"/>
              <a:t>Film release and book sales influence one another</a:t>
            </a:r>
            <a:endParaRPr lang="en-US" sz="2400" u="sng" dirty="0"/>
          </a:p>
          <a:p>
            <a:pPr marL="0" indent="0" algn="ctr">
              <a:buNone/>
            </a:pPr>
            <a:r>
              <a:rPr lang="en-US" sz="2400" u="sng" dirty="0"/>
              <a:t>Assumptions</a:t>
            </a:r>
            <a:r>
              <a:rPr lang="en-US" sz="2400" dirty="0"/>
              <a:t>:</a:t>
            </a:r>
          </a:p>
          <a:p>
            <a:r>
              <a:rPr lang="en-US" sz="2400" dirty="0"/>
              <a:t>Assume data is correct</a:t>
            </a:r>
          </a:p>
          <a:p>
            <a:r>
              <a:rPr lang="en-US" sz="2400" dirty="0"/>
              <a:t>Assume that “Based on Novel” is correctly attributed in the dataset</a:t>
            </a:r>
          </a:p>
          <a:p>
            <a:r>
              <a:rPr lang="en-US" sz="2400" dirty="0"/>
              <a:t>Assume that movie and book IDs match correctly</a:t>
            </a:r>
          </a:p>
        </p:txBody>
      </p:sp>
    </p:spTree>
    <p:extLst>
      <p:ext uri="{BB962C8B-B14F-4D97-AF65-F5344CB8AC3E}">
        <p14:creationId xmlns:p14="http://schemas.microsoft.com/office/powerpoint/2010/main" val="146888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1026" name="Picture 2">
            <a:extLst>
              <a:ext uri="{FF2B5EF4-FFF2-40B4-BE49-F238E27FC236}">
                <a16:creationId xmlns:a16="http://schemas.microsoft.com/office/drawing/2014/main" id="{BB959040-75D0-B04B-9889-8598006393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6765" y="2407289"/>
            <a:ext cx="4995614" cy="363555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D94559EB-43D2-E146-A641-8F45745F0CA8}"/>
              </a:ext>
            </a:extLst>
          </p:cNvPr>
          <p:cNvSpPr>
            <a:spLocks noGrp="1"/>
          </p:cNvSpPr>
          <p:nvPr>
            <p:ph type="title"/>
          </p:nvPr>
        </p:nvSpPr>
        <p:spPr>
          <a:xfrm>
            <a:off x="1175512" y="653546"/>
            <a:ext cx="9792208" cy="1527078"/>
          </a:xfrm>
          <a:solidFill>
            <a:schemeClr val="accent1"/>
          </a:solidFill>
        </p:spPr>
        <p:txBody>
          <a:bodyPr>
            <a:noAutofit/>
          </a:bodyPr>
          <a:lstStyle/>
          <a:p>
            <a:pPr algn="ctr"/>
            <a:r>
              <a:rPr lang="en-US" sz="3600" u="sng" dirty="0">
                <a:solidFill>
                  <a:schemeClr val="bg1"/>
                </a:solidFill>
              </a:rPr>
              <a:t>Hypothesis One</a:t>
            </a:r>
            <a:r>
              <a:rPr lang="en-US" sz="3600" dirty="0">
                <a:solidFill>
                  <a:schemeClr val="bg1"/>
                </a:solidFill>
              </a:rPr>
              <a:t>: Book to film adaptations have ratings that are statistically different than most films. </a:t>
            </a:r>
          </a:p>
        </p:txBody>
      </p:sp>
    </p:spTree>
    <p:extLst>
      <p:ext uri="{BB962C8B-B14F-4D97-AF65-F5344CB8AC3E}">
        <p14:creationId xmlns:p14="http://schemas.microsoft.com/office/powerpoint/2010/main" val="263900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3074" name="Picture 2">
            <a:extLst>
              <a:ext uri="{FF2B5EF4-FFF2-40B4-BE49-F238E27FC236}">
                <a16:creationId xmlns:a16="http://schemas.microsoft.com/office/drawing/2014/main" id="{BFBA8982-1A67-DB47-A056-C6EE4CB4E8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0322" y="1852504"/>
            <a:ext cx="10102588" cy="3130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87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23B40B6A-C860-E44E-A77F-1F62125C2564}"/>
              </a:ext>
            </a:extLst>
          </p:cNvPr>
          <p:cNvSpPr>
            <a:spLocks noGrp="1"/>
          </p:cNvSpPr>
          <p:nvPr>
            <p:ph type="title"/>
          </p:nvPr>
        </p:nvSpPr>
        <p:spPr>
          <a:xfrm>
            <a:off x="1175512" y="870132"/>
            <a:ext cx="9792208" cy="1527078"/>
          </a:xfrm>
          <a:solidFill>
            <a:schemeClr val="accent1"/>
          </a:solidFill>
        </p:spPr>
        <p:txBody>
          <a:bodyPr>
            <a:noAutofit/>
          </a:bodyPr>
          <a:lstStyle/>
          <a:p>
            <a:pPr algn="ctr"/>
            <a:r>
              <a:rPr lang="en-US" sz="3600" u="sng" dirty="0">
                <a:solidFill>
                  <a:schemeClr val="bg1"/>
                </a:solidFill>
              </a:rPr>
              <a:t>Hypothesis One</a:t>
            </a:r>
            <a:r>
              <a:rPr lang="en-US" sz="3600" dirty="0">
                <a:solidFill>
                  <a:schemeClr val="bg1"/>
                </a:solidFill>
              </a:rPr>
              <a:t>: Book to film adaptations have ratings that are statistically different than most films. </a:t>
            </a:r>
          </a:p>
        </p:txBody>
      </p:sp>
      <p:pic>
        <p:nvPicPr>
          <p:cNvPr id="2050" name="Picture 2">
            <a:extLst>
              <a:ext uri="{FF2B5EF4-FFF2-40B4-BE49-F238E27FC236}">
                <a16:creationId xmlns:a16="http://schemas.microsoft.com/office/drawing/2014/main" id="{8202C6DB-74A1-6A47-B24F-47BA4E41D5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8135" y="2838268"/>
            <a:ext cx="4724400" cy="314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D5F495B-638E-3D49-9525-A67430F5E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1616" y="2647768"/>
            <a:ext cx="4643032" cy="33439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3A3153-056D-8344-8AD0-107FC128CA78}"/>
              </a:ext>
            </a:extLst>
          </p:cNvPr>
          <p:cNvSpPr txBox="1"/>
          <p:nvPr/>
        </p:nvSpPr>
        <p:spPr>
          <a:xfrm>
            <a:off x="1218184" y="5996355"/>
            <a:ext cx="4643032" cy="261610"/>
          </a:xfrm>
          <a:prstGeom prst="rect">
            <a:avLst/>
          </a:prstGeom>
          <a:noFill/>
        </p:spPr>
        <p:txBody>
          <a:bodyPr wrap="square" rtlCol="0">
            <a:spAutoFit/>
          </a:bodyPr>
          <a:lstStyle/>
          <a:p>
            <a:pPr algn="ctr"/>
            <a:r>
              <a:rPr lang="en-US" sz="1100" dirty="0"/>
              <a:t>statistic=8.333635521004798, </a:t>
            </a:r>
            <a:r>
              <a:rPr lang="en-US" sz="1100" dirty="0" err="1"/>
              <a:t>pvalue</a:t>
            </a:r>
            <a:r>
              <a:rPr lang="en-US" sz="1100" dirty="0"/>
              <a:t>=8.03194619929397e-15</a:t>
            </a:r>
          </a:p>
        </p:txBody>
      </p:sp>
      <p:sp>
        <p:nvSpPr>
          <p:cNvPr id="5" name="TextBox 4">
            <a:extLst>
              <a:ext uri="{FF2B5EF4-FFF2-40B4-BE49-F238E27FC236}">
                <a16:creationId xmlns:a16="http://schemas.microsoft.com/office/drawing/2014/main" id="{27538C48-849C-214D-996A-68102449FF9E}"/>
              </a:ext>
            </a:extLst>
          </p:cNvPr>
          <p:cNvSpPr txBox="1"/>
          <p:nvPr/>
        </p:nvSpPr>
        <p:spPr>
          <a:xfrm>
            <a:off x="7626480" y="5827078"/>
            <a:ext cx="2145139" cy="430887"/>
          </a:xfrm>
          <a:prstGeom prst="rect">
            <a:avLst/>
          </a:prstGeom>
          <a:noFill/>
        </p:spPr>
        <p:txBody>
          <a:bodyPr wrap="none" rtlCol="0">
            <a:spAutoFit/>
          </a:bodyPr>
          <a:lstStyle/>
          <a:p>
            <a:br>
              <a:rPr lang="en-US" sz="1100" dirty="0"/>
            </a:br>
            <a:r>
              <a:rPr lang="en-US" sz="1100" dirty="0"/>
              <a:t>The </a:t>
            </a:r>
            <a:r>
              <a:rPr lang="en-US" sz="1100" dirty="0" err="1"/>
              <a:t>r-value</a:t>
            </a:r>
            <a:r>
              <a:rPr lang="en-US" sz="1100" dirty="0"/>
              <a:t> is: 0.4813170546977568</a:t>
            </a:r>
          </a:p>
        </p:txBody>
      </p:sp>
    </p:spTree>
    <p:extLst>
      <p:ext uri="{BB962C8B-B14F-4D97-AF65-F5344CB8AC3E}">
        <p14:creationId xmlns:p14="http://schemas.microsoft.com/office/powerpoint/2010/main" val="334240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B62B75B-5E2B-3547-A18D-36EC79AD7F78}"/>
              </a:ext>
            </a:extLst>
          </p:cNvPr>
          <p:cNvSpPr>
            <a:spLocks noGrp="1"/>
          </p:cNvSpPr>
          <p:nvPr>
            <p:ph type="title"/>
          </p:nvPr>
        </p:nvSpPr>
        <p:spPr>
          <a:xfrm>
            <a:off x="1199896" y="892289"/>
            <a:ext cx="9792208" cy="1527078"/>
          </a:xfrm>
          <a:solidFill>
            <a:schemeClr val="accent1"/>
          </a:solidFill>
        </p:spPr>
        <p:txBody>
          <a:bodyPr>
            <a:noAutofit/>
          </a:bodyPr>
          <a:lstStyle/>
          <a:p>
            <a:pPr algn="ctr"/>
            <a:r>
              <a:rPr lang="en-US" sz="3600" u="sng" dirty="0">
                <a:solidFill>
                  <a:schemeClr val="bg1"/>
                </a:solidFill>
              </a:rPr>
              <a:t>Hypothesis Two</a:t>
            </a:r>
            <a:r>
              <a:rPr lang="en-US" sz="3600" dirty="0">
                <a:solidFill>
                  <a:schemeClr val="bg1"/>
                </a:solidFill>
              </a:rPr>
              <a:t>: Horror adaptation ratings are statistically different from adaptation ratings of other film genres. </a:t>
            </a:r>
          </a:p>
        </p:txBody>
      </p:sp>
      <p:pic>
        <p:nvPicPr>
          <p:cNvPr id="19" name="Content Placeholder 18" descr="Chart, box and whisker chart&#10;&#10;Description automatically generated">
            <a:extLst>
              <a:ext uri="{FF2B5EF4-FFF2-40B4-BE49-F238E27FC236}">
                <a16:creationId xmlns:a16="http://schemas.microsoft.com/office/drawing/2014/main" id="{B5EC476D-5C8A-934B-AEE8-5A7F1D748576}"/>
              </a:ext>
            </a:extLst>
          </p:cNvPr>
          <p:cNvPicPr>
            <a:picLocks noGrp="1" noChangeAspect="1"/>
          </p:cNvPicPr>
          <p:nvPr>
            <p:ph idx="1"/>
          </p:nvPr>
        </p:nvPicPr>
        <p:blipFill>
          <a:blip r:embed="rId2"/>
          <a:stretch>
            <a:fillRect/>
          </a:stretch>
        </p:blipFill>
        <p:spPr>
          <a:xfrm>
            <a:off x="2820316" y="2428781"/>
            <a:ext cx="6077194" cy="3927619"/>
          </a:xfrm>
        </p:spPr>
      </p:pic>
      <p:sp>
        <p:nvSpPr>
          <p:cNvPr id="20" name="TextBox 19">
            <a:extLst>
              <a:ext uri="{FF2B5EF4-FFF2-40B4-BE49-F238E27FC236}">
                <a16:creationId xmlns:a16="http://schemas.microsoft.com/office/drawing/2014/main" id="{94840469-AFDC-1A43-82C9-FDC1848680FA}"/>
              </a:ext>
            </a:extLst>
          </p:cNvPr>
          <p:cNvSpPr txBox="1"/>
          <p:nvPr/>
        </p:nvSpPr>
        <p:spPr>
          <a:xfrm>
            <a:off x="4130090" y="6198386"/>
            <a:ext cx="3883051" cy="276999"/>
          </a:xfrm>
          <a:prstGeom prst="rect">
            <a:avLst/>
          </a:prstGeom>
          <a:noFill/>
        </p:spPr>
        <p:txBody>
          <a:bodyPr wrap="none" rtlCol="0">
            <a:spAutoFit/>
          </a:bodyPr>
          <a:lstStyle/>
          <a:p>
            <a:r>
              <a:rPr lang="en-US" sz="1200" dirty="0"/>
              <a:t>statistic=1.4613602433882171, </a:t>
            </a:r>
            <a:r>
              <a:rPr lang="en-US" sz="1200" dirty="0" err="1"/>
              <a:t>pvalue</a:t>
            </a:r>
            <a:r>
              <a:rPr lang="en-US" sz="1200" dirty="0"/>
              <a:t>=0.22261097775355887</a:t>
            </a:r>
          </a:p>
        </p:txBody>
      </p:sp>
    </p:spTree>
    <p:extLst>
      <p:ext uri="{BB962C8B-B14F-4D97-AF65-F5344CB8AC3E}">
        <p14:creationId xmlns:p14="http://schemas.microsoft.com/office/powerpoint/2010/main" val="3815348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{9495A377-170D-0B43-9232-B1F99FAFBC81}tf10001067</Template>
  <TotalTime>2071</TotalTime>
  <Words>505</Words>
  <Application>Microsoft Macintosh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Garamond</vt:lpstr>
      <vt:lpstr>Savon</vt:lpstr>
      <vt:lpstr>The Success of Book to Film Adaptations</vt:lpstr>
      <vt:lpstr>Agenda</vt:lpstr>
      <vt:lpstr>Background</vt:lpstr>
      <vt:lpstr>Approach</vt:lpstr>
      <vt:lpstr>Approach</vt:lpstr>
      <vt:lpstr>Hypothesis One: Book to film adaptations have ratings that are statistically different than most films. </vt:lpstr>
      <vt:lpstr>PowerPoint Presentation</vt:lpstr>
      <vt:lpstr>Hypothesis One: Book to film adaptations have ratings that are statistically different than most films. </vt:lpstr>
      <vt:lpstr>Hypothesis Two: Horror adaptation ratings are statistically different from adaptation ratings of other film genres. </vt:lpstr>
      <vt:lpstr>Hypothesis Three: There is a relationship/correlation between the number of reviewers of a book and the adaptation rating.</vt:lpstr>
      <vt:lpstr>Hypothesis Four: There is a relationship/correlation between the number of Goodreads reviews and the adaptation rating.</vt:lpstr>
      <vt:lpstr>Conclusion</vt:lpstr>
      <vt:lpstr>Conclusion</vt:lpstr>
      <vt:lpstr>Further Exploration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Movies and Books Title </dc:title>
  <dc:creator>Ashley Gates</dc:creator>
  <cp:lastModifiedBy>Ashley Gates</cp:lastModifiedBy>
  <cp:revision>36</cp:revision>
  <dcterms:created xsi:type="dcterms:W3CDTF">2021-07-27T21:44:15Z</dcterms:created>
  <dcterms:modified xsi:type="dcterms:W3CDTF">2021-08-04T01:04:20Z</dcterms:modified>
</cp:coreProperties>
</file>