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5" r:id="rId4"/>
    <p:sldId id="258" r:id="rId5"/>
    <p:sldId id="259" r:id="rId6"/>
    <p:sldId id="260" r:id="rId7"/>
    <p:sldId id="266" r:id="rId8"/>
    <p:sldId id="267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27"/>
    <p:restoredTop sz="94650"/>
  </p:normalViewPr>
  <p:slideViewPr>
    <p:cSldViewPr snapToGrid="0" snapToObjects="1">
      <p:cViewPr varScale="1">
        <p:scale>
          <a:sx n="114" d="100"/>
          <a:sy n="114" d="100"/>
        </p:scale>
        <p:origin x="18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ahoycarolina\Documents\Thinkful\Capstone2HousingPric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hoycarolina/Documents/Thinkful/Capstone2HousingPric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hoycarolina/Documents/Thinkful/Capstone2HousingPric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218446601941747"/>
          <c:y val="7.6372315035799526E-2"/>
          <c:w val="0.70868932038834953"/>
          <c:h val="0.836801909307875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'1.sale price by overall quality'!$Q$4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&quot;$&quot;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'1.sale price by overall quality'!$R$9:$S$9</c:f>
                <c:numCache>
                  <c:formatCode>General</c:formatCode>
                  <c:ptCount val="2"/>
                  <c:pt idx="0">
                    <c:v>2445.1451283765628</c:v>
                  </c:pt>
                  <c:pt idx="1">
                    <c:v>7119.0740416762892</c:v>
                  </c:pt>
                </c:numCache>
              </c:numRef>
            </c:plus>
            <c:minus>
              <c:numRef>
                <c:f>'1.sale price by overall quality'!$R$8:$S$8</c:f>
                <c:numCache>
                  <c:formatCode>General</c:formatCode>
                  <c:ptCount val="2"/>
                  <c:pt idx="0">
                    <c:v>2445.1451283765628</c:v>
                  </c:pt>
                  <c:pt idx="1">
                    <c:v>7119.0740416762892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'1.sale price by overall quality'!$R$3:$S$3</c:f>
              <c:strCache>
                <c:ptCount val="2"/>
                <c:pt idx="0">
                  <c:v>&lt;= 6</c:v>
                </c:pt>
                <c:pt idx="1">
                  <c:v>&gt; 6</c:v>
                </c:pt>
              </c:strCache>
            </c:strRef>
          </c:cat>
          <c:val>
            <c:numRef>
              <c:f>'1.sale price by overall quality'!$R$4:$S$4</c:f>
              <c:numCache>
                <c:formatCode>General</c:formatCode>
                <c:ptCount val="2"/>
                <c:pt idx="0">
                  <c:v>140338.84302963776</c:v>
                </c:pt>
                <c:pt idx="1">
                  <c:v>248457.51371115173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45-3741-AF6B-1D510A43B88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94153679"/>
        <c:axId val="156644591"/>
      </c:barChart>
      <c:catAx>
        <c:axId val="2941536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644591"/>
        <c:crosses val="autoZero"/>
        <c:auto val="1"/>
        <c:lblAlgn val="ctr"/>
        <c:lblOffset val="100"/>
        <c:noMultiLvlLbl val="0"/>
      </c:catAx>
      <c:valAx>
        <c:axId val="156644591"/>
        <c:scaling>
          <c:orientation val="minMax"/>
        </c:scaling>
        <c:delete val="0"/>
        <c:axPos val="l"/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41536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'2. sale price per sqft'!$R$4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&quot;$&quot;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'2. sale price per sqft'!$S$9:$T$9</c:f>
                <c:numCache>
                  <c:formatCode>General</c:formatCode>
                  <c:ptCount val="2"/>
                  <c:pt idx="0">
                    <c:v>2718.7274750005677</c:v>
                  </c:pt>
                  <c:pt idx="1">
                    <c:v>6730.4112520594572</c:v>
                  </c:pt>
                </c:numCache>
              </c:numRef>
            </c:plus>
            <c:minus>
              <c:numRef>
                <c:f>'2. sale price per sqft'!$S$8:$T$8</c:f>
                <c:numCache>
                  <c:formatCode>General</c:formatCode>
                  <c:ptCount val="2"/>
                  <c:pt idx="0">
                    <c:v>2718.7274750005677</c:v>
                  </c:pt>
                  <c:pt idx="1">
                    <c:v>6730.4112520594572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'2. sale price per sqft'!$S$3:$T$3</c:f>
              <c:strCache>
                <c:ptCount val="2"/>
                <c:pt idx="0">
                  <c:v>&lt; = 1515 SQFT</c:v>
                </c:pt>
                <c:pt idx="1">
                  <c:v>&gt; 1515 SQFT</c:v>
                </c:pt>
              </c:strCache>
            </c:strRef>
          </c:cat>
          <c:val>
            <c:numRef>
              <c:f>'2. sale price per sqft'!$S$4:$T$4</c:f>
              <c:numCache>
                <c:formatCode>General</c:formatCode>
                <c:ptCount val="2"/>
                <c:pt idx="0">
                  <c:v>140300.73076923078</c:v>
                </c:pt>
                <c:pt idx="1">
                  <c:v>231092.87883435583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D5-CF40-8FF1-134163ACD1D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15069263"/>
        <c:axId val="905079471"/>
      </c:barChart>
      <c:catAx>
        <c:axId val="9150692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5079471"/>
        <c:crosses val="autoZero"/>
        <c:auto val="1"/>
        <c:lblAlgn val="ctr"/>
        <c:lblOffset val="100"/>
        <c:noMultiLvlLbl val="0"/>
      </c:catAx>
      <c:valAx>
        <c:axId val="905079471"/>
        <c:scaling>
          <c:orientation val="minMax"/>
        </c:scaling>
        <c:delete val="0"/>
        <c:axPos val="l"/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50692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&quot;$&quot;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'3. sale price by year remodeled'!$S$8:$T$8</c:f>
                <c:numCache>
                  <c:formatCode>General</c:formatCode>
                  <c:ptCount val="2"/>
                  <c:pt idx="0">
                    <c:v>3201.7294272501658</c:v>
                  </c:pt>
                  <c:pt idx="1">
                    <c:v>5804.009286655275</c:v>
                  </c:pt>
                </c:numCache>
              </c:numRef>
            </c:plus>
            <c:minus>
              <c:numRef>
                <c:f>'3. sale price by year remodeled'!$S$7:$T$7</c:f>
                <c:numCache>
                  <c:formatCode>General</c:formatCode>
                  <c:ptCount val="2"/>
                  <c:pt idx="0">
                    <c:v>3201.7294272501658</c:v>
                  </c:pt>
                  <c:pt idx="1">
                    <c:v>5804.009286655275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'3. sale price by year remodeled'!$S$2:$T$2</c:f>
              <c:strCache>
                <c:ptCount val="2"/>
                <c:pt idx="0">
                  <c:v>&lt;= 1985</c:v>
                </c:pt>
                <c:pt idx="1">
                  <c:v>&gt; 1985</c:v>
                </c:pt>
              </c:strCache>
            </c:strRef>
          </c:cat>
          <c:val>
            <c:numRef>
              <c:f>'3. sale price by year remodeled'!$S$3:$T$3</c:f>
              <c:numCache>
                <c:formatCode>General</c:formatCode>
                <c:ptCount val="2"/>
                <c:pt idx="0">
                  <c:v>136950.79744816586</c:v>
                </c:pt>
                <c:pt idx="1">
                  <c:v>214063.53309265943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63-3C43-A93A-BBF8997C661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05261999"/>
        <c:axId val="684564655"/>
      </c:barChart>
      <c:catAx>
        <c:axId val="9052619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4564655"/>
        <c:crosses val="autoZero"/>
        <c:auto val="1"/>
        <c:lblAlgn val="ctr"/>
        <c:lblOffset val="100"/>
        <c:noMultiLvlLbl val="0"/>
      </c:catAx>
      <c:valAx>
        <c:axId val="684564655"/>
        <c:scaling>
          <c:orientation val="minMax"/>
        </c:scaling>
        <c:delete val="0"/>
        <c:axPos val="l"/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52619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AA1DA-17E3-044B-A522-2ED26AA26140}" type="datetimeFigureOut">
              <a:rPr lang="en-US" smtClean="0"/>
              <a:t>3/15/22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191A3D-D716-2740-840B-2EF08E9C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94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91A3D-D716-2740-840B-2EF08E9CFE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8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EC52E-BDF5-5740-9F9B-DF5AA258E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D1ACD1-13F4-3649-B96A-ED3831A81F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08838-F266-3D42-9204-DD9AC64F4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01B9-08E6-284C-8A45-3AFA9D332ED2}" type="datetimeFigureOut">
              <a:rPr lang="en-US" smtClean="0"/>
              <a:t>3/15/22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EEFF7-440B-7244-BAB3-3B7FDD4B1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25654-9A0D-C646-B1E2-416F552F5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F5C2-016C-0040-AE15-A14523276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5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3D7C1-D60D-704C-BFE8-38C848E96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6D9690-1AF2-364A-8B65-05983BC23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27D39-3C31-EC4E-A55A-2390E5546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01B9-08E6-284C-8A45-3AFA9D332ED2}" type="datetimeFigureOut">
              <a:rPr lang="en-US" smtClean="0"/>
              <a:t>3/15/22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AE604-BCE6-824F-8B80-1D03C346A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A5FFF-BEE7-2A4E-8C35-15A6F864F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F5C2-016C-0040-AE15-A14523276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90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AA13EE-E6B0-8747-8CFF-631227C3B9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8EEA04-072C-F546-A4AB-BCE19B448C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1478E-2DFF-3741-BC3F-52129B5FE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01B9-08E6-284C-8A45-3AFA9D332ED2}" type="datetimeFigureOut">
              <a:rPr lang="en-US" smtClean="0"/>
              <a:t>3/15/22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9993B-C1D6-C442-BDEF-7A4A0B672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B4977-FBCA-3F41-9CDA-153E9319F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F5C2-016C-0040-AE15-A14523276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99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90F7-FD89-014C-B999-0FC4FDFE9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82EED-9608-BE4B-A3DD-F2D3B857A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878DA-6027-F346-A216-FF8FD5BD7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01B9-08E6-284C-8A45-3AFA9D332ED2}" type="datetimeFigureOut">
              <a:rPr lang="en-US" smtClean="0"/>
              <a:t>3/15/22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99B8F-C4B7-A84D-89AB-31FA48553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78E16-7B16-9C4A-8A5C-05296F5AC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F5C2-016C-0040-AE15-A14523276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101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4F7ED-C35B-E74E-9215-FF5B9764E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33308-FD96-564E-A095-EEB207CAF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675F1-6EB3-884F-9932-868BE051A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01B9-08E6-284C-8A45-3AFA9D332ED2}" type="datetimeFigureOut">
              <a:rPr lang="en-US" smtClean="0"/>
              <a:t>3/15/22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2B128-72D9-7047-92EF-5EF27F4E6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FC491-B6F9-754C-94F6-3331E0908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F5C2-016C-0040-AE15-A14523276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35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47619-B415-6348-9501-14FB20696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50AFF-27C6-8D43-B82A-DF416DEC55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903F72-4BD8-3445-8C90-A84EE2BFC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1422D4-D127-814F-BB87-D283C081E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01B9-08E6-284C-8A45-3AFA9D332ED2}" type="datetimeFigureOut">
              <a:rPr lang="en-US" smtClean="0"/>
              <a:t>3/15/22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4DE16-1047-FE43-A1BC-10747114A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FFABC-F6E8-9544-80BA-EF5CA632B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F5C2-016C-0040-AE15-A14523276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06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06C82-C41D-6344-A3CB-3BEBDE54F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2070B-6691-2A4E-AD56-891F21973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381D5-985F-D643-9464-EA85631D2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4D63BE-89C8-9545-A18A-D97CB993B5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429595-DA83-CF43-A384-D1754B2F8A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620A3D-7026-2545-A79E-50EA4F907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01B9-08E6-284C-8A45-3AFA9D332ED2}" type="datetimeFigureOut">
              <a:rPr lang="en-US" smtClean="0"/>
              <a:t>3/15/22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9029F9-B834-AB4B-8703-38F42BF7F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54D099-742C-B748-AC06-8EC300143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F5C2-016C-0040-AE15-A14523276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54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AD79E-08DD-BB4F-A4B8-4DDC453E8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4970ED-747A-9D44-B452-128031873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01B9-08E6-284C-8A45-3AFA9D332ED2}" type="datetimeFigureOut">
              <a:rPr lang="en-US" smtClean="0"/>
              <a:t>3/15/22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779E89-B99F-6846-8938-1B3EAAABF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E58536-5146-8347-A34A-F61D8CDDF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F5C2-016C-0040-AE15-A14523276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226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ACA4A3-C746-4342-8E66-7F8BB0E92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01B9-08E6-284C-8A45-3AFA9D332ED2}" type="datetimeFigureOut">
              <a:rPr lang="en-US" smtClean="0"/>
              <a:t>3/15/22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E1D1E9-46A1-2346-AF92-CF382C02C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6501F-6FE6-8443-A286-A199233EA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F5C2-016C-0040-AE15-A14523276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27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E3E95-91C3-2D48-B3A9-D3F69CF3B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E4EF9-9567-B54C-87B5-4E38787EB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075FF2-C26A-C146-A9DC-AA6E8E637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433A2-E8DD-F040-BAC0-774AE5A39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01B9-08E6-284C-8A45-3AFA9D332ED2}" type="datetimeFigureOut">
              <a:rPr lang="en-US" smtClean="0"/>
              <a:t>3/15/22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EF192-3C3B-994C-8F7F-F47E5CC3C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A23222-F781-8745-A930-00EE96943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F5C2-016C-0040-AE15-A14523276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45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70BB8-0DC1-DF47-B0AD-6853B6C1D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6AB621-7796-C441-B997-82B087F375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ED46FE-4BEB-9F4E-9FCD-D91210A95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048BFD-9169-2F47-9A28-1A2850C10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01B9-08E6-284C-8A45-3AFA9D332ED2}" type="datetimeFigureOut">
              <a:rPr lang="en-US" smtClean="0"/>
              <a:t>3/15/22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E1EDE-3E36-8D4D-80A7-F4E8783C6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0F7E89-CD40-0E4C-94F7-445D8B0E4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F5C2-016C-0040-AE15-A14523276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6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4A34F3-6168-0546-8D1C-C9E93F1CF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6C567-EBDB-064E-9DDF-365870B1C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BC724-39F3-D745-BA9B-DD13C0DEC3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C01B9-08E6-284C-8A45-3AFA9D332ED2}" type="datetimeFigureOut">
              <a:rPr lang="en-US" smtClean="0"/>
              <a:t>3/15/22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364D9-47A3-274D-BF97-F012A70D9D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C1577-FBE0-E146-874A-5E31829F5F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5F5C2-016C-0040-AE15-A14523276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04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c/house-prices-advanced-regression-techniques/dat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MAsLQIph5TZViERUpJoZxwJmW5ASwxIM/edit?usp=sharing&amp;ouid=116171400978382865775&amp;rtpof=true&amp;sd=tru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3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Freeform: Shape 45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010" y="-18660"/>
            <a:ext cx="4902679" cy="466700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DCEC70C-9F4B-4A73-B4BD-AE50AD617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010" y="-18660"/>
            <a:ext cx="4902679" cy="466700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955" y="-18660"/>
            <a:ext cx="4902678" cy="4544235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B4A01F-2F29-324A-B1CD-0607EE26AE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7477" y="306277"/>
            <a:ext cx="4024032" cy="2885715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What Factors Drive Home Prices?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E67376-12FA-8E4C-A91E-F3C30CE42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7477" y="3210652"/>
            <a:ext cx="4024032" cy="70880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Carolina Vasquez</a:t>
            </a:r>
          </a:p>
        </p:txBody>
      </p:sp>
      <p:sp>
        <p:nvSpPr>
          <p:cNvPr id="52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95744" y="619036"/>
            <a:ext cx="857067" cy="857067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4" name="Graphic 212">
            <a:extLst>
              <a:ext uri="{FF2B5EF4-FFF2-40B4-BE49-F238E27FC236}">
                <a16:creationId xmlns:a16="http://schemas.microsoft.com/office/drawing/2014/main" id="{4D525A72-77E7-4E14-BEE2-FC3A19EC4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95744" y="619036"/>
            <a:ext cx="857067" cy="857067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9124" y="5424608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9" name="Graphic 28" descr="House">
            <a:extLst>
              <a:ext uri="{FF2B5EF4-FFF2-40B4-BE49-F238E27FC236}">
                <a16:creationId xmlns:a16="http://schemas.microsoft.com/office/drawing/2014/main" id="{D4EE427A-A789-7DA2-F1A1-D61AE2DA4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25365" y="2474375"/>
            <a:ext cx="3083023" cy="3083023"/>
          </a:xfrm>
          <a:prstGeom prst="rect">
            <a:avLst/>
          </a:prstGeom>
        </p:spPr>
      </p:pic>
      <p:sp>
        <p:nvSpPr>
          <p:cNvPr id="58" name="Oval 57">
            <a:extLst>
              <a:ext uri="{FF2B5EF4-FFF2-40B4-BE49-F238E27FC236}">
                <a16:creationId xmlns:a16="http://schemas.microsoft.com/office/drawing/2014/main" id="{DA31323F-03C2-4114-B2CC-79931D220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6412" y="1675422"/>
            <a:ext cx="4680928" cy="468092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98EBCA3-8AAD-4596-8EBF-43A43542F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6412" y="1675422"/>
            <a:ext cx="4680928" cy="4680928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49330" y="2227397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id="{9457709F-7F08-4A4A-9DB7-1AFB3FCF0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9124" y="5424608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09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Figures of houses in different position and sizes">
            <a:extLst>
              <a:ext uri="{FF2B5EF4-FFF2-40B4-BE49-F238E27FC236}">
                <a16:creationId xmlns:a16="http://schemas.microsoft.com/office/drawing/2014/main" id="{C7CE093B-C8A4-96E3-55B7-7D66503D1B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13" r="35356" b="7378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2C1FB1-14DC-BF44-A08F-AA280FAA9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 dirty="0"/>
              <a:t>Project Goal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F7F15-906F-2D4E-A774-2CCCC597B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600" dirty="0"/>
              <a:t>For this analysis, I examined which variables are driving sale prices in a data set of 1460 homes sold between 2006 and 2010 to determine which properties are good investments</a:t>
            </a:r>
          </a:p>
          <a:p>
            <a:r>
              <a:rPr lang="en-US" sz="1600" dirty="0"/>
              <a:t>What are these variables?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>
                <a:hlinkClick r:id="rId4"/>
              </a:rPr>
              <a:t>Kaggle House Prices Data Set</a:t>
            </a:r>
            <a:endParaRPr lang="en-US" sz="1600" dirty="0"/>
          </a:p>
          <a:p>
            <a:pPr marL="0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42459180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Houses in a subdivision">
            <a:extLst>
              <a:ext uri="{FF2B5EF4-FFF2-40B4-BE49-F238E27FC236}">
                <a16:creationId xmlns:a16="http://schemas.microsoft.com/office/drawing/2014/main" id="{180417A6-6BB3-96B5-3C5B-9D28C2E24E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74" r="22965" b="1233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97682-2E76-1742-AE55-06E6CF795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/>
              <a:t>What Drives Home Prices?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2D6D2-3C9E-8D40-B94F-9C3B5954F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621596"/>
          </a:xfrm>
        </p:spPr>
        <p:txBody>
          <a:bodyPr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US" sz="1900" b="1" i="1" u="sng" dirty="0"/>
              <a:t>External factors driving home prices:</a:t>
            </a:r>
          </a:p>
          <a:p>
            <a:r>
              <a:rPr lang="en-US" sz="1900" dirty="0"/>
              <a:t>Economy </a:t>
            </a:r>
          </a:p>
          <a:p>
            <a:r>
              <a:rPr lang="en-US" sz="1900" dirty="0"/>
              <a:t>Location</a:t>
            </a:r>
          </a:p>
          <a:p>
            <a:r>
              <a:rPr lang="en-US" sz="1900" dirty="0"/>
              <a:t>Interest rates</a:t>
            </a:r>
          </a:p>
          <a:p>
            <a:endParaRPr lang="en-US" sz="1900" dirty="0"/>
          </a:p>
          <a:p>
            <a:pPr marL="0" indent="0">
              <a:buNone/>
            </a:pPr>
            <a:r>
              <a:rPr lang="en-US" sz="1900" b="1" i="1" u="sng" dirty="0"/>
              <a:t>Factors in the data driving home prices:</a:t>
            </a:r>
          </a:p>
          <a:p>
            <a:pPr marL="457200" indent="-457200">
              <a:buAutoNum type="arabicPeriod"/>
            </a:pPr>
            <a:r>
              <a:rPr lang="en-US" sz="1900" dirty="0"/>
              <a:t>Overall quality</a:t>
            </a:r>
          </a:p>
          <a:p>
            <a:pPr marL="457200" indent="-457200">
              <a:buAutoNum type="arabicPeriod"/>
            </a:pPr>
            <a:r>
              <a:rPr lang="en-US" sz="1900" dirty="0"/>
              <a:t>Square footage</a:t>
            </a:r>
          </a:p>
          <a:p>
            <a:pPr marL="457200" indent="-457200">
              <a:buAutoNum type="arabicPeriod"/>
            </a:pPr>
            <a:r>
              <a:rPr lang="en-US" sz="1900" dirty="0"/>
              <a:t>Year remodeled</a:t>
            </a:r>
          </a:p>
          <a:p>
            <a:pPr marL="457200" indent="-457200">
              <a:buAutoNum type="arabicPeriod"/>
            </a:pPr>
            <a:r>
              <a:rPr lang="en-US" sz="1900" dirty="0"/>
              <a:t>Year built</a:t>
            </a:r>
          </a:p>
          <a:p>
            <a:pPr marL="457200" indent="-457200">
              <a:buAutoNum type="arabicPeriod"/>
            </a:pPr>
            <a:r>
              <a:rPr lang="en-US" sz="1900" dirty="0"/>
              <a:t>Total rooms</a:t>
            </a:r>
          </a:p>
          <a:p>
            <a:pPr marL="0" indent="0">
              <a:buNone/>
            </a:pPr>
            <a:r>
              <a:rPr lang="en-US" sz="1400" dirty="0"/>
              <a:t>*I will discuss the top three today</a:t>
            </a:r>
          </a:p>
          <a:p>
            <a:pPr marL="457200" indent="-457200">
              <a:buAutoNum type="arabicPeriod"/>
            </a:pP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562567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97682-2E76-1742-AE55-06E6CF795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289146"/>
            <a:ext cx="4153626" cy="4279709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Hypotheses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12BF2FB-8A96-4B53-86A0-04755C545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3027" y="681628"/>
            <a:ext cx="1562267" cy="1172973"/>
            <a:chOff x="7493121" y="1000124"/>
            <a:chExt cx="1562267" cy="1172973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893D4739-55F8-4E73-8F98-AF42D54BD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A1AA190F-FB42-4BED-8AA1-A5A01B43C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2D6D2-3C9E-8D40-B94F-9C3B5954F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1014" y="1944867"/>
            <a:ext cx="4776711" cy="4584521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1600" b="1" dirty="0"/>
              <a:t>Null Hypothesis 1 (H</a:t>
            </a:r>
            <a:r>
              <a:rPr lang="en-US" sz="1000" b="1" dirty="0"/>
              <a:t>0</a:t>
            </a:r>
            <a:r>
              <a:rPr lang="en-US" sz="1600" b="1" dirty="0"/>
              <a:t>):</a:t>
            </a:r>
          </a:p>
          <a:p>
            <a:pPr marL="0" indent="0">
              <a:buNone/>
            </a:pPr>
            <a:r>
              <a:rPr lang="en-US" sz="1600" dirty="0"/>
              <a:t>Overall quality </a:t>
            </a:r>
            <a:r>
              <a:rPr lang="en-US" sz="1600" i="1" dirty="0"/>
              <a:t>has no effect </a:t>
            </a:r>
            <a:r>
              <a:rPr lang="en-US" sz="1600" dirty="0"/>
              <a:t>on sale price</a:t>
            </a:r>
          </a:p>
          <a:p>
            <a:pPr marL="0" indent="0">
              <a:buNone/>
            </a:pPr>
            <a:r>
              <a:rPr lang="en-US" sz="1600" b="1" dirty="0"/>
              <a:t>Alternate Hypothesis 1 (H</a:t>
            </a:r>
            <a:r>
              <a:rPr lang="en-US" sz="1000" b="1" dirty="0"/>
              <a:t>a</a:t>
            </a:r>
            <a:r>
              <a:rPr lang="en-US" sz="1600" b="1" dirty="0"/>
              <a:t>):</a:t>
            </a:r>
            <a:br>
              <a:rPr lang="en-US" sz="1600" dirty="0"/>
            </a:br>
            <a:r>
              <a:rPr lang="en-US" sz="1600" dirty="0"/>
              <a:t>Overall quality </a:t>
            </a:r>
            <a:r>
              <a:rPr lang="en-US" sz="1600" i="1" dirty="0"/>
              <a:t>does have an effect</a:t>
            </a:r>
            <a:r>
              <a:rPr lang="en-US" sz="1600" dirty="0"/>
              <a:t> on sale price</a:t>
            </a:r>
          </a:p>
          <a:p>
            <a:pPr marL="0" indent="0">
              <a:buNone/>
            </a:pPr>
            <a:r>
              <a:rPr lang="en-US" sz="1600" dirty="0"/>
              <a:t>------------------------------------------------</a:t>
            </a:r>
          </a:p>
          <a:p>
            <a:pPr marL="0" indent="0">
              <a:buNone/>
            </a:pPr>
            <a:r>
              <a:rPr lang="en-US" sz="1600" b="1" dirty="0"/>
              <a:t>Null Hypothesis 2 (H</a:t>
            </a:r>
            <a:r>
              <a:rPr lang="en-US" sz="1000" b="1" dirty="0"/>
              <a:t>0</a:t>
            </a:r>
            <a:r>
              <a:rPr lang="en-US" sz="1600" b="1" dirty="0"/>
              <a:t>):</a:t>
            </a:r>
          </a:p>
          <a:p>
            <a:pPr marL="0" indent="0">
              <a:buNone/>
            </a:pPr>
            <a:r>
              <a:rPr lang="en-US" sz="1600" dirty="0"/>
              <a:t>Square footage </a:t>
            </a:r>
            <a:r>
              <a:rPr lang="en-US" sz="1600" i="1" dirty="0"/>
              <a:t>has no effect </a:t>
            </a:r>
            <a:r>
              <a:rPr lang="en-US" sz="1600" dirty="0"/>
              <a:t>on sale price</a:t>
            </a:r>
          </a:p>
          <a:p>
            <a:pPr marL="0" indent="0">
              <a:buNone/>
            </a:pPr>
            <a:r>
              <a:rPr lang="en-US" sz="1600" b="1" dirty="0"/>
              <a:t>Alternate Hypothesis 2 (H</a:t>
            </a:r>
            <a:r>
              <a:rPr lang="en-US" sz="1000" b="1" dirty="0"/>
              <a:t>a</a:t>
            </a:r>
            <a:r>
              <a:rPr lang="en-US" sz="1600" b="1" dirty="0"/>
              <a:t>):</a:t>
            </a:r>
          </a:p>
          <a:p>
            <a:pPr marL="0" indent="0">
              <a:buNone/>
            </a:pPr>
            <a:r>
              <a:rPr lang="en-US" sz="1600" dirty="0"/>
              <a:t>Square footage </a:t>
            </a:r>
            <a:r>
              <a:rPr lang="en-US" sz="1600" i="1" dirty="0"/>
              <a:t>does have an effect </a:t>
            </a:r>
            <a:r>
              <a:rPr lang="en-US" sz="1600" dirty="0"/>
              <a:t>on sale price</a:t>
            </a:r>
          </a:p>
          <a:p>
            <a:pPr marL="0" indent="0">
              <a:buNone/>
            </a:pPr>
            <a:r>
              <a:rPr lang="en-US" sz="1600" dirty="0"/>
              <a:t>------------------------------------------------</a:t>
            </a:r>
          </a:p>
          <a:p>
            <a:pPr marL="0" indent="0">
              <a:buNone/>
            </a:pPr>
            <a:r>
              <a:rPr lang="en-US" sz="1600" b="1" dirty="0"/>
              <a:t>Null Hypothesis 3 (H</a:t>
            </a:r>
            <a:r>
              <a:rPr lang="en-US" sz="1000" b="1" dirty="0"/>
              <a:t>0</a:t>
            </a:r>
            <a:r>
              <a:rPr lang="en-US" sz="1600" b="1" dirty="0"/>
              <a:t>):</a:t>
            </a:r>
          </a:p>
          <a:p>
            <a:pPr marL="0" indent="0">
              <a:buNone/>
            </a:pPr>
            <a:r>
              <a:rPr lang="en-US" sz="1600" dirty="0"/>
              <a:t>Year remodeled </a:t>
            </a:r>
            <a:r>
              <a:rPr lang="en-US" sz="1600" i="1" dirty="0"/>
              <a:t>has no effect </a:t>
            </a:r>
            <a:r>
              <a:rPr lang="en-US" sz="1600" dirty="0"/>
              <a:t>on sale price</a:t>
            </a:r>
          </a:p>
          <a:p>
            <a:pPr marL="0" indent="0">
              <a:buNone/>
            </a:pPr>
            <a:r>
              <a:rPr lang="en-US" sz="1600" b="1" dirty="0"/>
              <a:t>Alternate Hypothesis 3 (H</a:t>
            </a:r>
            <a:r>
              <a:rPr lang="en-US" sz="1000" b="1" dirty="0"/>
              <a:t>a</a:t>
            </a:r>
            <a:r>
              <a:rPr lang="en-US" sz="1600" b="1" dirty="0"/>
              <a:t>):</a:t>
            </a:r>
          </a:p>
          <a:p>
            <a:pPr marL="0" indent="0">
              <a:buNone/>
            </a:pPr>
            <a:r>
              <a:rPr lang="en-US" sz="1600" dirty="0"/>
              <a:t>Year remodeled </a:t>
            </a:r>
            <a:r>
              <a:rPr lang="en-US" sz="1600" i="1" dirty="0"/>
              <a:t>does have an effect </a:t>
            </a:r>
            <a:r>
              <a:rPr lang="en-US" sz="1600" dirty="0"/>
              <a:t>on sale price</a:t>
            </a:r>
          </a:p>
        </p:txBody>
      </p:sp>
    </p:spTree>
    <p:extLst>
      <p:ext uri="{BB962C8B-B14F-4D97-AF65-F5344CB8AC3E}">
        <p14:creationId xmlns:p14="http://schemas.microsoft.com/office/powerpoint/2010/main" val="1009868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557A916-FDD1-44A1-A7A1-70009FD6B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B874C19-9B23-4B12-823E-D67615A9B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43949" cy="6858000"/>
          </a:xfrm>
          <a:custGeom>
            <a:avLst/>
            <a:gdLst>
              <a:gd name="connsiteX0" fmla="*/ 956085 w 7743949"/>
              <a:gd name="connsiteY0" fmla="*/ 2071857 h 6858000"/>
              <a:gd name="connsiteX1" fmla="*/ 4999548 w 7743949"/>
              <a:gd name="connsiteY1" fmla="*/ 2071857 h 6858000"/>
              <a:gd name="connsiteX2" fmla="*/ 5619604 w 7743949"/>
              <a:gd name="connsiteY2" fmla="*/ 2437296 h 6858000"/>
              <a:gd name="connsiteX3" fmla="*/ 7645701 w 7743949"/>
              <a:gd name="connsiteY3" fmla="*/ 5926372 h 6858000"/>
              <a:gd name="connsiteX4" fmla="*/ 7645701 w 7743949"/>
              <a:gd name="connsiteY4" fmla="*/ 6639850 h 6858000"/>
              <a:gd name="connsiteX5" fmla="*/ 7538856 w 7743949"/>
              <a:gd name="connsiteY5" fmla="*/ 6823844 h 6858000"/>
              <a:gd name="connsiteX6" fmla="*/ 7519022 w 7743949"/>
              <a:gd name="connsiteY6" fmla="*/ 6858000 h 6858000"/>
              <a:gd name="connsiteX7" fmla="*/ 0 w 7743949"/>
              <a:gd name="connsiteY7" fmla="*/ 6858000 h 6858000"/>
              <a:gd name="connsiteX8" fmla="*/ 0 w 7743949"/>
              <a:gd name="connsiteY8" fmla="*/ 3003362 h 6858000"/>
              <a:gd name="connsiteX9" fmla="*/ 144017 w 7743949"/>
              <a:gd name="connsiteY9" fmla="*/ 2754282 h 6858000"/>
              <a:gd name="connsiteX10" fmla="*/ 327296 w 7743949"/>
              <a:gd name="connsiteY10" fmla="*/ 2437296 h 6858000"/>
              <a:gd name="connsiteX11" fmla="*/ 956085 w 7743949"/>
              <a:gd name="connsiteY11" fmla="*/ 2071857 h 6858000"/>
              <a:gd name="connsiteX12" fmla="*/ 6281397 w 7743949"/>
              <a:gd name="connsiteY12" fmla="*/ 1163923 h 6858000"/>
              <a:gd name="connsiteX13" fmla="*/ 7148441 w 7743949"/>
              <a:gd name="connsiteY13" fmla="*/ 1163923 h 6858000"/>
              <a:gd name="connsiteX14" fmla="*/ 7281401 w 7743949"/>
              <a:gd name="connsiteY14" fmla="*/ 1242285 h 6858000"/>
              <a:gd name="connsiteX15" fmla="*/ 7715859 w 7743949"/>
              <a:gd name="connsiteY15" fmla="*/ 1990451 h 6858000"/>
              <a:gd name="connsiteX16" fmla="*/ 7715859 w 7743949"/>
              <a:gd name="connsiteY16" fmla="*/ 2143443 h 6858000"/>
              <a:gd name="connsiteX17" fmla="*/ 7281401 w 7743949"/>
              <a:gd name="connsiteY17" fmla="*/ 2891610 h 6858000"/>
              <a:gd name="connsiteX18" fmla="*/ 7148441 w 7743949"/>
              <a:gd name="connsiteY18" fmla="*/ 2969971 h 6858000"/>
              <a:gd name="connsiteX19" fmla="*/ 6281397 w 7743949"/>
              <a:gd name="connsiteY19" fmla="*/ 2969971 h 6858000"/>
              <a:gd name="connsiteX20" fmla="*/ 6146565 w 7743949"/>
              <a:gd name="connsiteY20" fmla="*/ 2891610 h 6858000"/>
              <a:gd name="connsiteX21" fmla="*/ 5713979 w 7743949"/>
              <a:gd name="connsiteY21" fmla="*/ 2143443 h 6858000"/>
              <a:gd name="connsiteX22" fmla="*/ 5713979 w 7743949"/>
              <a:gd name="connsiteY22" fmla="*/ 1990451 h 6858000"/>
              <a:gd name="connsiteX23" fmla="*/ 6146565 w 7743949"/>
              <a:gd name="connsiteY23" fmla="*/ 1242285 h 6858000"/>
              <a:gd name="connsiteX24" fmla="*/ 6281397 w 7743949"/>
              <a:gd name="connsiteY24" fmla="*/ 1163923 h 6858000"/>
              <a:gd name="connsiteX25" fmla="*/ 0 w 7743949"/>
              <a:gd name="connsiteY25" fmla="*/ 0 h 6858000"/>
              <a:gd name="connsiteX26" fmla="*/ 6600525 w 7743949"/>
              <a:gd name="connsiteY26" fmla="*/ 0 h 6858000"/>
              <a:gd name="connsiteX27" fmla="*/ 6486618 w 7743949"/>
              <a:gd name="connsiteY27" fmla="*/ 196155 h 6858000"/>
              <a:gd name="connsiteX28" fmla="*/ 5677553 w 7743949"/>
              <a:gd name="connsiteY28" fmla="*/ 1589421 h 6858000"/>
              <a:gd name="connsiteX29" fmla="*/ 5057496 w 7743949"/>
              <a:gd name="connsiteY29" fmla="*/ 1954861 h 6858000"/>
              <a:gd name="connsiteX30" fmla="*/ 1014033 w 7743949"/>
              <a:gd name="connsiteY30" fmla="*/ 1954861 h 6858000"/>
              <a:gd name="connsiteX31" fmla="*/ 385244 w 7743949"/>
              <a:gd name="connsiteY31" fmla="*/ 1589421 h 6858000"/>
              <a:gd name="connsiteX32" fmla="*/ 69234 w 7743949"/>
              <a:gd name="connsiteY32" fmla="*/ 1042874 h 6858000"/>
              <a:gd name="connsiteX33" fmla="*/ 0 w 7743949"/>
              <a:gd name="connsiteY33" fmla="*/ 9231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743949" h="6858000">
                <a:moveTo>
                  <a:pt x="956085" y="2071857"/>
                </a:moveTo>
                <a:cubicBezTo>
                  <a:pt x="956085" y="2071857"/>
                  <a:pt x="956085" y="2071857"/>
                  <a:pt x="4999548" y="2071857"/>
                </a:cubicBezTo>
                <a:cubicBezTo>
                  <a:pt x="5252811" y="2071857"/>
                  <a:pt x="5497339" y="2211072"/>
                  <a:pt x="5619604" y="2437296"/>
                </a:cubicBezTo>
                <a:cubicBezTo>
                  <a:pt x="5619604" y="2437296"/>
                  <a:pt x="5619604" y="2437296"/>
                  <a:pt x="7645701" y="5926372"/>
                </a:cubicBezTo>
                <a:cubicBezTo>
                  <a:pt x="7776699" y="6143896"/>
                  <a:pt x="7776699" y="6422327"/>
                  <a:pt x="7645701" y="6639850"/>
                </a:cubicBezTo>
                <a:cubicBezTo>
                  <a:pt x="7645701" y="6639850"/>
                  <a:pt x="7645701" y="6639850"/>
                  <a:pt x="7538856" y="6823844"/>
                </a:cubicBezTo>
                <a:lnTo>
                  <a:pt x="7519022" y="6858000"/>
                </a:lnTo>
                <a:lnTo>
                  <a:pt x="0" y="6858000"/>
                </a:lnTo>
                <a:lnTo>
                  <a:pt x="0" y="3003362"/>
                </a:lnTo>
                <a:lnTo>
                  <a:pt x="144017" y="2754282"/>
                </a:lnTo>
                <a:cubicBezTo>
                  <a:pt x="203181" y="2651956"/>
                  <a:pt x="264254" y="2546330"/>
                  <a:pt x="327296" y="2437296"/>
                </a:cubicBezTo>
                <a:cubicBezTo>
                  <a:pt x="458294" y="2211072"/>
                  <a:pt x="694090" y="2071857"/>
                  <a:pt x="956085" y="2071857"/>
                </a:cubicBezTo>
                <a:close/>
                <a:moveTo>
                  <a:pt x="6281397" y="1163923"/>
                </a:moveTo>
                <a:cubicBezTo>
                  <a:pt x="6281397" y="1163923"/>
                  <a:pt x="6281397" y="1163923"/>
                  <a:pt x="7148441" y="1163923"/>
                </a:cubicBezTo>
                <a:cubicBezTo>
                  <a:pt x="7202749" y="1163923"/>
                  <a:pt x="7255183" y="1193775"/>
                  <a:pt x="7281401" y="1242285"/>
                </a:cubicBezTo>
                <a:cubicBezTo>
                  <a:pt x="7281401" y="1242285"/>
                  <a:pt x="7281401" y="1242285"/>
                  <a:pt x="7715859" y="1990451"/>
                </a:cubicBezTo>
                <a:cubicBezTo>
                  <a:pt x="7743949" y="2037095"/>
                  <a:pt x="7743949" y="2096799"/>
                  <a:pt x="7715859" y="2143443"/>
                </a:cubicBezTo>
                <a:cubicBezTo>
                  <a:pt x="7715859" y="2143443"/>
                  <a:pt x="7715859" y="2143443"/>
                  <a:pt x="7281401" y="2891610"/>
                </a:cubicBezTo>
                <a:cubicBezTo>
                  <a:pt x="7255183" y="2940119"/>
                  <a:pt x="7202749" y="2969971"/>
                  <a:pt x="7148441" y="2969971"/>
                </a:cubicBezTo>
                <a:cubicBezTo>
                  <a:pt x="7148441" y="2969971"/>
                  <a:pt x="7148441" y="2969971"/>
                  <a:pt x="6281397" y="2969971"/>
                </a:cubicBezTo>
                <a:cubicBezTo>
                  <a:pt x="6225217" y="2969971"/>
                  <a:pt x="6174655" y="2940119"/>
                  <a:pt x="6146565" y="2891610"/>
                </a:cubicBezTo>
                <a:cubicBezTo>
                  <a:pt x="6146565" y="2891610"/>
                  <a:pt x="6146565" y="2891610"/>
                  <a:pt x="5713979" y="2143443"/>
                </a:cubicBezTo>
                <a:cubicBezTo>
                  <a:pt x="5685889" y="2096799"/>
                  <a:pt x="5685889" y="2037095"/>
                  <a:pt x="5713979" y="1990451"/>
                </a:cubicBezTo>
                <a:cubicBezTo>
                  <a:pt x="5713979" y="1990451"/>
                  <a:pt x="5713979" y="1990451"/>
                  <a:pt x="6146565" y="1242285"/>
                </a:cubicBezTo>
                <a:cubicBezTo>
                  <a:pt x="6174655" y="1193775"/>
                  <a:pt x="6225217" y="1163923"/>
                  <a:pt x="6281397" y="1163923"/>
                </a:cubicBezTo>
                <a:close/>
                <a:moveTo>
                  <a:pt x="0" y="0"/>
                </a:moveTo>
                <a:lnTo>
                  <a:pt x="6600525" y="0"/>
                </a:lnTo>
                <a:lnTo>
                  <a:pt x="6486618" y="196155"/>
                </a:lnTo>
                <a:cubicBezTo>
                  <a:pt x="6261242" y="584267"/>
                  <a:pt x="5994130" y="1044253"/>
                  <a:pt x="5677553" y="1589421"/>
                </a:cubicBezTo>
                <a:cubicBezTo>
                  <a:pt x="5555288" y="1815646"/>
                  <a:pt x="5310759" y="1954861"/>
                  <a:pt x="5057496" y="1954861"/>
                </a:cubicBezTo>
                <a:cubicBezTo>
                  <a:pt x="5057496" y="1954861"/>
                  <a:pt x="5057496" y="1954861"/>
                  <a:pt x="1014033" y="1954861"/>
                </a:cubicBezTo>
                <a:cubicBezTo>
                  <a:pt x="752038" y="1954861"/>
                  <a:pt x="516243" y="1815646"/>
                  <a:pt x="385244" y="1589421"/>
                </a:cubicBezTo>
                <a:cubicBezTo>
                  <a:pt x="385244" y="1589421"/>
                  <a:pt x="385244" y="1589421"/>
                  <a:pt x="69234" y="1042874"/>
                </a:cubicBezTo>
                <a:lnTo>
                  <a:pt x="0" y="9231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3DB6DE-E4F1-1D4B-8056-073BFF0B0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744" y="349858"/>
            <a:ext cx="4761461" cy="1351722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B9087-EE65-274F-95CF-8147FEDD7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746" y="2863018"/>
            <a:ext cx="4666592" cy="330445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Performed a bias test and concluded that the data is randomly distributed</a:t>
            </a:r>
          </a:p>
          <a:p>
            <a:r>
              <a:rPr lang="en-US" sz="2000" dirty="0">
                <a:solidFill>
                  <a:schemeClr val="bg1"/>
                </a:solidFill>
              </a:rPr>
              <a:t>Selected what factors I thought may be driving sale prices based off the external factors from earlier, and prepared them for hypothesis testing</a:t>
            </a:r>
          </a:p>
          <a:p>
            <a:r>
              <a:rPr lang="en-US" sz="2000" dirty="0">
                <a:solidFill>
                  <a:schemeClr val="bg1"/>
                </a:solidFill>
              </a:rPr>
              <a:t>Conducted statistical analyses to test if there’s any </a:t>
            </a:r>
            <a:r>
              <a:rPr lang="en-US" sz="2000" i="1" dirty="0">
                <a:solidFill>
                  <a:schemeClr val="bg1"/>
                </a:solidFill>
              </a:rPr>
              <a:t>statistically significant difference </a:t>
            </a:r>
            <a:r>
              <a:rPr lang="en-US" sz="2000" dirty="0">
                <a:solidFill>
                  <a:schemeClr val="bg1"/>
                </a:solidFill>
              </a:rPr>
              <a:t>when comparing different variables to sale price</a:t>
            </a:r>
          </a:p>
        </p:txBody>
      </p:sp>
      <p:pic>
        <p:nvPicPr>
          <p:cNvPr id="17" name="Graphic 16" descr="Statistics">
            <a:extLst>
              <a:ext uri="{FF2B5EF4-FFF2-40B4-BE49-F238E27FC236}">
                <a16:creationId xmlns:a16="http://schemas.microsoft.com/office/drawing/2014/main" id="{E57087DB-101D-2CA1-F65A-969353BA62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36576" y="1261638"/>
            <a:ext cx="3858600" cy="385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884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48">
            <a:extLst>
              <a:ext uri="{FF2B5EF4-FFF2-40B4-BE49-F238E27FC236}">
                <a16:creationId xmlns:a16="http://schemas.microsoft.com/office/drawing/2014/main" id="{1557A916-FDD1-44A1-A7A1-70009FD6B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0">
            <a:extLst>
              <a:ext uri="{FF2B5EF4-FFF2-40B4-BE49-F238E27FC236}">
                <a16:creationId xmlns:a16="http://schemas.microsoft.com/office/drawing/2014/main" id="{4B874C19-9B23-4B12-823E-D67615A9B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43949" cy="6858000"/>
          </a:xfrm>
          <a:custGeom>
            <a:avLst/>
            <a:gdLst>
              <a:gd name="connsiteX0" fmla="*/ 956085 w 7743949"/>
              <a:gd name="connsiteY0" fmla="*/ 2071857 h 6858000"/>
              <a:gd name="connsiteX1" fmla="*/ 4999548 w 7743949"/>
              <a:gd name="connsiteY1" fmla="*/ 2071857 h 6858000"/>
              <a:gd name="connsiteX2" fmla="*/ 5619604 w 7743949"/>
              <a:gd name="connsiteY2" fmla="*/ 2437296 h 6858000"/>
              <a:gd name="connsiteX3" fmla="*/ 7645701 w 7743949"/>
              <a:gd name="connsiteY3" fmla="*/ 5926372 h 6858000"/>
              <a:gd name="connsiteX4" fmla="*/ 7645701 w 7743949"/>
              <a:gd name="connsiteY4" fmla="*/ 6639850 h 6858000"/>
              <a:gd name="connsiteX5" fmla="*/ 7538856 w 7743949"/>
              <a:gd name="connsiteY5" fmla="*/ 6823844 h 6858000"/>
              <a:gd name="connsiteX6" fmla="*/ 7519022 w 7743949"/>
              <a:gd name="connsiteY6" fmla="*/ 6858000 h 6858000"/>
              <a:gd name="connsiteX7" fmla="*/ 0 w 7743949"/>
              <a:gd name="connsiteY7" fmla="*/ 6858000 h 6858000"/>
              <a:gd name="connsiteX8" fmla="*/ 0 w 7743949"/>
              <a:gd name="connsiteY8" fmla="*/ 3003362 h 6858000"/>
              <a:gd name="connsiteX9" fmla="*/ 144017 w 7743949"/>
              <a:gd name="connsiteY9" fmla="*/ 2754282 h 6858000"/>
              <a:gd name="connsiteX10" fmla="*/ 327296 w 7743949"/>
              <a:gd name="connsiteY10" fmla="*/ 2437296 h 6858000"/>
              <a:gd name="connsiteX11" fmla="*/ 956085 w 7743949"/>
              <a:gd name="connsiteY11" fmla="*/ 2071857 h 6858000"/>
              <a:gd name="connsiteX12" fmla="*/ 6281397 w 7743949"/>
              <a:gd name="connsiteY12" fmla="*/ 1163923 h 6858000"/>
              <a:gd name="connsiteX13" fmla="*/ 7148441 w 7743949"/>
              <a:gd name="connsiteY13" fmla="*/ 1163923 h 6858000"/>
              <a:gd name="connsiteX14" fmla="*/ 7281401 w 7743949"/>
              <a:gd name="connsiteY14" fmla="*/ 1242285 h 6858000"/>
              <a:gd name="connsiteX15" fmla="*/ 7715859 w 7743949"/>
              <a:gd name="connsiteY15" fmla="*/ 1990451 h 6858000"/>
              <a:gd name="connsiteX16" fmla="*/ 7715859 w 7743949"/>
              <a:gd name="connsiteY16" fmla="*/ 2143443 h 6858000"/>
              <a:gd name="connsiteX17" fmla="*/ 7281401 w 7743949"/>
              <a:gd name="connsiteY17" fmla="*/ 2891610 h 6858000"/>
              <a:gd name="connsiteX18" fmla="*/ 7148441 w 7743949"/>
              <a:gd name="connsiteY18" fmla="*/ 2969971 h 6858000"/>
              <a:gd name="connsiteX19" fmla="*/ 6281397 w 7743949"/>
              <a:gd name="connsiteY19" fmla="*/ 2969971 h 6858000"/>
              <a:gd name="connsiteX20" fmla="*/ 6146565 w 7743949"/>
              <a:gd name="connsiteY20" fmla="*/ 2891610 h 6858000"/>
              <a:gd name="connsiteX21" fmla="*/ 5713979 w 7743949"/>
              <a:gd name="connsiteY21" fmla="*/ 2143443 h 6858000"/>
              <a:gd name="connsiteX22" fmla="*/ 5713979 w 7743949"/>
              <a:gd name="connsiteY22" fmla="*/ 1990451 h 6858000"/>
              <a:gd name="connsiteX23" fmla="*/ 6146565 w 7743949"/>
              <a:gd name="connsiteY23" fmla="*/ 1242285 h 6858000"/>
              <a:gd name="connsiteX24" fmla="*/ 6281397 w 7743949"/>
              <a:gd name="connsiteY24" fmla="*/ 1163923 h 6858000"/>
              <a:gd name="connsiteX25" fmla="*/ 0 w 7743949"/>
              <a:gd name="connsiteY25" fmla="*/ 0 h 6858000"/>
              <a:gd name="connsiteX26" fmla="*/ 6600525 w 7743949"/>
              <a:gd name="connsiteY26" fmla="*/ 0 h 6858000"/>
              <a:gd name="connsiteX27" fmla="*/ 6486618 w 7743949"/>
              <a:gd name="connsiteY27" fmla="*/ 196155 h 6858000"/>
              <a:gd name="connsiteX28" fmla="*/ 5677553 w 7743949"/>
              <a:gd name="connsiteY28" fmla="*/ 1589421 h 6858000"/>
              <a:gd name="connsiteX29" fmla="*/ 5057496 w 7743949"/>
              <a:gd name="connsiteY29" fmla="*/ 1954861 h 6858000"/>
              <a:gd name="connsiteX30" fmla="*/ 1014033 w 7743949"/>
              <a:gd name="connsiteY30" fmla="*/ 1954861 h 6858000"/>
              <a:gd name="connsiteX31" fmla="*/ 385244 w 7743949"/>
              <a:gd name="connsiteY31" fmla="*/ 1589421 h 6858000"/>
              <a:gd name="connsiteX32" fmla="*/ 69234 w 7743949"/>
              <a:gd name="connsiteY32" fmla="*/ 1042874 h 6858000"/>
              <a:gd name="connsiteX33" fmla="*/ 0 w 7743949"/>
              <a:gd name="connsiteY33" fmla="*/ 9231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743949" h="6858000">
                <a:moveTo>
                  <a:pt x="956085" y="2071857"/>
                </a:moveTo>
                <a:cubicBezTo>
                  <a:pt x="956085" y="2071857"/>
                  <a:pt x="956085" y="2071857"/>
                  <a:pt x="4999548" y="2071857"/>
                </a:cubicBezTo>
                <a:cubicBezTo>
                  <a:pt x="5252811" y="2071857"/>
                  <a:pt x="5497339" y="2211072"/>
                  <a:pt x="5619604" y="2437296"/>
                </a:cubicBezTo>
                <a:cubicBezTo>
                  <a:pt x="5619604" y="2437296"/>
                  <a:pt x="5619604" y="2437296"/>
                  <a:pt x="7645701" y="5926372"/>
                </a:cubicBezTo>
                <a:cubicBezTo>
                  <a:pt x="7776699" y="6143896"/>
                  <a:pt x="7776699" y="6422327"/>
                  <a:pt x="7645701" y="6639850"/>
                </a:cubicBezTo>
                <a:cubicBezTo>
                  <a:pt x="7645701" y="6639850"/>
                  <a:pt x="7645701" y="6639850"/>
                  <a:pt x="7538856" y="6823844"/>
                </a:cubicBezTo>
                <a:lnTo>
                  <a:pt x="7519022" y="6858000"/>
                </a:lnTo>
                <a:lnTo>
                  <a:pt x="0" y="6858000"/>
                </a:lnTo>
                <a:lnTo>
                  <a:pt x="0" y="3003362"/>
                </a:lnTo>
                <a:lnTo>
                  <a:pt x="144017" y="2754282"/>
                </a:lnTo>
                <a:cubicBezTo>
                  <a:pt x="203181" y="2651956"/>
                  <a:pt x="264254" y="2546330"/>
                  <a:pt x="327296" y="2437296"/>
                </a:cubicBezTo>
                <a:cubicBezTo>
                  <a:pt x="458294" y="2211072"/>
                  <a:pt x="694090" y="2071857"/>
                  <a:pt x="956085" y="2071857"/>
                </a:cubicBezTo>
                <a:close/>
                <a:moveTo>
                  <a:pt x="6281397" y="1163923"/>
                </a:moveTo>
                <a:cubicBezTo>
                  <a:pt x="6281397" y="1163923"/>
                  <a:pt x="6281397" y="1163923"/>
                  <a:pt x="7148441" y="1163923"/>
                </a:cubicBezTo>
                <a:cubicBezTo>
                  <a:pt x="7202749" y="1163923"/>
                  <a:pt x="7255183" y="1193775"/>
                  <a:pt x="7281401" y="1242285"/>
                </a:cubicBezTo>
                <a:cubicBezTo>
                  <a:pt x="7281401" y="1242285"/>
                  <a:pt x="7281401" y="1242285"/>
                  <a:pt x="7715859" y="1990451"/>
                </a:cubicBezTo>
                <a:cubicBezTo>
                  <a:pt x="7743949" y="2037095"/>
                  <a:pt x="7743949" y="2096799"/>
                  <a:pt x="7715859" y="2143443"/>
                </a:cubicBezTo>
                <a:cubicBezTo>
                  <a:pt x="7715859" y="2143443"/>
                  <a:pt x="7715859" y="2143443"/>
                  <a:pt x="7281401" y="2891610"/>
                </a:cubicBezTo>
                <a:cubicBezTo>
                  <a:pt x="7255183" y="2940119"/>
                  <a:pt x="7202749" y="2969971"/>
                  <a:pt x="7148441" y="2969971"/>
                </a:cubicBezTo>
                <a:cubicBezTo>
                  <a:pt x="7148441" y="2969971"/>
                  <a:pt x="7148441" y="2969971"/>
                  <a:pt x="6281397" y="2969971"/>
                </a:cubicBezTo>
                <a:cubicBezTo>
                  <a:pt x="6225217" y="2969971"/>
                  <a:pt x="6174655" y="2940119"/>
                  <a:pt x="6146565" y="2891610"/>
                </a:cubicBezTo>
                <a:cubicBezTo>
                  <a:pt x="6146565" y="2891610"/>
                  <a:pt x="6146565" y="2891610"/>
                  <a:pt x="5713979" y="2143443"/>
                </a:cubicBezTo>
                <a:cubicBezTo>
                  <a:pt x="5685889" y="2096799"/>
                  <a:pt x="5685889" y="2037095"/>
                  <a:pt x="5713979" y="1990451"/>
                </a:cubicBezTo>
                <a:cubicBezTo>
                  <a:pt x="5713979" y="1990451"/>
                  <a:pt x="5713979" y="1990451"/>
                  <a:pt x="6146565" y="1242285"/>
                </a:cubicBezTo>
                <a:cubicBezTo>
                  <a:pt x="6174655" y="1193775"/>
                  <a:pt x="6225217" y="1163923"/>
                  <a:pt x="6281397" y="1163923"/>
                </a:cubicBezTo>
                <a:close/>
                <a:moveTo>
                  <a:pt x="0" y="0"/>
                </a:moveTo>
                <a:lnTo>
                  <a:pt x="6600525" y="0"/>
                </a:lnTo>
                <a:lnTo>
                  <a:pt x="6486618" y="196155"/>
                </a:lnTo>
                <a:cubicBezTo>
                  <a:pt x="6261242" y="584267"/>
                  <a:pt x="5994130" y="1044253"/>
                  <a:pt x="5677553" y="1589421"/>
                </a:cubicBezTo>
                <a:cubicBezTo>
                  <a:pt x="5555288" y="1815646"/>
                  <a:pt x="5310759" y="1954861"/>
                  <a:pt x="5057496" y="1954861"/>
                </a:cubicBezTo>
                <a:cubicBezTo>
                  <a:pt x="5057496" y="1954861"/>
                  <a:pt x="5057496" y="1954861"/>
                  <a:pt x="1014033" y="1954861"/>
                </a:cubicBezTo>
                <a:cubicBezTo>
                  <a:pt x="752038" y="1954861"/>
                  <a:pt x="516243" y="1815646"/>
                  <a:pt x="385244" y="1589421"/>
                </a:cubicBezTo>
                <a:cubicBezTo>
                  <a:pt x="385244" y="1589421"/>
                  <a:pt x="385244" y="1589421"/>
                  <a:pt x="69234" y="1042874"/>
                </a:cubicBezTo>
                <a:lnTo>
                  <a:pt x="0" y="9231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FF75E7-B4D4-B94D-8E7F-406C29D21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744" y="349858"/>
            <a:ext cx="4761461" cy="1351722"/>
          </a:xfrm>
        </p:spPr>
        <p:txBody>
          <a:bodyPr anchor="ctr">
            <a:normAutofit/>
          </a:bodyPr>
          <a:lstStyle/>
          <a:p>
            <a:r>
              <a:rPr lang="en-US" sz="4100" dirty="0">
                <a:solidFill>
                  <a:schemeClr val="bg1"/>
                </a:solidFill>
              </a:rPr>
              <a:t>Analysis of Sale Price by Overall Quality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B62D0-C17B-CC4E-BE5B-61D2EAB70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178" y="2877306"/>
            <a:ext cx="4666592" cy="33044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i="1" u="sng" dirty="0">
                <a:solidFill>
                  <a:schemeClr val="bg1"/>
                </a:solidFill>
              </a:rPr>
              <a:t>Observation: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Homes that are ranked higher sold for a higher price on average</a:t>
            </a:r>
          </a:p>
          <a:p>
            <a:pPr marL="0" indent="0">
              <a:buNone/>
            </a:pPr>
            <a:r>
              <a:rPr lang="en-US" sz="2400" i="1" u="sng" dirty="0">
                <a:solidFill>
                  <a:schemeClr val="bg1"/>
                </a:solidFill>
              </a:rPr>
              <a:t>Conclusion: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This is the most statistically significant factor driving sale price, meaning that quality should be considered when deciding whether a property is a good investment</a:t>
            </a:r>
          </a:p>
        </p:txBody>
      </p: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4BAB0407-90C2-6D48-B452-65459ED55F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015258"/>
              </p:ext>
            </p:extLst>
          </p:nvPr>
        </p:nvGraphicFramePr>
        <p:xfrm>
          <a:off x="8139174" y="1023047"/>
          <a:ext cx="36576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12685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48">
            <a:extLst>
              <a:ext uri="{FF2B5EF4-FFF2-40B4-BE49-F238E27FC236}">
                <a16:creationId xmlns:a16="http://schemas.microsoft.com/office/drawing/2014/main" id="{1557A916-FDD1-44A1-A7A1-70009FD6B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0">
            <a:extLst>
              <a:ext uri="{FF2B5EF4-FFF2-40B4-BE49-F238E27FC236}">
                <a16:creationId xmlns:a16="http://schemas.microsoft.com/office/drawing/2014/main" id="{4B874C19-9B23-4B12-823E-D67615A9B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43949" cy="6858000"/>
          </a:xfrm>
          <a:custGeom>
            <a:avLst/>
            <a:gdLst>
              <a:gd name="connsiteX0" fmla="*/ 956085 w 7743949"/>
              <a:gd name="connsiteY0" fmla="*/ 2071857 h 6858000"/>
              <a:gd name="connsiteX1" fmla="*/ 4999548 w 7743949"/>
              <a:gd name="connsiteY1" fmla="*/ 2071857 h 6858000"/>
              <a:gd name="connsiteX2" fmla="*/ 5619604 w 7743949"/>
              <a:gd name="connsiteY2" fmla="*/ 2437296 h 6858000"/>
              <a:gd name="connsiteX3" fmla="*/ 7645701 w 7743949"/>
              <a:gd name="connsiteY3" fmla="*/ 5926372 h 6858000"/>
              <a:gd name="connsiteX4" fmla="*/ 7645701 w 7743949"/>
              <a:gd name="connsiteY4" fmla="*/ 6639850 h 6858000"/>
              <a:gd name="connsiteX5" fmla="*/ 7538856 w 7743949"/>
              <a:gd name="connsiteY5" fmla="*/ 6823844 h 6858000"/>
              <a:gd name="connsiteX6" fmla="*/ 7519022 w 7743949"/>
              <a:gd name="connsiteY6" fmla="*/ 6858000 h 6858000"/>
              <a:gd name="connsiteX7" fmla="*/ 0 w 7743949"/>
              <a:gd name="connsiteY7" fmla="*/ 6858000 h 6858000"/>
              <a:gd name="connsiteX8" fmla="*/ 0 w 7743949"/>
              <a:gd name="connsiteY8" fmla="*/ 3003362 h 6858000"/>
              <a:gd name="connsiteX9" fmla="*/ 144017 w 7743949"/>
              <a:gd name="connsiteY9" fmla="*/ 2754282 h 6858000"/>
              <a:gd name="connsiteX10" fmla="*/ 327296 w 7743949"/>
              <a:gd name="connsiteY10" fmla="*/ 2437296 h 6858000"/>
              <a:gd name="connsiteX11" fmla="*/ 956085 w 7743949"/>
              <a:gd name="connsiteY11" fmla="*/ 2071857 h 6858000"/>
              <a:gd name="connsiteX12" fmla="*/ 6281397 w 7743949"/>
              <a:gd name="connsiteY12" fmla="*/ 1163923 h 6858000"/>
              <a:gd name="connsiteX13" fmla="*/ 7148441 w 7743949"/>
              <a:gd name="connsiteY13" fmla="*/ 1163923 h 6858000"/>
              <a:gd name="connsiteX14" fmla="*/ 7281401 w 7743949"/>
              <a:gd name="connsiteY14" fmla="*/ 1242285 h 6858000"/>
              <a:gd name="connsiteX15" fmla="*/ 7715859 w 7743949"/>
              <a:gd name="connsiteY15" fmla="*/ 1990451 h 6858000"/>
              <a:gd name="connsiteX16" fmla="*/ 7715859 w 7743949"/>
              <a:gd name="connsiteY16" fmla="*/ 2143443 h 6858000"/>
              <a:gd name="connsiteX17" fmla="*/ 7281401 w 7743949"/>
              <a:gd name="connsiteY17" fmla="*/ 2891610 h 6858000"/>
              <a:gd name="connsiteX18" fmla="*/ 7148441 w 7743949"/>
              <a:gd name="connsiteY18" fmla="*/ 2969971 h 6858000"/>
              <a:gd name="connsiteX19" fmla="*/ 6281397 w 7743949"/>
              <a:gd name="connsiteY19" fmla="*/ 2969971 h 6858000"/>
              <a:gd name="connsiteX20" fmla="*/ 6146565 w 7743949"/>
              <a:gd name="connsiteY20" fmla="*/ 2891610 h 6858000"/>
              <a:gd name="connsiteX21" fmla="*/ 5713979 w 7743949"/>
              <a:gd name="connsiteY21" fmla="*/ 2143443 h 6858000"/>
              <a:gd name="connsiteX22" fmla="*/ 5713979 w 7743949"/>
              <a:gd name="connsiteY22" fmla="*/ 1990451 h 6858000"/>
              <a:gd name="connsiteX23" fmla="*/ 6146565 w 7743949"/>
              <a:gd name="connsiteY23" fmla="*/ 1242285 h 6858000"/>
              <a:gd name="connsiteX24" fmla="*/ 6281397 w 7743949"/>
              <a:gd name="connsiteY24" fmla="*/ 1163923 h 6858000"/>
              <a:gd name="connsiteX25" fmla="*/ 0 w 7743949"/>
              <a:gd name="connsiteY25" fmla="*/ 0 h 6858000"/>
              <a:gd name="connsiteX26" fmla="*/ 6600525 w 7743949"/>
              <a:gd name="connsiteY26" fmla="*/ 0 h 6858000"/>
              <a:gd name="connsiteX27" fmla="*/ 6486618 w 7743949"/>
              <a:gd name="connsiteY27" fmla="*/ 196155 h 6858000"/>
              <a:gd name="connsiteX28" fmla="*/ 5677553 w 7743949"/>
              <a:gd name="connsiteY28" fmla="*/ 1589421 h 6858000"/>
              <a:gd name="connsiteX29" fmla="*/ 5057496 w 7743949"/>
              <a:gd name="connsiteY29" fmla="*/ 1954861 h 6858000"/>
              <a:gd name="connsiteX30" fmla="*/ 1014033 w 7743949"/>
              <a:gd name="connsiteY30" fmla="*/ 1954861 h 6858000"/>
              <a:gd name="connsiteX31" fmla="*/ 385244 w 7743949"/>
              <a:gd name="connsiteY31" fmla="*/ 1589421 h 6858000"/>
              <a:gd name="connsiteX32" fmla="*/ 69234 w 7743949"/>
              <a:gd name="connsiteY32" fmla="*/ 1042874 h 6858000"/>
              <a:gd name="connsiteX33" fmla="*/ 0 w 7743949"/>
              <a:gd name="connsiteY33" fmla="*/ 9231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743949" h="6858000">
                <a:moveTo>
                  <a:pt x="956085" y="2071857"/>
                </a:moveTo>
                <a:cubicBezTo>
                  <a:pt x="956085" y="2071857"/>
                  <a:pt x="956085" y="2071857"/>
                  <a:pt x="4999548" y="2071857"/>
                </a:cubicBezTo>
                <a:cubicBezTo>
                  <a:pt x="5252811" y="2071857"/>
                  <a:pt x="5497339" y="2211072"/>
                  <a:pt x="5619604" y="2437296"/>
                </a:cubicBezTo>
                <a:cubicBezTo>
                  <a:pt x="5619604" y="2437296"/>
                  <a:pt x="5619604" y="2437296"/>
                  <a:pt x="7645701" y="5926372"/>
                </a:cubicBezTo>
                <a:cubicBezTo>
                  <a:pt x="7776699" y="6143896"/>
                  <a:pt x="7776699" y="6422327"/>
                  <a:pt x="7645701" y="6639850"/>
                </a:cubicBezTo>
                <a:cubicBezTo>
                  <a:pt x="7645701" y="6639850"/>
                  <a:pt x="7645701" y="6639850"/>
                  <a:pt x="7538856" y="6823844"/>
                </a:cubicBezTo>
                <a:lnTo>
                  <a:pt x="7519022" y="6858000"/>
                </a:lnTo>
                <a:lnTo>
                  <a:pt x="0" y="6858000"/>
                </a:lnTo>
                <a:lnTo>
                  <a:pt x="0" y="3003362"/>
                </a:lnTo>
                <a:lnTo>
                  <a:pt x="144017" y="2754282"/>
                </a:lnTo>
                <a:cubicBezTo>
                  <a:pt x="203181" y="2651956"/>
                  <a:pt x="264254" y="2546330"/>
                  <a:pt x="327296" y="2437296"/>
                </a:cubicBezTo>
                <a:cubicBezTo>
                  <a:pt x="458294" y="2211072"/>
                  <a:pt x="694090" y="2071857"/>
                  <a:pt x="956085" y="2071857"/>
                </a:cubicBezTo>
                <a:close/>
                <a:moveTo>
                  <a:pt x="6281397" y="1163923"/>
                </a:moveTo>
                <a:cubicBezTo>
                  <a:pt x="6281397" y="1163923"/>
                  <a:pt x="6281397" y="1163923"/>
                  <a:pt x="7148441" y="1163923"/>
                </a:cubicBezTo>
                <a:cubicBezTo>
                  <a:pt x="7202749" y="1163923"/>
                  <a:pt x="7255183" y="1193775"/>
                  <a:pt x="7281401" y="1242285"/>
                </a:cubicBezTo>
                <a:cubicBezTo>
                  <a:pt x="7281401" y="1242285"/>
                  <a:pt x="7281401" y="1242285"/>
                  <a:pt x="7715859" y="1990451"/>
                </a:cubicBezTo>
                <a:cubicBezTo>
                  <a:pt x="7743949" y="2037095"/>
                  <a:pt x="7743949" y="2096799"/>
                  <a:pt x="7715859" y="2143443"/>
                </a:cubicBezTo>
                <a:cubicBezTo>
                  <a:pt x="7715859" y="2143443"/>
                  <a:pt x="7715859" y="2143443"/>
                  <a:pt x="7281401" y="2891610"/>
                </a:cubicBezTo>
                <a:cubicBezTo>
                  <a:pt x="7255183" y="2940119"/>
                  <a:pt x="7202749" y="2969971"/>
                  <a:pt x="7148441" y="2969971"/>
                </a:cubicBezTo>
                <a:cubicBezTo>
                  <a:pt x="7148441" y="2969971"/>
                  <a:pt x="7148441" y="2969971"/>
                  <a:pt x="6281397" y="2969971"/>
                </a:cubicBezTo>
                <a:cubicBezTo>
                  <a:pt x="6225217" y="2969971"/>
                  <a:pt x="6174655" y="2940119"/>
                  <a:pt x="6146565" y="2891610"/>
                </a:cubicBezTo>
                <a:cubicBezTo>
                  <a:pt x="6146565" y="2891610"/>
                  <a:pt x="6146565" y="2891610"/>
                  <a:pt x="5713979" y="2143443"/>
                </a:cubicBezTo>
                <a:cubicBezTo>
                  <a:pt x="5685889" y="2096799"/>
                  <a:pt x="5685889" y="2037095"/>
                  <a:pt x="5713979" y="1990451"/>
                </a:cubicBezTo>
                <a:cubicBezTo>
                  <a:pt x="5713979" y="1990451"/>
                  <a:pt x="5713979" y="1990451"/>
                  <a:pt x="6146565" y="1242285"/>
                </a:cubicBezTo>
                <a:cubicBezTo>
                  <a:pt x="6174655" y="1193775"/>
                  <a:pt x="6225217" y="1163923"/>
                  <a:pt x="6281397" y="1163923"/>
                </a:cubicBezTo>
                <a:close/>
                <a:moveTo>
                  <a:pt x="0" y="0"/>
                </a:moveTo>
                <a:lnTo>
                  <a:pt x="6600525" y="0"/>
                </a:lnTo>
                <a:lnTo>
                  <a:pt x="6486618" y="196155"/>
                </a:lnTo>
                <a:cubicBezTo>
                  <a:pt x="6261242" y="584267"/>
                  <a:pt x="5994130" y="1044253"/>
                  <a:pt x="5677553" y="1589421"/>
                </a:cubicBezTo>
                <a:cubicBezTo>
                  <a:pt x="5555288" y="1815646"/>
                  <a:pt x="5310759" y="1954861"/>
                  <a:pt x="5057496" y="1954861"/>
                </a:cubicBezTo>
                <a:cubicBezTo>
                  <a:pt x="5057496" y="1954861"/>
                  <a:pt x="5057496" y="1954861"/>
                  <a:pt x="1014033" y="1954861"/>
                </a:cubicBezTo>
                <a:cubicBezTo>
                  <a:pt x="752038" y="1954861"/>
                  <a:pt x="516243" y="1815646"/>
                  <a:pt x="385244" y="1589421"/>
                </a:cubicBezTo>
                <a:cubicBezTo>
                  <a:pt x="385244" y="1589421"/>
                  <a:pt x="385244" y="1589421"/>
                  <a:pt x="69234" y="1042874"/>
                </a:cubicBezTo>
                <a:lnTo>
                  <a:pt x="0" y="9231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FF75E7-B4D4-B94D-8E7F-406C29D21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744" y="349858"/>
            <a:ext cx="4761461" cy="1351722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Analysis of Sale Price by Square Footage</a:t>
            </a:r>
            <a:endParaRPr lang="en-US" sz="41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B62D0-C17B-CC4E-BE5B-61D2EAB70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178" y="2791580"/>
            <a:ext cx="4666592" cy="33044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i="1" u="sng" dirty="0">
                <a:solidFill>
                  <a:schemeClr val="bg1"/>
                </a:solidFill>
              </a:rPr>
              <a:t>Observation: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Homes with a larger living area sell for higher prices</a:t>
            </a:r>
          </a:p>
          <a:p>
            <a:pPr marL="0" indent="0">
              <a:buNone/>
            </a:pPr>
            <a:r>
              <a:rPr lang="en-US" sz="2200" i="1" u="sng" dirty="0">
                <a:solidFill>
                  <a:schemeClr val="bg1"/>
                </a:solidFill>
              </a:rPr>
              <a:t>Conclusion: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Homes with &gt; 1515 </a:t>
            </a:r>
            <a:r>
              <a:rPr lang="en-US" sz="2200" dirty="0" err="1">
                <a:solidFill>
                  <a:schemeClr val="bg1"/>
                </a:solidFill>
              </a:rPr>
              <a:t>sqft</a:t>
            </a:r>
            <a:r>
              <a:rPr lang="en-US" sz="2200" dirty="0">
                <a:solidFill>
                  <a:schemeClr val="bg1"/>
                </a:solidFill>
              </a:rPr>
              <a:t> sell for more on average than homes with less square footage, making them good investment properties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D346B72-363D-554A-9284-E14019737C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6341017"/>
              </p:ext>
            </p:extLst>
          </p:nvPr>
        </p:nvGraphicFramePr>
        <p:xfrm>
          <a:off x="8139174" y="1025719"/>
          <a:ext cx="36576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03319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48">
            <a:extLst>
              <a:ext uri="{FF2B5EF4-FFF2-40B4-BE49-F238E27FC236}">
                <a16:creationId xmlns:a16="http://schemas.microsoft.com/office/drawing/2014/main" id="{1557A916-FDD1-44A1-A7A1-70009FD6B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0">
            <a:extLst>
              <a:ext uri="{FF2B5EF4-FFF2-40B4-BE49-F238E27FC236}">
                <a16:creationId xmlns:a16="http://schemas.microsoft.com/office/drawing/2014/main" id="{4B874C19-9B23-4B12-823E-D67615A9B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43949" cy="6858000"/>
          </a:xfrm>
          <a:custGeom>
            <a:avLst/>
            <a:gdLst>
              <a:gd name="connsiteX0" fmla="*/ 956085 w 7743949"/>
              <a:gd name="connsiteY0" fmla="*/ 2071857 h 6858000"/>
              <a:gd name="connsiteX1" fmla="*/ 4999548 w 7743949"/>
              <a:gd name="connsiteY1" fmla="*/ 2071857 h 6858000"/>
              <a:gd name="connsiteX2" fmla="*/ 5619604 w 7743949"/>
              <a:gd name="connsiteY2" fmla="*/ 2437296 h 6858000"/>
              <a:gd name="connsiteX3" fmla="*/ 7645701 w 7743949"/>
              <a:gd name="connsiteY3" fmla="*/ 5926372 h 6858000"/>
              <a:gd name="connsiteX4" fmla="*/ 7645701 w 7743949"/>
              <a:gd name="connsiteY4" fmla="*/ 6639850 h 6858000"/>
              <a:gd name="connsiteX5" fmla="*/ 7538856 w 7743949"/>
              <a:gd name="connsiteY5" fmla="*/ 6823844 h 6858000"/>
              <a:gd name="connsiteX6" fmla="*/ 7519022 w 7743949"/>
              <a:gd name="connsiteY6" fmla="*/ 6858000 h 6858000"/>
              <a:gd name="connsiteX7" fmla="*/ 0 w 7743949"/>
              <a:gd name="connsiteY7" fmla="*/ 6858000 h 6858000"/>
              <a:gd name="connsiteX8" fmla="*/ 0 w 7743949"/>
              <a:gd name="connsiteY8" fmla="*/ 3003362 h 6858000"/>
              <a:gd name="connsiteX9" fmla="*/ 144017 w 7743949"/>
              <a:gd name="connsiteY9" fmla="*/ 2754282 h 6858000"/>
              <a:gd name="connsiteX10" fmla="*/ 327296 w 7743949"/>
              <a:gd name="connsiteY10" fmla="*/ 2437296 h 6858000"/>
              <a:gd name="connsiteX11" fmla="*/ 956085 w 7743949"/>
              <a:gd name="connsiteY11" fmla="*/ 2071857 h 6858000"/>
              <a:gd name="connsiteX12" fmla="*/ 6281397 w 7743949"/>
              <a:gd name="connsiteY12" fmla="*/ 1163923 h 6858000"/>
              <a:gd name="connsiteX13" fmla="*/ 7148441 w 7743949"/>
              <a:gd name="connsiteY13" fmla="*/ 1163923 h 6858000"/>
              <a:gd name="connsiteX14" fmla="*/ 7281401 w 7743949"/>
              <a:gd name="connsiteY14" fmla="*/ 1242285 h 6858000"/>
              <a:gd name="connsiteX15" fmla="*/ 7715859 w 7743949"/>
              <a:gd name="connsiteY15" fmla="*/ 1990451 h 6858000"/>
              <a:gd name="connsiteX16" fmla="*/ 7715859 w 7743949"/>
              <a:gd name="connsiteY16" fmla="*/ 2143443 h 6858000"/>
              <a:gd name="connsiteX17" fmla="*/ 7281401 w 7743949"/>
              <a:gd name="connsiteY17" fmla="*/ 2891610 h 6858000"/>
              <a:gd name="connsiteX18" fmla="*/ 7148441 w 7743949"/>
              <a:gd name="connsiteY18" fmla="*/ 2969971 h 6858000"/>
              <a:gd name="connsiteX19" fmla="*/ 6281397 w 7743949"/>
              <a:gd name="connsiteY19" fmla="*/ 2969971 h 6858000"/>
              <a:gd name="connsiteX20" fmla="*/ 6146565 w 7743949"/>
              <a:gd name="connsiteY20" fmla="*/ 2891610 h 6858000"/>
              <a:gd name="connsiteX21" fmla="*/ 5713979 w 7743949"/>
              <a:gd name="connsiteY21" fmla="*/ 2143443 h 6858000"/>
              <a:gd name="connsiteX22" fmla="*/ 5713979 w 7743949"/>
              <a:gd name="connsiteY22" fmla="*/ 1990451 h 6858000"/>
              <a:gd name="connsiteX23" fmla="*/ 6146565 w 7743949"/>
              <a:gd name="connsiteY23" fmla="*/ 1242285 h 6858000"/>
              <a:gd name="connsiteX24" fmla="*/ 6281397 w 7743949"/>
              <a:gd name="connsiteY24" fmla="*/ 1163923 h 6858000"/>
              <a:gd name="connsiteX25" fmla="*/ 0 w 7743949"/>
              <a:gd name="connsiteY25" fmla="*/ 0 h 6858000"/>
              <a:gd name="connsiteX26" fmla="*/ 6600525 w 7743949"/>
              <a:gd name="connsiteY26" fmla="*/ 0 h 6858000"/>
              <a:gd name="connsiteX27" fmla="*/ 6486618 w 7743949"/>
              <a:gd name="connsiteY27" fmla="*/ 196155 h 6858000"/>
              <a:gd name="connsiteX28" fmla="*/ 5677553 w 7743949"/>
              <a:gd name="connsiteY28" fmla="*/ 1589421 h 6858000"/>
              <a:gd name="connsiteX29" fmla="*/ 5057496 w 7743949"/>
              <a:gd name="connsiteY29" fmla="*/ 1954861 h 6858000"/>
              <a:gd name="connsiteX30" fmla="*/ 1014033 w 7743949"/>
              <a:gd name="connsiteY30" fmla="*/ 1954861 h 6858000"/>
              <a:gd name="connsiteX31" fmla="*/ 385244 w 7743949"/>
              <a:gd name="connsiteY31" fmla="*/ 1589421 h 6858000"/>
              <a:gd name="connsiteX32" fmla="*/ 69234 w 7743949"/>
              <a:gd name="connsiteY32" fmla="*/ 1042874 h 6858000"/>
              <a:gd name="connsiteX33" fmla="*/ 0 w 7743949"/>
              <a:gd name="connsiteY33" fmla="*/ 9231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743949" h="6858000">
                <a:moveTo>
                  <a:pt x="956085" y="2071857"/>
                </a:moveTo>
                <a:cubicBezTo>
                  <a:pt x="956085" y="2071857"/>
                  <a:pt x="956085" y="2071857"/>
                  <a:pt x="4999548" y="2071857"/>
                </a:cubicBezTo>
                <a:cubicBezTo>
                  <a:pt x="5252811" y="2071857"/>
                  <a:pt x="5497339" y="2211072"/>
                  <a:pt x="5619604" y="2437296"/>
                </a:cubicBezTo>
                <a:cubicBezTo>
                  <a:pt x="5619604" y="2437296"/>
                  <a:pt x="5619604" y="2437296"/>
                  <a:pt x="7645701" y="5926372"/>
                </a:cubicBezTo>
                <a:cubicBezTo>
                  <a:pt x="7776699" y="6143896"/>
                  <a:pt x="7776699" y="6422327"/>
                  <a:pt x="7645701" y="6639850"/>
                </a:cubicBezTo>
                <a:cubicBezTo>
                  <a:pt x="7645701" y="6639850"/>
                  <a:pt x="7645701" y="6639850"/>
                  <a:pt x="7538856" y="6823844"/>
                </a:cubicBezTo>
                <a:lnTo>
                  <a:pt x="7519022" y="6858000"/>
                </a:lnTo>
                <a:lnTo>
                  <a:pt x="0" y="6858000"/>
                </a:lnTo>
                <a:lnTo>
                  <a:pt x="0" y="3003362"/>
                </a:lnTo>
                <a:lnTo>
                  <a:pt x="144017" y="2754282"/>
                </a:lnTo>
                <a:cubicBezTo>
                  <a:pt x="203181" y="2651956"/>
                  <a:pt x="264254" y="2546330"/>
                  <a:pt x="327296" y="2437296"/>
                </a:cubicBezTo>
                <a:cubicBezTo>
                  <a:pt x="458294" y="2211072"/>
                  <a:pt x="694090" y="2071857"/>
                  <a:pt x="956085" y="2071857"/>
                </a:cubicBezTo>
                <a:close/>
                <a:moveTo>
                  <a:pt x="6281397" y="1163923"/>
                </a:moveTo>
                <a:cubicBezTo>
                  <a:pt x="6281397" y="1163923"/>
                  <a:pt x="6281397" y="1163923"/>
                  <a:pt x="7148441" y="1163923"/>
                </a:cubicBezTo>
                <a:cubicBezTo>
                  <a:pt x="7202749" y="1163923"/>
                  <a:pt x="7255183" y="1193775"/>
                  <a:pt x="7281401" y="1242285"/>
                </a:cubicBezTo>
                <a:cubicBezTo>
                  <a:pt x="7281401" y="1242285"/>
                  <a:pt x="7281401" y="1242285"/>
                  <a:pt x="7715859" y="1990451"/>
                </a:cubicBezTo>
                <a:cubicBezTo>
                  <a:pt x="7743949" y="2037095"/>
                  <a:pt x="7743949" y="2096799"/>
                  <a:pt x="7715859" y="2143443"/>
                </a:cubicBezTo>
                <a:cubicBezTo>
                  <a:pt x="7715859" y="2143443"/>
                  <a:pt x="7715859" y="2143443"/>
                  <a:pt x="7281401" y="2891610"/>
                </a:cubicBezTo>
                <a:cubicBezTo>
                  <a:pt x="7255183" y="2940119"/>
                  <a:pt x="7202749" y="2969971"/>
                  <a:pt x="7148441" y="2969971"/>
                </a:cubicBezTo>
                <a:cubicBezTo>
                  <a:pt x="7148441" y="2969971"/>
                  <a:pt x="7148441" y="2969971"/>
                  <a:pt x="6281397" y="2969971"/>
                </a:cubicBezTo>
                <a:cubicBezTo>
                  <a:pt x="6225217" y="2969971"/>
                  <a:pt x="6174655" y="2940119"/>
                  <a:pt x="6146565" y="2891610"/>
                </a:cubicBezTo>
                <a:cubicBezTo>
                  <a:pt x="6146565" y="2891610"/>
                  <a:pt x="6146565" y="2891610"/>
                  <a:pt x="5713979" y="2143443"/>
                </a:cubicBezTo>
                <a:cubicBezTo>
                  <a:pt x="5685889" y="2096799"/>
                  <a:pt x="5685889" y="2037095"/>
                  <a:pt x="5713979" y="1990451"/>
                </a:cubicBezTo>
                <a:cubicBezTo>
                  <a:pt x="5713979" y="1990451"/>
                  <a:pt x="5713979" y="1990451"/>
                  <a:pt x="6146565" y="1242285"/>
                </a:cubicBezTo>
                <a:cubicBezTo>
                  <a:pt x="6174655" y="1193775"/>
                  <a:pt x="6225217" y="1163923"/>
                  <a:pt x="6281397" y="1163923"/>
                </a:cubicBezTo>
                <a:close/>
                <a:moveTo>
                  <a:pt x="0" y="0"/>
                </a:moveTo>
                <a:lnTo>
                  <a:pt x="6600525" y="0"/>
                </a:lnTo>
                <a:lnTo>
                  <a:pt x="6486618" y="196155"/>
                </a:lnTo>
                <a:cubicBezTo>
                  <a:pt x="6261242" y="584267"/>
                  <a:pt x="5994130" y="1044253"/>
                  <a:pt x="5677553" y="1589421"/>
                </a:cubicBezTo>
                <a:cubicBezTo>
                  <a:pt x="5555288" y="1815646"/>
                  <a:pt x="5310759" y="1954861"/>
                  <a:pt x="5057496" y="1954861"/>
                </a:cubicBezTo>
                <a:cubicBezTo>
                  <a:pt x="5057496" y="1954861"/>
                  <a:pt x="5057496" y="1954861"/>
                  <a:pt x="1014033" y="1954861"/>
                </a:cubicBezTo>
                <a:cubicBezTo>
                  <a:pt x="752038" y="1954861"/>
                  <a:pt x="516243" y="1815646"/>
                  <a:pt x="385244" y="1589421"/>
                </a:cubicBezTo>
                <a:cubicBezTo>
                  <a:pt x="385244" y="1589421"/>
                  <a:pt x="385244" y="1589421"/>
                  <a:pt x="69234" y="1042874"/>
                </a:cubicBezTo>
                <a:lnTo>
                  <a:pt x="0" y="9231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FF75E7-B4D4-B94D-8E7F-406C29D21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744" y="349858"/>
            <a:ext cx="4761461" cy="1351722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Analysis of Sale Price by Year Remodeled</a:t>
            </a:r>
            <a:endParaRPr lang="en-US" sz="41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B62D0-C17B-CC4E-BE5B-61D2EAB70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178" y="2877306"/>
            <a:ext cx="4666592" cy="33044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i="1" u="sng" dirty="0">
                <a:solidFill>
                  <a:schemeClr val="bg1"/>
                </a:solidFill>
              </a:rPr>
              <a:t>Observation: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Homes that were remodeled sold for a higher price on average compared to homes that weren’t remodeled</a:t>
            </a:r>
          </a:p>
          <a:p>
            <a:pPr marL="0" indent="0">
              <a:buNone/>
            </a:pPr>
            <a:r>
              <a:rPr lang="en-US" sz="2400" i="1" u="sng" dirty="0">
                <a:solidFill>
                  <a:schemeClr val="bg1"/>
                </a:solidFill>
              </a:rPr>
              <a:t>Conclusion: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Remodeled homes are better investment properties than homes that haven’t been remodeled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4125901-3CFE-6A48-A431-FB8304877A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8181146"/>
              </p:ext>
            </p:extLst>
          </p:nvPr>
        </p:nvGraphicFramePr>
        <p:xfrm>
          <a:off x="8139174" y="1025719"/>
          <a:ext cx="36576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54315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EF333B-A06B-5646-86B1-9919D3821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643" y="1288916"/>
            <a:ext cx="5321684" cy="4279709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Conclusion and Recommendations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12BF2FB-8A96-4B53-86A0-04755C545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3027" y="681628"/>
            <a:ext cx="1562267" cy="1172973"/>
            <a:chOff x="7493121" y="1000124"/>
            <a:chExt cx="1562267" cy="1172973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893D4739-55F8-4E73-8F98-AF42D54BD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A1AA190F-FB42-4BED-8AA1-A5A01B43C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1AAD6-9604-C342-9927-E2043E260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8064" y="1442443"/>
            <a:ext cx="4776711" cy="4538799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1400" b="1" dirty="0"/>
              <a:t>Statistical testing concluded that the following factors are driving home prices more than other factors:</a:t>
            </a:r>
          </a:p>
          <a:p>
            <a:pPr marL="457200" indent="-457200">
              <a:buAutoNum type="arabicPeriod"/>
            </a:pPr>
            <a:r>
              <a:rPr lang="en-US" sz="1400" dirty="0"/>
              <a:t>Overall quality</a:t>
            </a:r>
          </a:p>
          <a:p>
            <a:pPr marL="457200" indent="-457200">
              <a:buAutoNum type="arabicPeriod"/>
            </a:pPr>
            <a:r>
              <a:rPr lang="en-US" sz="1400" dirty="0"/>
              <a:t>Square footage</a:t>
            </a:r>
          </a:p>
          <a:p>
            <a:pPr marL="457200" indent="-457200">
              <a:buAutoNum type="arabicPeriod"/>
            </a:pPr>
            <a:r>
              <a:rPr lang="en-US" sz="1400" dirty="0"/>
              <a:t>Year remodeled</a:t>
            </a:r>
          </a:p>
          <a:p>
            <a:pPr marL="0" indent="0">
              <a:buNone/>
            </a:pPr>
            <a:r>
              <a:rPr lang="en-US" sz="1400" b="1" i="1" u="sng" dirty="0"/>
              <a:t>Recommendation:</a:t>
            </a:r>
          </a:p>
          <a:p>
            <a:pPr marL="0" indent="0">
              <a:buNone/>
            </a:pPr>
            <a:r>
              <a:rPr lang="en-US" sz="1400" dirty="0"/>
              <a:t>Examine the following factors when considering a property for investment:</a:t>
            </a:r>
          </a:p>
          <a:p>
            <a:pPr marL="457200" indent="-457200">
              <a:buAutoNum type="arabicPeriod"/>
            </a:pPr>
            <a:r>
              <a:rPr lang="en-US" sz="1400" dirty="0"/>
              <a:t>Overall quality</a:t>
            </a:r>
          </a:p>
          <a:p>
            <a:pPr marL="457200" indent="-457200">
              <a:buAutoNum type="arabicPeriod"/>
            </a:pPr>
            <a:r>
              <a:rPr lang="en-US" sz="1400" dirty="0"/>
              <a:t>Square footage</a:t>
            </a:r>
          </a:p>
          <a:p>
            <a:pPr marL="457200" indent="-457200">
              <a:buAutoNum type="arabicPeriod"/>
            </a:pPr>
            <a:r>
              <a:rPr lang="en-US" sz="1400" dirty="0"/>
              <a:t>Year remodeled</a:t>
            </a:r>
          </a:p>
          <a:p>
            <a:pPr marL="457200" indent="-457200">
              <a:buAutoNum type="arabicPeriod"/>
            </a:pPr>
            <a:r>
              <a:rPr lang="en-US" sz="1400" dirty="0"/>
              <a:t>Year built</a:t>
            </a:r>
          </a:p>
          <a:p>
            <a:pPr marL="457200" indent="-457200">
              <a:buAutoNum type="arabicPeriod"/>
            </a:pPr>
            <a:r>
              <a:rPr lang="en-US" sz="1400" dirty="0"/>
              <a:t>Total rooms</a:t>
            </a:r>
          </a:p>
          <a:p>
            <a:pPr marL="0" indent="0">
              <a:buNone/>
            </a:pPr>
            <a:r>
              <a:rPr lang="en-US" sz="1100" i="1" dirty="0"/>
              <a:t>* in order of significance</a:t>
            </a:r>
          </a:p>
          <a:p>
            <a:pPr marL="0" indent="0">
              <a:buNone/>
            </a:pPr>
            <a:endParaRPr lang="en-US" sz="1200" b="1" i="1" u="sng" dirty="0"/>
          </a:p>
          <a:p>
            <a:pPr marL="0" indent="0">
              <a:buNone/>
            </a:pPr>
            <a:r>
              <a:rPr lang="en-US" sz="1400" dirty="0"/>
              <a:t>For reference, analysis workbook is </a:t>
            </a:r>
            <a:r>
              <a:rPr lang="en-US" sz="1400" dirty="0">
                <a:hlinkClick r:id="rId2"/>
              </a:rPr>
              <a:t>here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35684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44727</TotalTime>
  <Words>431</Words>
  <Application>Microsoft Macintosh PowerPoint</Application>
  <PresentationFormat>Widescreen</PresentationFormat>
  <Paragraphs>69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What Factors Drive Home Prices?</vt:lpstr>
      <vt:lpstr>Project Goal</vt:lpstr>
      <vt:lpstr>What Drives Home Prices?</vt:lpstr>
      <vt:lpstr>Hypotheses</vt:lpstr>
      <vt:lpstr>Methodology</vt:lpstr>
      <vt:lpstr>Analysis of Sale Price by Overall Quality </vt:lpstr>
      <vt:lpstr>Analysis of Sale Price by Square Footage</vt:lpstr>
      <vt:lpstr>Analysis of Sale Price by Year Remodeled</vt:lpstr>
      <vt:lpstr>Conclusion and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Kaggle Home Prices Presentation</dc:title>
  <dc:creator>Carolina Vasquez</dc:creator>
  <cp:lastModifiedBy>Carolina Vasquez</cp:lastModifiedBy>
  <cp:revision>10</cp:revision>
  <dcterms:created xsi:type="dcterms:W3CDTF">2022-03-12T16:07:56Z</dcterms:created>
  <dcterms:modified xsi:type="dcterms:W3CDTF">2022-04-14T17:25:53Z</dcterms:modified>
</cp:coreProperties>
</file>