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70" r:id="rId8"/>
    <p:sldId id="269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/>
    <p:restoredTop sz="94582"/>
  </p:normalViewPr>
  <p:slideViewPr>
    <p:cSldViewPr snapToGrid="0" snapToObjects="1">
      <p:cViewPr varScale="1">
        <p:scale>
          <a:sx n="96" d="100"/>
          <a:sy n="96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93C03-2335-E041-8722-2C5440C6C3F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1A57A-9188-D948-B9F5-50F7B40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1A57A-9188-D948-B9F5-50F7B4068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1A57A-9188-D948-B9F5-50F7B4068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6B9D-C117-684F-A534-4837529DADB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B799-9FB6-1B45-81E2-79704CEE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826F-8549-ED41-AD0B-A1FCDFE03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South Korean Bakery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474E-AC47-2347-B68B-1ED7D5F3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70000" lnSpcReduction="20000"/>
          </a:bodyPr>
          <a:lstStyle/>
          <a:p>
            <a:pPr algn="r"/>
            <a:endParaRPr lang="en-US" sz="3000" dirty="0"/>
          </a:p>
          <a:p>
            <a:pPr algn="r"/>
            <a:r>
              <a:rPr lang="en-US" sz="3000" dirty="0"/>
              <a:t>July 2019-May 2020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Carolina Vasquez</a:t>
            </a:r>
          </a:p>
        </p:txBody>
      </p:sp>
      <p:pic>
        <p:nvPicPr>
          <p:cNvPr id="6" name="Graphic 5" descr="Moon Cake with solid fill">
            <a:extLst>
              <a:ext uri="{FF2B5EF4-FFF2-40B4-BE49-F238E27FC236}">
                <a16:creationId xmlns:a16="http://schemas.microsoft.com/office/drawing/2014/main" id="{C81B64A6-1070-4A4B-9E96-AEA7FD756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276" y="3821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ED9B-832E-B745-9688-E1BB3EF5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81750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US" sz="4000" b="1" dirty="0"/>
              <a:t>Grading rubric</a:t>
            </a:r>
          </a:p>
          <a:p>
            <a:pPr fontAlgn="base"/>
            <a:r>
              <a:rPr lang="en-US" sz="4000" dirty="0"/>
              <a:t>Question 1</a:t>
            </a:r>
          </a:p>
          <a:p>
            <a:pPr fontAlgn="base"/>
            <a:r>
              <a:rPr lang="en-US" sz="4000" b="1" dirty="0"/>
              <a:t>Does the student describe the end user and the value that the project provides to them?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pPr fontAlgn="base"/>
            <a:r>
              <a:rPr lang="en-US" sz="4000" dirty="0"/>
              <a:t>Question 2</a:t>
            </a:r>
          </a:p>
          <a:p>
            <a:pPr fontAlgn="base"/>
            <a:r>
              <a:rPr lang="en-US" sz="4000" b="1" dirty="0"/>
              <a:t>Does the student explain the technical ins and outs of their analysis, and in a clear and easy-to-understand way?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pPr fontAlgn="base"/>
            <a:r>
              <a:rPr lang="en-US" sz="4000" dirty="0"/>
              <a:t>Question 3</a:t>
            </a:r>
          </a:p>
          <a:p>
            <a:pPr fontAlgn="base"/>
            <a:r>
              <a:rPr lang="en-US" sz="4000" b="1" dirty="0"/>
              <a:t>Does the student discuss the dataset(s) that they used as well as the features, rows, and data types from each dataset?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pPr fontAlgn="base"/>
            <a:r>
              <a:rPr lang="en-US" sz="4000" dirty="0"/>
              <a:t>Question 4</a:t>
            </a:r>
          </a:p>
          <a:p>
            <a:pPr fontAlgn="base"/>
            <a:r>
              <a:rPr lang="en-US" sz="4000" b="1" dirty="0"/>
              <a:t>Does the student explain how they measured the significance of their findings?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pPr fontAlgn="base"/>
            <a:r>
              <a:rPr lang="en-US" sz="4000" dirty="0"/>
              <a:t>Question 5</a:t>
            </a:r>
          </a:p>
          <a:p>
            <a:pPr fontAlgn="base"/>
            <a:r>
              <a:rPr lang="en-US" sz="4000" b="1" dirty="0"/>
              <a:t>Does the student screen-share their slide deck and deliver a clear and easy-to-understand presentation?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pPr fontAlgn="base"/>
            <a:r>
              <a:rPr lang="en-US" sz="4000" dirty="0"/>
              <a:t>Question 6</a:t>
            </a:r>
          </a:p>
          <a:p>
            <a:pPr fontAlgn="base"/>
            <a:r>
              <a:rPr lang="en-US" sz="4000" b="1" dirty="0"/>
              <a:t>Does the student provide steps that they’d take to expand on their work and effectively handle follow-up questions? (2 points)</a:t>
            </a:r>
          </a:p>
          <a:p>
            <a:pPr lvl="1" fontAlgn="base"/>
            <a:r>
              <a:rPr lang="en-US" sz="3500" dirty="0"/>
              <a:t>Your grader may leave additional feedback on your submission once it's reviewed.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DF4-2A21-444D-87A8-F4A665B4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505B-E621-0F40-9801-65EBB5E2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D716-B6D2-8546-9B8F-311F6F7E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A540-D8B9-CA4E-BF74-0D2F8AF8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620-07B6-6746-B8A9-A9A66E76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097A-14AC-8F47-987D-CD1DA2DB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96B0-7026-214A-B448-48C69A40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2050-7170-9E40-BBA5-27FC71E5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5885C-8D64-364E-BD40-54027D58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Context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3745-6210-3F40-BF2C-963D3B1A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This bakery is based out of </a:t>
            </a:r>
            <a:r>
              <a:rPr lang="en-US" sz="2400" dirty="0" err="1"/>
              <a:t>Dongmyeon</a:t>
            </a:r>
            <a:r>
              <a:rPr lang="en-US" sz="2400" dirty="0"/>
              <a:t>(</a:t>
            </a:r>
            <a:r>
              <a:rPr lang="ko-KR" altLang="en-US" sz="1500" dirty="0"/>
              <a:t>동면</a:t>
            </a:r>
            <a:r>
              <a:rPr lang="en-US" sz="2400" dirty="0"/>
              <a:t>), S. Korea, and is closed on Tuesdays</a:t>
            </a:r>
          </a:p>
          <a:p>
            <a:r>
              <a:rPr lang="en-US" sz="2400" dirty="0"/>
              <a:t>They started offering delivery on a third-party platform called </a:t>
            </a:r>
            <a:r>
              <a:rPr lang="en-US" sz="2400" dirty="0" err="1"/>
              <a:t>Beamin</a:t>
            </a:r>
            <a:r>
              <a:rPr lang="en-US" sz="2400" dirty="0"/>
              <a:t> in July 2019</a:t>
            </a:r>
          </a:p>
          <a:p>
            <a:r>
              <a:rPr lang="en-US" sz="2400" dirty="0"/>
              <a:t>This dataset spans from July 2019 to May 2020</a:t>
            </a:r>
          </a:p>
          <a:p>
            <a:r>
              <a:rPr lang="en-US" sz="2400" dirty="0"/>
              <a:t>This analysis is for use by the owner of the bakery, potential business partners and investors, and any possible stakeholders</a:t>
            </a:r>
          </a:p>
          <a:p>
            <a:endParaRPr lang="en-US" sz="2400" dirty="0"/>
          </a:p>
        </p:txBody>
      </p:sp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2250C5C4-FC37-CF47-875F-331FC9E6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2427" y="5020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63505-154C-CE48-A672-0EB69961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does this data consist of?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24E2-922A-864A-9D9F-DB729E7F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data has 32 columns and 2654 rows.</a:t>
            </a:r>
          </a:p>
          <a:p>
            <a:pPr marL="0" indent="0">
              <a:buNone/>
            </a:pPr>
            <a:r>
              <a:rPr lang="en-US" dirty="0"/>
              <a:t>- Menu items</a:t>
            </a:r>
          </a:p>
          <a:p>
            <a:pPr marL="0" indent="0">
              <a:buNone/>
            </a:pPr>
            <a:r>
              <a:rPr lang="en-US" dirty="0"/>
              <a:t>	a. beverages</a:t>
            </a:r>
          </a:p>
          <a:p>
            <a:pPr marL="0" indent="0">
              <a:buNone/>
            </a:pPr>
            <a:r>
              <a:rPr lang="en-US" dirty="0"/>
              <a:t>	b. pastries and food</a:t>
            </a:r>
          </a:p>
          <a:p>
            <a:pPr marL="0" indent="0">
              <a:buNone/>
            </a:pPr>
            <a:r>
              <a:rPr lang="en-US" dirty="0"/>
              <a:t>- Order totals</a:t>
            </a:r>
          </a:p>
          <a:p>
            <a:pPr marL="0" indent="0">
              <a:buNone/>
            </a:pPr>
            <a:r>
              <a:rPr lang="en-US" dirty="0"/>
              <a:t>- Order dates and times</a:t>
            </a:r>
          </a:p>
          <a:p>
            <a:pPr marL="0" indent="0">
              <a:buNone/>
            </a:pPr>
            <a:r>
              <a:rPr lang="en-US" dirty="0"/>
              <a:t>- Location ordered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63505-154C-CE48-A672-0EB69961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24E2-922A-864A-9D9F-DB729E7F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Imported file as CSV</a:t>
            </a:r>
          </a:p>
          <a:p>
            <a:r>
              <a:rPr lang="en-US" dirty="0"/>
              <a:t>Handled nulls and turned ‘datetime’ into several new columns for the sake of organization</a:t>
            </a:r>
          </a:p>
          <a:p>
            <a:r>
              <a:rPr lang="en-US" dirty="0"/>
              <a:t> Looked at sales, by month, week, day, hour, category</a:t>
            </a:r>
          </a:p>
          <a:p>
            <a:r>
              <a:rPr lang="en-US" dirty="0"/>
              <a:t>Created visualizations to illustrate correlations and peak times and days</a:t>
            </a:r>
          </a:p>
          <a:p>
            <a:r>
              <a:rPr lang="en-US" dirty="0"/>
              <a:t>Ran statistical testing on two different hypotheses</a:t>
            </a:r>
          </a:p>
        </p:txBody>
      </p:sp>
    </p:spTree>
    <p:extLst>
      <p:ext uri="{BB962C8B-B14F-4D97-AF65-F5344CB8AC3E}">
        <p14:creationId xmlns:p14="http://schemas.microsoft.com/office/powerpoint/2010/main" val="30494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Mugs in rows against a peach background">
            <a:extLst>
              <a:ext uri="{FF2B5EF4-FFF2-40B4-BE49-F238E27FC236}">
                <a16:creationId xmlns:a16="http://schemas.microsoft.com/office/drawing/2014/main" id="{76EA9860-B271-8048-B80B-DA1AE979D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8723" r="1" b="2607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62" name="Rectangle 54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3302D-D56C-A844-B8E1-F4C9943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Most Popular Food Item?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ontent Placeholder 49">
            <a:extLst>
              <a:ext uri="{FF2B5EF4-FFF2-40B4-BE49-F238E27FC236}">
                <a16:creationId xmlns:a16="http://schemas.microsoft.com/office/drawing/2014/main" id="{32023A93-B825-6A08-6959-DF960451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Angbutter</a:t>
            </a:r>
            <a:r>
              <a:rPr lang="en-US" sz="1600" dirty="0"/>
              <a:t>(</a:t>
            </a:r>
            <a:r>
              <a:rPr lang="ko-KR" altLang="en-US" sz="1200" dirty="0" err="1"/>
              <a:t>앙버터</a:t>
            </a:r>
            <a:r>
              <a:rPr lang="en-US" altLang="ko-KR" sz="1700" dirty="0"/>
              <a:t>)</a:t>
            </a:r>
            <a:r>
              <a:rPr lang="en-US" sz="1700" dirty="0"/>
              <a:t> is a sweet red bean paste mixed with butter often served with scones or bread</a:t>
            </a:r>
          </a:p>
          <a:p>
            <a:r>
              <a:rPr lang="en-US" sz="1700" dirty="0" err="1"/>
              <a:t>Angbutter</a:t>
            </a:r>
            <a:r>
              <a:rPr lang="en-US" sz="1700" dirty="0"/>
              <a:t> was priced at 4800 </a:t>
            </a:r>
            <a:r>
              <a:rPr lang="en-US" sz="1700" dirty="0" err="1"/>
              <a:t>wons</a:t>
            </a:r>
            <a:endParaRPr lang="en-US" sz="1700" dirty="0"/>
          </a:p>
          <a:p>
            <a:r>
              <a:rPr lang="en-US" sz="1700" dirty="0" err="1"/>
              <a:t>Angbutter</a:t>
            </a:r>
            <a:r>
              <a:rPr lang="en-US" sz="1700" dirty="0"/>
              <a:t> was often purchased with pastry items</a:t>
            </a:r>
          </a:p>
        </p:txBody>
      </p:sp>
    </p:spTree>
    <p:extLst>
      <p:ext uri="{BB962C8B-B14F-4D97-AF65-F5344CB8AC3E}">
        <p14:creationId xmlns:p14="http://schemas.microsoft.com/office/powerpoint/2010/main" val="296527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E0C25-4D8F-454E-9D2F-90D92D44A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0" y="876652"/>
            <a:ext cx="10287000" cy="3571916"/>
          </a:xfrm>
          <a:prstGeom prst="rect">
            <a:avLst/>
          </a:prstGeom>
        </p:spPr>
      </p:pic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12FC-BA58-D440-98D3-81B8CFCB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920" y="3559246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Food Analytics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4CE93697-564F-82B8-C2A9-F159728E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20" y="5120253"/>
            <a:ext cx="7321298" cy="90699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Angbutter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the most popular item but was often purchased with tiramisu croissant, croissant, or plain bread</a:t>
            </a:r>
          </a:p>
          <a:p>
            <a:pPr marL="0" indent="0">
              <a:buNone/>
            </a:pPr>
            <a:r>
              <a:rPr lang="en-US" sz="2900" dirty="0"/>
              <a:t>All food items have a strong correlation to </a:t>
            </a:r>
            <a:r>
              <a:rPr lang="en-US" sz="2900" dirty="0" err="1"/>
              <a:t>angbutter</a:t>
            </a:r>
            <a:r>
              <a:rPr lang="en-US" sz="2900" dirty="0"/>
              <a:t>, except for cheesecake and tiramisu but those were the least sold food items.</a:t>
            </a:r>
            <a:endParaRPr lang="en-US" sz="2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35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Mugs in rows against a peach background">
            <a:extLst>
              <a:ext uri="{FF2B5EF4-FFF2-40B4-BE49-F238E27FC236}">
                <a16:creationId xmlns:a16="http://schemas.microsoft.com/office/drawing/2014/main" id="{76EA9860-B271-8048-B80B-DA1AE979D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8723" r="1" b="2607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62" name="Rectangle 54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3302D-D56C-A844-B8E1-F4C9943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Most Popular Beverage Item?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ontent Placeholder 49">
            <a:extLst>
              <a:ext uri="{FF2B5EF4-FFF2-40B4-BE49-F238E27FC236}">
                <a16:creationId xmlns:a16="http://schemas.microsoft.com/office/drawing/2014/main" id="{32023A93-B825-6A08-6959-DF960451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An americano is a coffee drink made of espresso diluted with hot water</a:t>
            </a:r>
          </a:p>
          <a:p>
            <a:r>
              <a:rPr lang="en-US" sz="1700" dirty="0"/>
              <a:t>Americano was priced at 4500 </a:t>
            </a:r>
            <a:r>
              <a:rPr lang="en-US" sz="1700" dirty="0" err="1"/>
              <a:t>wons</a:t>
            </a:r>
            <a:endParaRPr lang="en-US" sz="1700" dirty="0"/>
          </a:p>
          <a:p>
            <a:r>
              <a:rPr lang="en-US" sz="1700" dirty="0"/>
              <a:t>Americanos were often purchased with</a:t>
            </a:r>
          </a:p>
        </p:txBody>
      </p:sp>
    </p:spTree>
    <p:extLst>
      <p:ext uri="{BB962C8B-B14F-4D97-AF65-F5344CB8AC3E}">
        <p14:creationId xmlns:p14="http://schemas.microsoft.com/office/powerpoint/2010/main" val="41791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12FC-BA58-D440-98D3-81B8CFCB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920" y="3278344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Beverage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Analytics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4CE93697-564F-82B8-C2A9-F159728E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20" y="5116903"/>
            <a:ext cx="7321298" cy="108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Americanos were the most popular beverage but were often purchased with milk tea, vanilla lattes, or caffe latte</a:t>
            </a:r>
          </a:p>
          <a:p>
            <a:pPr marL="0" indent="0">
              <a:buNone/>
            </a:pPr>
            <a:r>
              <a:rPr lang="en-US" sz="1400" dirty="0"/>
              <a:t>All beverages here have a strong correlation to americano except for lemonade, the least popular beverage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499864-E6BE-EC4D-9E1C-3B816A47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0" y="873830"/>
            <a:ext cx="10287000" cy="26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1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B68-50B3-4446-B778-34FF751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D15E-4337-2044-A910-05BF5E90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547</Words>
  <Application>Microsoft Macintosh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South Korean Bakery Analytics </vt:lpstr>
      <vt:lpstr>Context</vt:lpstr>
      <vt:lpstr>What does this data consist of?</vt:lpstr>
      <vt:lpstr>Methodology</vt:lpstr>
      <vt:lpstr>Most Popular Food Item?</vt:lpstr>
      <vt:lpstr>Food Analytics</vt:lpstr>
      <vt:lpstr>Most Popular Beverage Item?</vt:lpstr>
      <vt:lpstr>Beverage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Vasquez</dc:creator>
  <cp:lastModifiedBy>Carolina Vasquez</cp:lastModifiedBy>
  <cp:revision>2</cp:revision>
  <dcterms:created xsi:type="dcterms:W3CDTF">2022-04-14T17:25:59Z</dcterms:created>
  <dcterms:modified xsi:type="dcterms:W3CDTF">2022-04-14T20:13:26Z</dcterms:modified>
</cp:coreProperties>
</file>