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1" r:id="rId16"/>
    <p:sldId id="270" r:id="rId17"/>
    <p:sldId id="273" r:id="rId18"/>
    <p:sldId id="272" r:id="rId19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C1880-2975-46D3-8E7E-522FD6C4B9CA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03561-95F5-47B8-BB26-A21096C55CE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3E445-0F58-472A-82B1-87A59B8C7205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CC028-A469-4E9F-A7A5-B05EA91A5BF6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9DDB9-B38F-4330-9321-316B6D848E1F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24705-9311-448B-A56E-BFCC38AA2EE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7BE7C-5A81-4912-8695-5CF830664AE1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7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6BA60-030C-4DD1-88F6-FA41DE33455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28ACB-18D5-40FE-9F8F-62CCEF90FB38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519AC-B0BB-4E97-AC55-36DDDC6F71C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34091-315F-4814-85BC-EF435245EC66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2A575-C134-4985-94C5-8C5FCC5B2F3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316FC-4012-4C87-B933-A6D148BEDCED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D9561-D417-42F1-8591-5E25D5753E9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CBA2D-E6D0-44AC-9901-5CF3C757689F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B5445-CB88-4784-BF8E-C344913F81C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8E2A6-78DC-4D28-B851-CF2C2CCBFF4B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0BB96-1B5B-4650-BB6C-F6E45FE7922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01EF1-D5AC-4572-B68D-00D15F740306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CF2F9-5113-4B50-B157-E4B61842C61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9D0E4-41C2-4951-A97F-D1132E6F6B3D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3706F-C109-4D24-8B51-AC18AB05419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C03DF-48F5-45E5-A819-86BA4303B16C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8CE56-750F-4E80-8054-C538757FDD8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F2AD6-5DA7-4C81-A169-CEB40F501E88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36911-90CD-4BA6-94F3-838347138F7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3CA7A-8B21-4384-A10D-A090310C72F1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32F7C-43B5-46A7-BB4E-CAC079C90B1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C321F32-8176-403A-839C-28B857F5D7E0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6DB4DEF-D728-42B0-8EE9-2142149143D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dirty="0" smtClean="0"/>
              <a:t>Stabilt og simpelt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Læringsmålene</a:t>
            </a:r>
          </a:p>
        </p:txBody>
      </p:sp>
      <p:sp>
        <p:nvSpPr>
          <p:cNvPr id="2867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Forundersøgelse (SRS, </a:t>
            </a:r>
            <a:r>
              <a:rPr lang="da-DK" i="1" smtClean="0"/>
              <a:t>DDD</a:t>
            </a:r>
            <a:r>
              <a:rPr lang="da-DK" smtClean="0"/>
              <a:t>)</a:t>
            </a:r>
          </a:p>
          <a:p>
            <a:pPr eaLnBrk="1" hangingPunct="1"/>
            <a:r>
              <a:rPr lang="da-DK" smtClean="0"/>
              <a:t>Risk level management</a:t>
            </a:r>
          </a:p>
          <a:p>
            <a:pPr eaLnBrk="1" hangingPunct="1"/>
            <a:r>
              <a:rPr lang="da-DK" smtClean="0"/>
              <a:t>Overgang fra SysML/UML til SystemC</a:t>
            </a:r>
          </a:p>
          <a:p>
            <a:pPr eaLnBrk="1" hangingPunct="1"/>
            <a:r>
              <a:rPr lang="da-DK" smtClean="0"/>
              <a:t>Mest optimal mapning i forhold til metric</a:t>
            </a:r>
          </a:p>
          <a:p>
            <a:pPr eaLnBrk="1" hangingPunct="1"/>
            <a:endParaRPr lang="da-DK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Status</a:t>
            </a:r>
          </a:p>
        </p:txBody>
      </p:sp>
      <p:sp>
        <p:nvSpPr>
          <p:cNvPr id="26626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Krav færdige (se use-case diagram på næste slide)</a:t>
            </a:r>
          </a:p>
          <a:p>
            <a:pPr eaLnBrk="1" hangingPunct="1"/>
            <a:r>
              <a:rPr lang="da-DK" smtClean="0"/>
              <a:t>Arkitektur design undervejs (se diagrammer på efterfølgende slides)</a:t>
            </a:r>
          </a:p>
          <a:p>
            <a:pPr eaLnBrk="1" hangingPunct="1"/>
            <a:endParaRPr lang="da-DK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smtClean="0"/>
              <a:t>System Engineering metode</a:t>
            </a:r>
            <a:br>
              <a:rPr lang="da-DK" sz="4000" smtClean="0"/>
            </a:br>
            <a:r>
              <a:rPr lang="da-DK" sz="4000" smtClean="0"/>
              <a:t>INCOSE</a:t>
            </a:r>
          </a:p>
        </p:txBody>
      </p:sp>
      <p:sp>
        <p:nvSpPr>
          <p:cNvPr id="25606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322638" cy="53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200" smtClean="0"/>
              <a:t>Stakeholder Requirement Definition (SRD)</a:t>
            </a:r>
          </a:p>
          <a:p>
            <a:pPr>
              <a:lnSpc>
                <a:spcPct val="80000"/>
              </a:lnSpc>
            </a:pPr>
            <a:r>
              <a:rPr lang="en-US" sz="1200" smtClean="0"/>
              <a:t>Context Diagram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779838" y="1557338"/>
          <a:ext cx="4587875" cy="4752975"/>
        </p:xfrm>
        <a:graphic>
          <a:graphicData uri="http://schemas.openxmlformats.org/presentationml/2006/ole">
            <p:oleObj spid="_x0000_s25604" name="Visio" r:id="rId3" imgW="5401242" imgH="4580476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692150"/>
            <a:ext cx="8218488" cy="5434013"/>
          </a:xfrm>
        </p:spPr>
        <p:txBody>
          <a:bodyPr/>
          <a:lstStyle/>
          <a:p>
            <a:r>
              <a:rPr lang="en-US" sz="2800" smtClean="0"/>
              <a:t>Use cases</a:t>
            </a:r>
          </a:p>
          <a:p>
            <a:r>
              <a:rPr lang="en-US" sz="2800" smtClean="0"/>
              <a:t>Sequence diagrams</a:t>
            </a:r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r>
              <a:rPr lang="en-US" sz="2800" smtClean="0"/>
              <a:t>System Requirement Specification (SRS)</a:t>
            </a:r>
          </a:p>
          <a:p>
            <a:endParaRPr lang="da-DK" sz="2800" smtClean="0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827088" y="1801813"/>
          <a:ext cx="6913562" cy="3082925"/>
        </p:xfrm>
        <a:graphic>
          <a:graphicData uri="http://schemas.openxmlformats.org/presentationml/2006/ole">
            <p:oleObj spid="_x0000_s29700" name="Visio" r:id="rId3" imgW="7765187" imgH="346624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smtClean="0"/>
              <a:t>Arkitektural design </a:t>
            </a:r>
            <a:br>
              <a:rPr lang="da-DK" sz="4000" smtClean="0"/>
            </a:br>
            <a:r>
              <a:rPr lang="da-DK" sz="4000" smtClean="0"/>
              <a:t>(SysML som modelerings værktøj)</a:t>
            </a:r>
          </a:p>
        </p:txBody>
      </p:sp>
      <p:sp>
        <p:nvSpPr>
          <p:cNvPr id="24585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da-DK" sz="2800" smtClean="0"/>
          </a:p>
          <a:p>
            <a:endParaRPr lang="da-DK" sz="2800" smtClean="0"/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1619250" y="1844675"/>
          <a:ext cx="4752975" cy="4489450"/>
        </p:xfrm>
        <a:graphic>
          <a:graphicData uri="http://schemas.openxmlformats.org/presentationml/2006/ole">
            <p:oleObj spid="_x0000_s24583" name="Visio" r:id="rId3" imgW="3271830" imgH="3091427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da-DK" sz="2800" smtClean="0"/>
          </a:p>
          <a:p>
            <a:pPr>
              <a:buFont typeface="Arial" charset="0"/>
              <a:buNone/>
            </a:pPr>
            <a:endParaRPr lang="da-DK" sz="2800" smtClean="0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619250" y="620713"/>
          <a:ext cx="6265863" cy="5835650"/>
        </p:xfrm>
        <a:graphic>
          <a:graphicData uri="http://schemas.openxmlformats.org/presentationml/2006/ole">
            <p:oleObj spid="_x0000_s36868" name="Visio" r:id="rId3" imgW="5251402" imgH="489166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3"/>
          <p:cNvGraphicFramePr>
            <a:graphicFrameLocks noChangeAspect="1"/>
          </p:cNvGraphicFramePr>
          <p:nvPr>
            <p:ph idx="1"/>
          </p:nvPr>
        </p:nvGraphicFramePr>
        <p:xfrm>
          <a:off x="1187450" y="476250"/>
          <a:ext cx="6557963" cy="5453063"/>
        </p:xfrm>
        <a:graphic>
          <a:graphicData uri="http://schemas.openxmlformats.org/presentationml/2006/ole">
            <p:oleObj spid="_x0000_s35843" name="Visio" r:id="rId3" imgW="5341678" imgH="444160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3"/>
          <p:cNvGraphicFramePr>
            <a:graphicFrameLocks noChangeAspect="1"/>
          </p:cNvGraphicFramePr>
          <p:nvPr>
            <p:ph/>
          </p:nvPr>
        </p:nvGraphicFramePr>
        <p:xfrm>
          <a:off x="468313" y="823913"/>
          <a:ext cx="8424862" cy="4878387"/>
        </p:xfrm>
        <a:graphic>
          <a:graphicData uri="http://schemas.openxmlformats.org/presentationml/2006/ole">
            <p:oleObj spid="_x0000_s40963" name="Visio" r:id="rId3" imgW="6691640" imgH="387543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9" name="Object 3"/>
          <p:cNvGraphicFramePr>
            <a:graphicFrameLocks noChangeAspect="1"/>
          </p:cNvGraphicFramePr>
          <p:nvPr>
            <p:ph/>
          </p:nvPr>
        </p:nvGraphicFramePr>
        <p:xfrm>
          <a:off x="395288" y="1625600"/>
          <a:ext cx="8353425" cy="3149600"/>
        </p:xfrm>
        <a:graphic>
          <a:graphicData uri="http://schemas.openxmlformats.org/presentationml/2006/ole">
            <p:oleObj spid="_x0000_s39939" name="Visio" r:id="rId3" imgW="5611577" imgH="211653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I dag</a:t>
            </a:r>
          </a:p>
        </p:txBody>
      </p:sp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1344613"/>
            <a:ext cx="737235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Problemer?</a:t>
            </a:r>
          </a:p>
        </p:txBody>
      </p:sp>
      <p:sp>
        <p:nvSpPr>
          <p:cNvPr id="1843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Højtaler/mikrofon er ikke i samme rum som personen der har brug for hjælp</a:t>
            </a:r>
          </a:p>
          <a:p>
            <a:pPr eaLnBrk="1" hangingPunct="1"/>
            <a:r>
              <a:rPr lang="da-DK" smtClean="0"/>
              <a:t>Systemet kræver en fastnet forbindelse (dyr)</a:t>
            </a:r>
          </a:p>
          <a:p>
            <a:pPr eaLnBrk="1" hangingPunct="1">
              <a:buFont typeface="Arial" charset="0"/>
              <a:buNone/>
            </a:pPr>
            <a:endParaRPr lang="da-DK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Løsning</a:t>
            </a:r>
          </a:p>
        </p:txBody>
      </p:sp>
      <p:sp>
        <p:nvSpPr>
          <p:cNvPr id="19458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Flyt højtaler og mikrofon til ”knappen”.</a:t>
            </a:r>
          </a:p>
          <a:p>
            <a:pPr eaLnBrk="1" hangingPunct="1"/>
            <a:r>
              <a:rPr lang="da-DK" smtClean="0"/>
              <a:t>Anvend en alternativ (eksisterende) kommunikationslinie.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/>
          <a:srcRect t="20415"/>
          <a:stretch>
            <a:fillRect/>
          </a:stretch>
        </p:blipFill>
        <p:spPr bwMode="auto">
          <a:xfrm>
            <a:off x="1547813" y="1484313"/>
            <a:ext cx="6096000" cy="491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Udfordringer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Batteriet skal kunne håndtere </a:t>
            </a:r>
            <a:r>
              <a:rPr lang="da-DK" dirty="0" err="1" smtClean="0"/>
              <a:t>to-vejs</a:t>
            </a:r>
            <a:r>
              <a:rPr lang="da-DK" dirty="0" smtClean="0"/>
              <a:t> </a:t>
            </a:r>
            <a:r>
              <a:rPr lang="da-DK" dirty="0" err="1" smtClean="0"/>
              <a:t>audio</a:t>
            </a:r>
            <a:endParaRPr lang="da-DK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dirty="0" smtClean="0"/>
              <a:t>Den gammeldags type holder mindst 5 år på 1 batteri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Ældre og specielt demente kan have svært ved at huske at genoplade batterierne.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Det skal være meget enkelt at oplade ”knappen”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Højtalerne skal være stærke nok til at lyden kan høres af de ældre.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Projektets mål</a:t>
            </a:r>
          </a:p>
        </p:txBody>
      </p:sp>
      <p:sp>
        <p:nvSpPr>
          <p:cNvPr id="22530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System arkitektur beskrevet i SysML (Proof of concept)</a:t>
            </a:r>
          </a:p>
          <a:p>
            <a:pPr lvl="1" eaLnBrk="1" hangingPunct="1"/>
            <a:r>
              <a:rPr lang="da-DK" smtClean="0"/>
              <a:t>Simulering i SystemC</a:t>
            </a:r>
          </a:p>
          <a:p>
            <a:pPr lvl="1" eaLnBrk="1" hangingPunct="1"/>
            <a:r>
              <a:rPr lang="da-DK" smtClean="0"/>
              <a:t>Mapning af arkitektur udfra simulering (pireto/design space exploration/profilling) </a:t>
            </a:r>
          </a:p>
          <a:p>
            <a:pPr lvl="1" eaLnBrk="1" hangingPunct="1"/>
            <a:r>
              <a:rPr lang="da-DK" smtClean="0"/>
              <a:t>Mapning i forhold til Metrics (quality attributes)</a:t>
            </a:r>
          </a:p>
          <a:p>
            <a:pPr eaLnBrk="1" hangingPunct="1"/>
            <a:r>
              <a:rPr lang="da-DK" smtClean="0"/>
              <a:t>Risk level management (Can we deliver, Time to market)</a:t>
            </a:r>
          </a:p>
          <a:p>
            <a:pPr eaLnBrk="1" hangingPunct="1"/>
            <a:r>
              <a:rPr lang="da-DK" smtClean="0"/>
              <a:t>Battery life evaluation.</a:t>
            </a:r>
          </a:p>
          <a:p>
            <a:pPr eaLnBrk="1" hangingPunct="1"/>
            <a:endParaRPr lang="da-DK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Hvordan når vi vores mål?</a:t>
            </a:r>
          </a:p>
        </p:txBody>
      </p:sp>
      <p:sp>
        <p:nvSpPr>
          <p:cNvPr id="2355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Projektoplæg.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Use case krav og non-funktionel tabel.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SysML til arkitektur design.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Alternative mapninger af arkitekture (Pereto points and design space exploration)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SystemC til simulering og evaluering af alternative arkitekturer.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Konklusion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endParaRPr lang="da-DK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Aflevering</a:t>
            </a:r>
          </a:p>
        </p:txBody>
      </p:sp>
      <p:sp>
        <p:nvSpPr>
          <p:cNvPr id="31746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Arkitektur design som SysML diagrammer.</a:t>
            </a:r>
          </a:p>
          <a:p>
            <a:pPr eaLnBrk="1" hangingPunct="1"/>
            <a:r>
              <a:rPr lang="da-DK" smtClean="0"/>
              <a:t>Evaluering af arkitektur mapninger med SystemC</a:t>
            </a:r>
          </a:p>
          <a:p>
            <a:pPr eaLnBrk="1" hangingPunct="1"/>
            <a:r>
              <a:rPr lang="da-DK" smtClean="0"/>
              <a:t>Anbefalet mapning med rationale</a:t>
            </a:r>
          </a:p>
          <a:p>
            <a:pPr eaLnBrk="1" hangingPunct="1"/>
            <a:r>
              <a:rPr lang="da-DK" smtClean="0"/>
              <a:t>Evaluering af process og metoder</a:t>
            </a:r>
          </a:p>
          <a:p>
            <a:pPr eaLnBrk="1" hangingPunct="1"/>
            <a:r>
              <a:rPr lang="da-DK" smtClean="0"/>
              <a:t>Konklusion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251</Words>
  <Application>Microsoft Office PowerPoint</Application>
  <PresentationFormat>On-screen Show (4:3)</PresentationFormat>
  <Paragraphs>57</Paragraphs>
  <Slides>18</Slides>
  <Notes>0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2</vt:i4>
      </vt:variant>
      <vt:variant>
        <vt:lpstr>Designskabeloner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18</vt:i4>
      </vt:variant>
    </vt:vector>
  </HeadingPairs>
  <TitlesOfParts>
    <vt:vector size="22" baseType="lpstr">
      <vt:lpstr>Arial</vt:lpstr>
      <vt:lpstr>Calibri</vt:lpstr>
      <vt:lpstr>Kontortema</vt:lpstr>
      <vt:lpstr>Visio</vt:lpstr>
      <vt:lpstr>Emergency call button</vt:lpstr>
      <vt:lpstr>I dag</vt:lpstr>
      <vt:lpstr>Problemer?</vt:lpstr>
      <vt:lpstr>Løsning</vt:lpstr>
      <vt:lpstr>Emergency call button</vt:lpstr>
      <vt:lpstr>Udfordringer</vt:lpstr>
      <vt:lpstr>Projektets mål</vt:lpstr>
      <vt:lpstr>Hvordan når vi vores mål?</vt:lpstr>
      <vt:lpstr>Aflevering</vt:lpstr>
      <vt:lpstr>Læringsmålene</vt:lpstr>
      <vt:lpstr>Status</vt:lpstr>
      <vt:lpstr>System Engineering metode INCOSE</vt:lpstr>
      <vt:lpstr>Dias nummer 13</vt:lpstr>
      <vt:lpstr>Arkitektural design  (SysML som modelerings værktøj)</vt:lpstr>
      <vt:lpstr>Dias nummer 15</vt:lpstr>
      <vt:lpstr>Dias nummer 16</vt:lpstr>
      <vt:lpstr>Dias nummer 17</vt:lpstr>
      <vt:lpstr>Dias nummer 18</vt:lpstr>
    </vt:vector>
  </TitlesOfParts>
  <Company>embedded-outsource ApS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Poder Conultancy</dc:creator>
  <cp:lastModifiedBy>saa</cp:lastModifiedBy>
  <cp:revision>38</cp:revision>
  <dcterms:created xsi:type="dcterms:W3CDTF">2011-02-07T16:44:18Z</dcterms:created>
  <dcterms:modified xsi:type="dcterms:W3CDTF">2011-02-10T19:38:34Z</dcterms:modified>
</cp:coreProperties>
</file>