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1" r:id="rId16"/>
    <p:sldId id="270" r:id="rId17"/>
    <p:sldId id="273" r:id="rId18"/>
    <p:sldId id="272" r:id="rId19"/>
  </p:sldIdLst>
  <p:sldSz cx="9144000" cy="6858000" type="screen4x3"/>
  <p:notesSz cx="6858000" cy="91440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40156-9702-4E6E-8FA4-319F44ABE6D5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60BC6-9DCA-46B0-956B-2D6B0F4DD54D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89AE3-5D1A-4747-96C0-BAE688CEB997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DD790-4D4E-4BE1-827A-EC30B7C7097B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81F38-B385-4043-95CF-386619AB0FB0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23226-F47D-4A34-AE90-5780D5B49CB4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9B83C-7622-433F-B78C-7188EFC22031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7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0F80F-CEE3-4EEE-8CEE-934E1FCE29A4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3E433-3F65-48C6-BE60-CF73A3F7B6A6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CF91E-2C25-4EB7-BA10-87E6FE6A5E1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D9907-709B-4DC0-8DA2-3B2F1507853A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AD1DC-434F-45D4-BED2-26727F9EFCC4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3069D-E808-478C-BF5B-C2F208E1E2D3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068A0-8CBA-4C6B-92CC-BA4B12C9FBF1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3693-7375-4BEB-9D7B-3991F7FAF881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E08BA-7752-4BBB-B6D0-F6C551415365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A31E8-6A45-45C3-80E9-F47B3CD16C99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660DB-E4D4-4CD3-A50A-D997A06DB145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E6A0A-78E1-4E6F-8F22-2E5FDB071720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71560-5245-484E-96BA-1DAF5D57B0A6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58C2F-C32F-4F85-9358-15BAB7E5D2DC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0C978-3C41-4B03-AE44-3712C12E035B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6163D-6132-49F2-8F70-73C5FAA1584D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5E212-F4A0-4B66-B7C9-78E4AFA179D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AD0B4-98D5-45AC-ABB6-E83690FA1A62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0D725-2367-4ECB-BA86-12776A50A8B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92DFD5-D027-49E2-BBA4-D7CF78487067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CF9A8-3F2E-4634-964E-C73DE899A69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1027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8C73A8B-AE94-4AFC-8608-48E726A1330E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ADEDB88-DF44-4C3A-A627-1033D1B04974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Emergency call button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a-DK" dirty="0" smtClean="0"/>
              <a:t>Stabilt og simpelt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Læringsmålene</a:t>
            </a:r>
          </a:p>
        </p:txBody>
      </p:sp>
      <p:sp>
        <p:nvSpPr>
          <p:cNvPr id="28678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Forundersøgelse (SRS, </a:t>
            </a:r>
            <a:r>
              <a:rPr lang="da-DK" i="1" smtClean="0"/>
              <a:t>DDD</a:t>
            </a:r>
            <a:r>
              <a:rPr lang="da-DK" smtClean="0"/>
              <a:t>)</a:t>
            </a:r>
          </a:p>
          <a:p>
            <a:pPr eaLnBrk="1" hangingPunct="1"/>
            <a:r>
              <a:rPr lang="da-DK" smtClean="0"/>
              <a:t>Risk level management</a:t>
            </a:r>
          </a:p>
          <a:p>
            <a:pPr eaLnBrk="1" hangingPunct="1"/>
            <a:r>
              <a:rPr lang="da-DK" smtClean="0"/>
              <a:t>Overgang fra SysML/UML til SystemC</a:t>
            </a:r>
          </a:p>
          <a:p>
            <a:pPr eaLnBrk="1" hangingPunct="1"/>
            <a:r>
              <a:rPr lang="da-DK" smtClean="0"/>
              <a:t>Mest optimal mapning i forhold til metric</a:t>
            </a:r>
          </a:p>
          <a:p>
            <a:pPr eaLnBrk="1" hangingPunct="1"/>
            <a:endParaRPr lang="da-DK" smtClean="0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827088" y="4076700"/>
          <a:ext cx="7097712" cy="2011363"/>
        </p:xfrm>
        <a:graphic>
          <a:graphicData uri="http://schemas.openxmlformats.org/presentationml/2006/ole">
            <p:oleObj spid="_x0000_s28676" name="Visio" r:id="rId3" imgW="7096954" imgH="2011564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Status</a:t>
            </a:r>
          </a:p>
        </p:txBody>
      </p:sp>
      <p:sp>
        <p:nvSpPr>
          <p:cNvPr id="26630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Krav færdige (se use-case diagram på næste slide)</a:t>
            </a:r>
          </a:p>
          <a:p>
            <a:pPr eaLnBrk="1" hangingPunct="1"/>
            <a:r>
              <a:rPr lang="da-DK" smtClean="0"/>
              <a:t>Arkitektur design undervejs (se diagrammer på efterfølgende slides)</a:t>
            </a:r>
          </a:p>
          <a:p>
            <a:pPr eaLnBrk="1" hangingPunct="1"/>
            <a:endParaRPr lang="da-DK" smtClean="0"/>
          </a:p>
        </p:txBody>
      </p:sp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755650" y="3716338"/>
          <a:ext cx="7704138" cy="2697162"/>
        </p:xfrm>
        <a:graphic>
          <a:graphicData uri="http://schemas.openxmlformats.org/presentationml/2006/ole">
            <p:oleObj spid="_x0000_s26632" name="Visio" r:id="rId3" imgW="10515833" imgH="4652003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000" smtClean="0"/>
              <a:t>System Engineering metode</a:t>
            </a:r>
            <a:br>
              <a:rPr lang="da-DK" sz="4000" smtClean="0"/>
            </a:br>
            <a:r>
              <a:rPr lang="da-DK" sz="4000" smtClean="0"/>
              <a:t>INCOSE</a:t>
            </a:r>
          </a:p>
        </p:txBody>
      </p:sp>
      <p:sp>
        <p:nvSpPr>
          <p:cNvPr id="25606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3322638" cy="53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200" smtClean="0"/>
              <a:t>Stakeholder Requirement Definition (SRD)</a:t>
            </a:r>
          </a:p>
          <a:p>
            <a:pPr>
              <a:lnSpc>
                <a:spcPct val="80000"/>
              </a:lnSpc>
            </a:pPr>
            <a:r>
              <a:rPr lang="en-US" sz="1200" smtClean="0"/>
              <a:t>Context Diagram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3563938" y="1557338"/>
          <a:ext cx="4803775" cy="4752975"/>
        </p:xfrm>
        <a:graphic>
          <a:graphicData uri="http://schemas.openxmlformats.org/presentationml/2006/ole">
            <p:oleObj spid="_x0000_s25604" name="Visio" r:id="rId3" imgW="5401242" imgH="4580476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692150"/>
            <a:ext cx="8218488" cy="5434013"/>
          </a:xfrm>
        </p:spPr>
        <p:txBody>
          <a:bodyPr/>
          <a:lstStyle/>
          <a:p>
            <a:r>
              <a:rPr lang="en-US" sz="2800" smtClean="0"/>
              <a:t>Use cases</a:t>
            </a:r>
          </a:p>
          <a:p>
            <a:r>
              <a:rPr lang="da-DK" sz="2800" smtClean="0"/>
              <a:t>Sekvens diagrammer</a:t>
            </a:r>
          </a:p>
          <a:p>
            <a:pPr>
              <a:buFont typeface="Arial" charset="0"/>
              <a:buNone/>
            </a:pPr>
            <a:endParaRPr lang="en-US" sz="2800" smtClean="0"/>
          </a:p>
          <a:p>
            <a:pPr>
              <a:buFont typeface="Arial" charset="0"/>
              <a:buNone/>
            </a:pPr>
            <a:endParaRPr lang="en-US" sz="2800" smtClean="0"/>
          </a:p>
          <a:p>
            <a:pPr>
              <a:buFont typeface="Arial" charset="0"/>
              <a:buNone/>
            </a:pPr>
            <a:endParaRPr lang="en-US" sz="2800" smtClean="0"/>
          </a:p>
          <a:p>
            <a:pPr>
              <a:buFont typeface="Arial" charset="0"/>
              <a:buNone/>
            </a:pPr>
            <a:endParaRPr lang="en-US" sz="2800" smtClean="0"/>
          </a:p>
          <a:p>
            <a:pPr>
              <a:buFont typeface="Arial" charset="0"/>
              <a:buNone/>
            </a:pPr>
            <a:endParaRPr lang="en-US" sz="2800" smtClean="0"/>
          </a:p>
          <a:p>
            <a:pPr>
              <a:buFont typeface="Arial" charset="0"/>
              <a:buNone/>
            </a:pPr>
            <a:endParaRPr lang="en-US" sz="2800" smtClean="0"/>
          </a:p>
          <a:p>
            <a:r>
              <a:rPr lang="en-US" sz="2800" smtClean="0"/>
              <a:t>System Requirement Specification (SRS)</a:t>
            </a:r>
          </a:p>
          <a:p>
            <a:endParaRPr lang="da-DK" sz="2800" smtClean="0"/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827088" y="1801813"/>
          <a:ext cx="6913562" cy="3082925"/>
        </p:xfrm>
        <a:graphic>
          <a:graphicData uri="http://schemas.openxmlformats.org/presentationml/2006/ole">
            <p:oleObj spid="_x0000_s29700" name="Visio" r:id="rId3" imgW="7765187" imgH="3466244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000" smtClean="0"/>
              <a:t>Arkitektural design </a:t>
            </a:r>
            <a:br>
              <a:rPr lang="da-DK" sz="4000" smtClean="0"/>
            </a:br>
            <a:r>
              <a:rPr lang="da-DK" sz="4000" smtClean="0"/>
              <a:t>(SysML som modeleringssprog)</a:t>
            </a:r>
          </a:p>
        </p:txBody>
      </p:sp>
      <p:sp>
        <p:nvSpPr>
          <p:cNvPr id="24585" name="Rectangle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da-DK" sz="2800" smtClean="0"/>
          </a:p>
          <a:p>
            <a:endParaRPr lang="da-DK" sz="2800" smtClean="0"/>
          </a:p>
        </p:txBody>
      </p:sp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1908175" y="1773238"/>
          <a:ext cx="6129338" cy="4338637"/>
        </p:xfrm>
        <a:graphic>
          <a:graphicData uri="http://schemas.openxmlformats.org/presentationml/2006/ole">
            <p:oleObj spid="_x0000_s24588" name="Visio" r:id="rId3" imgW="4625515" imgH="3274887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da-DK" sz="2800" smtClean="0"/>
          </a:p>
          <a:p>
            <a:pPr>
              <a:buFont typeface="Arial" charset="0"/>
              <a:buNone/>
            </a:pPr>
            <a:endParaRPr lang="da-DK" sz="2800" smtClean="0"/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619250" y="620713"/>
          <a:ext cx="6265863" cy="5835650"/>
        </p:xfrm>
        <a:graphic>
          <a:graphicData uri="http://schemas.openxmlformats.org/presentationml/2006/ole">
            <p:oleObj spid="_x0000_s36868" name="Visio" r:id="rId3" imgW="5251402" imgH="4891663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4" descr="C:\Documents and Settings\Poder Conultancy\Dokumenter\school\masterofit2009\syseng_hwco\proj\Artifact\Diagrams\tes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333375"/>
            <a:ext cx="7416800" cy="61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3" name="Object 3"/>
          <p:cNvGraphicFramePr>
            <a:graphicFrameLocks noChangeAspect="1"/>
          </p:cNvGraphicFramePr>
          <p:nvPr>
            <p:ph/>
          </p:nvPr>
        </p:nvGraphicFramePr>
        <p:xfrm>
          <a:off x="468313" y="823913"/>
          <a:ext cx="8424862" cy="4878387"/>
        </p:xfrm>
        <a:graphic>
          <a:graphicData uri="http://schemas.openxmlformats.org/presentationml/2006/ole">
            <p:oleObj spid="_x0000_s40963" name="Visio" r:id="rId3" imgW="6691640" imgH="387543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9" name="Object 3"/>
          <p:cNvGraphicFramePr>
            <a:graphicFrameLocks noChangeAspect="1"/>
          </p:cNvGraphicFramePr>
          <p:nvPr>
            <p:ph/>
          </p:nvPr>
        </p:nvGraphicFramePr>
        <p:xfrm>
          <a:off x="395288" y="1625600"/>
          <a:ext cx="8353425" cy="3149600"/>
        </p:xfrm>
        <a:graphic>
          <a:graphicData uri="http://schemas.openxmlformats.org/presentationml/2006/ole">
            <p:oleObj spid="_x0000_s39939" name="Visio" r:id="rId3" imgW="5611577" imgH="2116531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I dag</a:t>
            </a:r>
          </a:p>
        </p:txBody>
      </p:sp>
      <p:pic>
        <p:nvPicPr>
          <p:cNvPr id="174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825" y="1344613"/>
            <a:ext cx="7372350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Problemer?</a:t>
            </a:r>
          </a:p>
        </p:txBody>
      </p:sp>
      <p:sp>
        <p:nvSpPr>
          <p:cNvPr id="18434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Højtaler/mikrofon er ikke i samme rum som personen der har brug for hjælp</a:t>
            </a:r>
          </a:p>
          <a:p>
            <a:pPr eaLnBrk="1" hangingPunct="1"/>
            <a:r>
              <a:rPr lang="da-DK" smtClean="0"/>
              <a:t>Systemet kræver en fastnet forbindelse (dyr)</a:t>
            </a:r>
          </a:p>
          <a:p>
            <a:pPr eaLnBrk="1" hangingPunct="1">
              <a:buFont typeface="Arial" charset="0"/>
              <a:buNone/>
            </a:pPr>
            <a:endParaRPr lang="da-DK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Løsning</a:t>
            </a:r>
          </a:p>
        </p:txBody>
      </p:sp>
      <p:sp>
        <p:nvSpPr>
          <p:cNvPr id="19458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Flyt højtaler og mikrofon til ”knappen”.</a:t>
            </a:r>
          </a:p>
          <a:p>
            <a:pPr eaLnBrk="1" hangingPunct="1"/>
            <a:r>
              <a:rPr lang="da-DK" smtClean="0"/>
              <a:t>Anvend en alternativ (eksisterende) kommunikationslinie.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Emergency call button</a:t>
            </a:r>
          </a:p>
        </p:txBody>
      </p:sp>
      <p:pic>
        <p:nvPicPr>
          <p:cNvPr id="20482" name="Picture 4"/>
          <p:cNvPicPr>
            <a:picLocks noChangeAspect="1" noChangeArrowheads="1"/>
          </p:cNvPicPr>
          <p:nvPr/>
        </p:nvPicPr>
        <p:blipFill>
          <a:blip r:embed="rId2"/>
          <a:srcRect t="20415"/>
          <a:stretch>
            <a:fillRect/>
          </a:stretch>
        </p:blipFill>
        <p:spPr bwMode="auto">
          <a:xfrm>
            <a:off x="1547813" y="1484313"/>
            <a:ext cx="6096000" cy="491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Udfordringer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smtClean="0"/>
              <a:t>Batteriet skal kunne håndtere </a:t>
            </a:r>
            <a:r>
              <a:rPr lang="da-DK" dirty="0" err="1" smtClean="0"/>
              <a:t>to-vejs</a:t>
            </a:r>
            <a:r>
              <a:rPr lang="da-DK" dirty="0" smtClean="0"/>
              <a:t> </a:t>
            </a:r>
            <a:r>
              <a:rPr lang="da-DK" dirty="0" err="1" smtClean="0"/>
              <a:t>audio</a:t>
            </a:r>
            <a:endParaRPr lang="da-DK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a-DK" dirty="0" smtClean="0"/>
              <a:t>Den gammeldags type holder mindst 5 år på 1 batteri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smtClean="0"/>
              <a:t>Ældre og specielt demente kan have svært ved at huske at genoplade batterierne.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smtClean="0"/>
              <a:t>Det skal være meget enkelt at oplade ”knappen”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smtClean="0"/>
              <a:t>Højtalerne skal være stærke nok til at lyden kan høres af de ældre.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Projektets mål</a:t>
            </a:r>
          </a:p>
        </p:txBody>
      </p:sp>
      <p:sp>
        <p:nvSpPr>
          <p:cNvPr id="22530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System arkitektur beskrevet i SysML (Proof of concept)</a:t>
            </a:r>
          </a:p>
          <a:p>
            <a:pPr lvl="1" eaLnBrk="1" hangingPunct="1"/>
            <a:r>
              <a:rPr lang="da-DK" smtClean="0"/>
              <a:t>Simulering i SystemC</a:t>
            </a:r>
          </a:p>
          <a:p>
            <a:pPr lvl="1" eaLnBrk="1" hangingPunct="1"/>
            <a:r>
              <a:rPr lang="da-DK" smtClean="0"/>
              <a:t>Mapning af arkitektur udfra simulering (pireto/design space exploration/profilling) </a:t>
            </a:r>
          </a:p>
          <a:p>
            <a:pPr lvl="1" eaLnBrk="1" hangingPunct="1"/>
            <a:r>
              <a:rPr lang="da-DK" smtClean="0"/>
              <a:t>Mapning i forhold til Metrics (quality attributes)</a:t>
            </a:r>
          </a:p>
          <a:p>
            <a:pPr eaLnBrk="1" hangingPunct="1"/>
            <a:r>
              <a:rPr lang="da-DK" smtClean="0"/>
              <a:t>Risk level management (Can we deliver, Time to market)</a:t>
            </a:r>
          </a:p>
          <a:p>
            <a:pPr eaLnBrk="1" hangingPunct="1"/>
            <a:r>
              <a:rPr lang="da-DK" smtClean="0"/>
              <a:t>Battery life evaluation.</a:t>
            </a:r>
          </a:p>
          <a:p>
            <a:pPr eaLnBrk="1" hangingPunct="1"/>
            <a:endParaRPr lang="da-DK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Hvordan når vi vores mål?</a:t>
            </a:r>
          </a:p>
        </p:txBody>
      </p:sp>
      <p:sp>
        <p:nvSpPr>
          <p:cNvPr id="23554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da-DK" smtClean="0"/>
              <a:t>Projektoplæg.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da-DK" smtClean="0"/>
              <a:t>Use case krav og non-funktionel tabel.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da-DK" smtClean="0"/>
              <a:t>SysML til arkitektur design.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da-DK" smtClean="0"/>
              <a:t>Alternative mapninger af arkitekture (Pereto points and design space exploration)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da-DK" smtClean="0"/>
              <a:t>SystemC til simulering og evaluering af alternative arkitekturer.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da-DK" smtClean="0"/>
              <a:t>Konklusion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endParaRPr lang="da-DK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Aflevering</a:t>
            </a:r>
          </a:p>
        </p:txBody>
      </p:sp>
      <p:sp>
        <p:nvSpPr>
          <p:cNvPr id="33794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Arkitektur design som SysML diagrammer.</a:t>
            </a:r>
          </a:p>
          <a:p>
            <a:pPr eaLnBrk="1" hangingPunct="1"/>
            <a:r>
              <a:rPr lang="da-DK" smtClean="0"/>
              <a:t>Evaluering af arkitektur mapninger med SystemC</a:t>
            </a:r>
          </a:p>
          <a:p>
            <a:pPr eaLnBrk="1" hangingPunct="1"/>
            <a:r>
              <a:rPr lang="da-DK" smtClean="0"/>
              <a:t>Anbefalet mapning med rationale</a:t>
            </a:r>
          </a:p>
          <a:p>
            <a:pPr eaLnBrk="1" hangingPunct="1"/>
            <a:r>
              <a:rPr lang="da-DK" smtClean="0"/>
              <a:t>Evaluering af process og metoder</a:t>
            </a:r>
          </a:p>
          <a:p>
            <a:pPr eaLnBrk="1" hangingPunct="1"/>
            <a:r>
              <a:rPr lang="da-DK" smtClean="0"/>
              <a:t>Konklusion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250</Words>
  <Application>Microsoft Office PowerPoint</Application>
  <PresentationFormat>On-screen Show (4:3)</PresentationFormat>
  <Paragraphs>57</Paragraphs>
  <Slides>18</Slides>
  <Notes>0</Notes>
  <HiddenSlides>0</HiddenSlides>
  <MMClips>0</MMClips>
  <ScaleCrop>false</ScaleCrop>
  <HeadingPairs>
    <vt:vector size="8" baseType="variant">
      <vt:variant>
        <vt:lpstr>Benyttede skrifttyper</vt:lpstr>
      </vt:variant>
      <vt:variant>
        <vt:i4>2</vt:i4>
      </vt:variant>
      <vt:variant>
        <vt:lpstr>Designskabeloner</vt:lpstr>
      </vt:variant>
      <vt:variant>
        <vt:i4>1</vt:i4>
      </vt:variant>
      <vt:variant>
        <vt:lpstr>Integrerede OLE-servere</vt:lpstr>
      </vt:variant>
      <vt:variant>
        <vt:i4>2</vt:i4>
      </vt:variant>
      <vt:variant>
        <vt:lpstr>Diastitler</vt:lpstr>
      </vt:variant>
      <vt:variant>
        <vt:i4>18</vt:i4>
      </vt:variant>
    </vt:vector>
  </HeadingPairs>
  <TitlesOfParts>
    <vt:vector size="23" baseType="lpstr">
      <vt:lpstr>Arial</vt:lpstr>
      <vt:lpstr>Calibri</vt:lpstr>
      <vt:lpstr>Kontortema</vt:lpstr>
      <vt:lpstr>Visio</vt:lpstr>
      <vt:lpstr>Microsoft Visio Drawing</vt:lpstr>
      <vt:lpstr>Emergency call button</vt:lpstr>
      <vt:lpstr>I dag</vt:lpstr>
      <vt:lpstr>Problemer?</vt:lpstr>
      <vt:lpstr>Løsning</vt:lpstr>
      <vt:lpstr>Emergency call button</vt:lpstr>
      <vt:lpstr>Udfordringer</vt:lpstr>
      <vt:lpstr>Projektets mål</vt:lpstr>
      <vt:lpstr>Hvordan når vi vores mål?</vt:lpstr>
      <vt:lpstr>Aflevering</vt:lpstr>
      <vt:lpstr>Læringsmålene</vt:lpstr>
      <vt:lpstr>Status</vt:lpstr>
      <vt:lpstr>System Engineering metode INCOSE</vt:lpstr>
      <vt:lpstr>Dias nummer 13</vt:lpstr>
      <vt:lpstr>Arkitektural design  (SysML som modeleringssprog)</vt:lpstr>
      <vt:lpstr>Dias nummer 15</vt:lpstr>
      <vt:lpstr>Dias nummer 16</vt:lpstr>
      <vt:lpstr>Dias nummer 17</vt:lpstr>
      <vt:lpstr>Dias nummer 18</vt:lpstr>
    </vt:vector>
  </TitlesOfParts>
  <Company>embedded-outsource ApS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Poder Conultancy</dc:creator>
  <cp:lastModifiedBy>saa</cp:lastModifiedBy>
  <cp:revision>42</cp:revision>
  <dcterms:created xsi:type="dcterms:W3CDTF">2011-02-07T16:44:18Z</dcterms:created>
  <dcterms:modified xsi:type="dcterms:W3CDTF">2011-02-10T20:15:31Z</dcterms:modified>
</cp:coreProperties>
</file>