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5" r:id="rId4"/>
    <p:sldId id="290" r:id="rId5"/>
    <p:sldId id="288" r:id="rId6"/>
    <p:sldId id="289" r:id="rId7"/>
    <p:sldId id="291" r:id="rId8"/>
    <p:sldId id="292" r:id="rId9"/>
    <p:sldId id="294" r:id="rId10"/>
    <p:sldId id="276" r:id="rId11"/>
    <p:sldId id="279" r:id="rId12"/>
    <p:sldId id="281" r:id="rId13"/>
    <p:sldId id="282" r:id="rId14"/>
    <p:sldId id="293" r:id="rId15"/>
    <p:sldId id="295" r:id="rId16"/>
    <p:sldId id="285" r:id="rId17"/>
    <p:sldId id="286" r:id="rId18"/>
    <p:sldId id="296" r:id="rId19"/>
    <p:sldId id="297" r:id="rId20"/>
    <p:sldId id="298" r:id="rId21"/>
    <p:sldId id="299" r:id="rId22"/>
    <p:sldId id="300" r:id="rId23"/>
  </p:sldIdLst>
  <p:sldSz cx="9144000" cy="6858000" type="screen4x3"/>
  <p:notesSz cx="6797675" cy="9926638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ource\hwsw_projekt\Artifact\Doc\Pareto%20analyse%20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autoTitleDeleted val="1"/>
    <c:plotArea>
      <c:layout/>
      <c:scatterChart>
        <c:scatterStyle val="lineMarker"/>
        <c:ser>
          <c:idx val="0"/>
          <c:order val="0"/>
          <c:tx>
            <c:v>CC430</c:v>
          </c:tx>
          <c:spPr>
            <a:ln w="28575">
              <a:noFill/>
            </a:ln>
          </c:spPr>
          <c:xVal>
            <c:numRef>
              <c:f>'Ark1'!$F$5</c:f>
              <c:numCache>
                <c:formatCode>General</c:formatCode>
                <c:ptCount val="1"/>
                <c:pt idx="0">
                  <c:v>0.15160000000000001</c:v>
                </c:pt>
              </c:numCache>
            </c:numRef>
          </c:xVal>
          <c:yVal>
            <c:numRef>
              <c:f>'Ark1'!$G$5</c:f>
              <c:numCache>
                <c:formatCode>General</c:formatCode>
                <c:ptCount val="1"/>
                <c:pt idx="0">
                  <c:v>18.149999999999999</c:v>
                </c:pt>
              </c:numCache>
            </c:numRef>
          </c:yVal>
        </c:ser>
        <c:ser>
          <c:idx val="1"/>
          <c:order val="1"/>
          <c:tx>
            <c:v>TMS320VC5401</c:v>
          </c:tx>
          <c:spPr>
            <a:ln w="28575">
              <a:noFill/>
            </a:ln>
          </c:spPr>
          <c:xVal>
            <c:numRef>
              <c:f>'Ark1'!$F$6</c:f>
              <c:numCache>
                <c:formatCode>General</c:formatCode>
                <c:ptCount val="1"/>
                <c:pt idx="0">
                  <c:v>5.2640000000000013E-2</c:v>
                </c:pt>
              </c:numCache>
            </c:numRef>
          </c:xVal>
          <c:yVal>
            <c:numRef>
              <c:f>'Ark1'!$G$6</c:f>
              <c:numCache>
                <c:formatCode>General</c:formatCode>
                <c:ptCount val="1"/>
                <c:pt idx="0">
                  <c:v>23.57</c:v>
                </c:pt>
              </c:numCache>
            </c:numRef>
          </c:yVal>
        </c:ser>
        <c:ser>
          <c:idx val="2"/>
          <c:order val="2"/>
          <c:tx>
            <c:v>PIC16F1516</c:v>
          </c:tx>
          <c:spPr>
            <a:ln w="28575">
              <a:noFill/>
            </a:ln>
          </c:spPr>
          <c:xVal>
            <c:numRef>
              <c:f>'Ark1'!$F$7</c:f>
              <c:numCache>
                <c:formatCode>General</c:formatCode>
                <c:ptCount val="1"/>
                <c:pt idx="0">
                  <c:v>0.60640000000000005</c:v>
                </c:pt>
              </c:numCache>
            </c:numRef>
          </c:xVal>
          <c:yVal>
            <c:numRef>
              <c:f>'Ark1'!$G$7</c:f>
              <c:numCache>
                <c:formatCode>General</c:formatCode>
                <c:ptCount val="1"/>
                <c:pt idx="0">
                  <c:v>10.97</c:v>
                </c:pt>
              </c:numCache>
            </c:numRef>
          </c:yVal>
        </c:ser>
        <c:axId val="73802496"/>
        <c:axId val="73804416"/>
      </c:scatterChart>
      <c:valAx>
        <c:axId val="738024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a-DK"/>
                  <a:t>Execution time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3804416"/>
        <c:crosses val="autoZero"/>
        <c:crossBetween val="midCat"/>
      </c:valAx>
      <c:valAx>
        <c:axId val="7380441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a-DK"/>
                  <a:t>Cost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3802496"/>
        <c:crosses val="autoZero"/>
        <c:crossBetween val="midCat"/>
      </c:valAx>
      <c:spPr>
        <a:effectLst>
          <a:outerShdw blurRad="50800" dist="38100" dir="2700000" algn="tl" rotWithShape="0">
            <a:prstClr val="black">
              <a:alpha val="28000"/>
            </a:prstClr>
          </a:outerShdw>
        </a:effectLst>
      </c:spPr>
    </c:plotArea>
    <c:legend>
      <c:legendPos val="r"/>
      <c:layout/>
    </c:legend>
    <c:plotVisOnly val="1"/>
  </c:chart>
  <c:spPr>
    <a:ln>
      <a:noFill/>
    </a:ln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C6283-EC6C-4D4C-A4A9-62E01CB0B1D5}" type="datetimeFigureOut">
              <a:rPr lang="da-DK" smtClean="0"/>
              <a:t>23-03-2011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11A3C-A8C5-48D0-806C-6A3FDD0D7460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1A3C-A8C5-48D0-806C-6A3FDD0D7460}" type="slidenum">
              <a:rPr lang="da-DK" smtClean="0"/>
              <a:t>1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5B89D-5513-4C10-B7BC-899DFBFD75C5}" type="datetime1">
              <a:rPr lang="da-DK" smtClean="0"/>
              <a:t>23-03-2011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4ACF4-94D7-4BF3-A3AF-0F53DC49EF6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A3103-9420-425B-9B9B-AF7F91A337F5}" type="datetime1">
              <a:rPr lang="da-DK" smtClean="0"/>
              <a:t>23-03-2011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AC496-5F4C-44F7-8104-3D37A650700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AC727-AE31-460A-A5E6-02B9ACCE974A}" type="datetime1">
              <a:rPr lang="da-DK" smtClean="0"/>
              <a:t>23-03-2011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A727C-DD11-4E35-907A-5E3A94F2BDB1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2AB9A-EA79-4AD5-8815-52F3480ED94F}" type="datetime1">
              <a:rPr lang="da-DK" smtClean="0"/>
              <a:t>23-03-2011</a:t>
            </a:fld>
            <a:endParaRPr lang="da-DK"/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187-6452-41BF-BF9F-F0F96FCA1BE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A0596-E7CC-43F4-936B-16684695A112}" type="datetime1">
              <a:rPr lang="da-DK" smtClean="0"/>
              <a:t>23-03-2011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E2BE2-F1AE-47DF-A43D-50329817DE5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2D5AA-C70B-42A7-B166-9B62CA967279}" type="datetime1">
              <a:rPr lang="da-DK" smtClean="0"/>
              <a:t>23-03-2011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44633-3996-4037-A4DF-B41685BE762A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61886-9F1D-4C8A-9F84-52CDD4D21C2A}" type="datetime1">
              <a:rPr lang="da-DK" smtClean="0"/>
              <a:t>23-03-2011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6A8B5-6214-4EB3-9C64-E9EE82F4F1A3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FB3CB-C4A4-4853-AF90-36B93B37E82A}" type="datetime1">
              <a:rPr lang="da-DK" smtClean="0"/>
              <a:t>23-03-2011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7B1FB-10CE-4D87-875F-382E5A4412F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47F51-37D7-4094-A151-8AA432E3F4B3}" type="datetime1">
              <a:rPr lang="da-DK" smtClean="0"/>
              <a:t>23-03-2011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43156-BD77-4693-9D83-4ABEB16B3BE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EEEF7-3D61-4DA8-8A08-6E037F317103}" type="datetime1">
              <a:rPr lang="da-DK" smtClean="0"/>
              <a:t>23-03-2011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1633E-14BC-440E-AF1D-5B0CE1AB9C8B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0CB87-37CC-4C01-B66D-6F6EF341866E}" type="datetime1">
              <a:rPr lang="da-DK" smtClean="0"/>
              <a:t>23-03-2011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C755A-4F08-4CC5-A5F5-91010A136AA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B9D75-0E0F-4254-9696-D2756DF25289}" type="datetime1">
              <a:rPr lang="da-DK" smtClean="0"/>
              <a:t>23-03-2011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1137D-2913-45B6-9F76-5473ABA751FE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00EA5-D43A-4E14-9898-943A1EF0ECF2}" type="datetime1">
              <a:rPr lang="da-DK" smtClean="0"/>
              <a:t>23-03-2011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27FF8-C744-47B1-9F52-3495FF747D2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52F8A-D794-4D54-B814-ABA9C702EA20}" type="datetime1">
              <a:rPr lang="da-DK" smtClean="0"/>
              <a:t>23-03-2011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1391C-AD21-4F1F-913C-D43443C7635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7117F0-EFE0-41AD-A339-A736C0A86F6E}" type="datetime1">
              <a:rPr lang="da-DK" smtClean="0"/>
              <a:t>23-03-2011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64707B-4B36-4081-ABDC-02C351D28C4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  <p:sp>
        <p:nvSpPr>
          <p:cNvPr id="4" name="Tekstboks 3"/>
          <p:cNvSpPr txBox="1"/>
          <p:nvPr/>
        </p:nvSpPr>
        <p:spPr>
          <a:xfrm>
            <a:off x="8172400" y="1166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A;0:00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Kvalitetsattributter</a:t>
            </a:r>
            <a:endParaRPr lang="da-DK" dirty="0" smtClean="0"/>
          </a:p>
        </p:txBody>
      </p:sp>
      <p:pic>
        <p:nvPicPr>
          <p:cNvPr id="430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l="1871" t="29253" r="4495" b="30972"/>
          <a:stretch>
            <a:fillRect/>
          </a:stretch>
        </p:blipFill>
        <p:spPr>
          <a:xfrm>
            <a:off x="755576" y="1628800"/>
            <a:ext cx="7705725" cy="1800225"/>
          </a:xfrm>
        </p:spPr>
      </p:pic>
      <p:pic>
        <p:nvPicPr>
          <p:cNvPr id="4" name="Billede 3" descr="ironTriangl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717032"/>
            <a:ext cx="24955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boks 4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A;5:20(30)</a:t>
            </a:r>
            <a:endParaRPr lang="da-DK" dirty="0"/>
          </a:p>
        </p:txBody>
      </p:sp>
      <p:sp>
        <p:nvSpPr>
          <p:cNvPr id="6" name="Tekstboks 5"/>
          <p:cNvSpPr txBox="1"/>
          <p:nvPr/>
        </p:nvSpPr>
        <p:spPr>
          <a:xfrm>
            <a:off x="683568" y="573325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Evt. tilføj </a:t>
            </a:r>
            <a:r>
              <a:rPr lang="da-DK" dirty="0" err="1" smtClean="0"/>
              <a:t>Cost</a:t>
            </a:r>
            <a:r>
              <a:rPr lang="da-DK" dirty="0" smtClean="0"/>
              <a:t> (Forretningsattribut)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SysML</a:t>
            </a:r>
            <a:endParaRPr lang="da-DK" dirty="0" smtClean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476375" y="1341438"/>
          <a:ext cx="6096000" cy="4848225"/>
        </p:xfrm>
        <a:graphic>
          <a:graphicData uri="http://schemas.openxmlformats.org/presentationml/2006/ole">
            <p:oleObj spid="_x0000_s47108" name="Visio" r:id="rId3" imgW="6154522" imgH="4894783" progId="Visio.Drawing.11">
              <p:embed/>
            </p:oleObj>
          </a:graphicData>
        </a:graphic>
      </p:graphicFrame>
      <p:sp>
        <p:nvSpPr>
          <p:cNvPr id="5" name="Tekstboks 4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A;6:20(60)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SysML</a:t>
            </a:r>
            <a:r>
              <a:rPr lang="da-DK" dirty="0" smtClean="0"/>
              <a:t> (</a:t>
            </a:r>
            <a:r>
              <a:rPr lang="da-DK" dirty="0" err="1" smtClean="0"/>
              <a:t>Audio</a:t>
            </a:r>
            <a:r>
              <a:rPr lang="da-DK" dirty="0" smtClean="0"/>
              <a:t> IBD)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07998" y="1196752"/>
          <a:ext cx="8584482" cy="5472608"/>
        </p:xfrm>
        <a:graphic>
          <a:graphicData uri="http://schemas.openxmlformats.org/presentationml/2006/ole">
            <p:oleObj spid="_x0000_s49157" name="Visio" r:id="rId3" imgW="6694551" imgH="4270820" progId="Visio.Drawing.11">
              <p:embed/>
            </p:oleObj>
          </a:graphicData>
        </a:graphic>
      </p:graphicFrame>
      <p:sp>
        <p:nvSpPr>
          <p:cNvPr id="6" name="Tekstboks 5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A;7:20(60)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 </a:t>
            </a:r>
            <a:r>
              <a:rPr lang="da-DK" smtClean="0">
                <a:sym typeface="Wingdings" pitchFamily="2" charset="2"/>
              </a:rPr>
              <a:t> SystemC</a:t>
            </a:r>
            <a:endParaRPr lang="da-DK" smtClean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 l="533" t="22685" r="41597" b="9277"/>
          <a:stretch>
            <a:fillRect/>
          </a:stretch>
        </p:blipFill>
        <p:spPr bwMode="auto">
          <a:xfrm>
            <a:off x="684213" y="1196975"/>
            <a:ext cx="793750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kstboks 3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J;8:20(60)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736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Platform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Price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(USD)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Risk</a:t>
                      </a:r>
                      <a:r>
                        <a:rPr lang="en-GB" sz="2400" dirty="0" smtClean="0"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latin typeface="Calibri"/>
                          <a:ea typeface="Calibri"/>
                          <a:cs typeface="Times New Roman"/>
                        </a:rPr>
                        <a:t>Complexity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Power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(sleep/audio)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Microcontroller + ISM ASIC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18.15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22µW/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max. 648mW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Microcontroller , DSP + ISM ASIC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23.57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70.69 µW /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max. 815mW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FPGA, ADC + Oscillator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1295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88mW / min. 4W</a:t>
                      </a:r>
                      <a:endParaRPr lang="da-DK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boks 4"/>
          <p:cNvSpPr txBox="1"/>
          <p:nvPr/>
        </p:nvSpPr>
        <p:spPr>
          <a:xfrm>
            <a:off x="683568" y="5013176"/>
            <a:ext cx="7333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 smtClean="0"/>
              <a:t>Other</a:t>
            </a:r>
            <a:r>
              <a:rPr lang="da-DK" sz="2800" dirty="0" smtClean="0"/>
              <a:t> options: Performance, </a:t>
            </a:r>
            <a:r>
              <a:rPr lang="da-DK" sz="2800" dirty="0" err="1" smtClean="0"/>
              <a:t>extendability</a:t>
            </a:r>
            <a:r>
              <a:rPr lang="da-DK" sz="2800" dirty="0" smtClean="0"/>
              <a:t>, …</a:t>
            </a:r>
            <a:endParaRPr lang="da-DK" sz="2800" dirty="0"/>
          </a:p>
        </p:txBody>
      </p:sp>
      <p:sp>
        <p:nvSpPr>
          <p:cNvPr id="6" name="Tekstboks 5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A;9:20(60)</a:t>
            </a:r>
            <a:endParaRPr lang="da-D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Perato</a:t>
            </a:r>
            <a:r>
              <a:rPr lang="da-DK" dirty="0" smtClean="0"/>
              <a:t> points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kstboks 4"/>
          <p:cNvSpPr txBox="1"/>
          <p:nvPr/>
        </p:nvSpPr>
        <p:spPr>
          <a:xfrm>
            <a:off x="7668344" y="1166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J;10:20(60)</a:t>
            </a:r>
            <a:endParaRPr lang="da-DK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SystemC design (Audio)</a:t>
            </a: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395536" y="1196752"/>
          <a:ext cx="8424936" cy="5466258"/>
        </p:xfrm>
        <a:graphic>
          <a:graphicData uri="http://schemas.openxmlformats.org/presentationml/2006/ole">
            <p:oleObj spid="_x0000_s82945" name="Visio" r:id="rId3" imgW="10420486" imgH="6766560" progId="Visio.Drawing.11">
              <p:embed/>
            </p:oleObj>
          </a:graphicData>
        </a:graphic>
      </p:graphicFrame>
      <p:sp>
        <p:nvSpPr>
          <p:cNvPr id="5" name="Tekstboks 4"/>
          <p:cNvSpPr txBox="1"/>
          <p:nvPr/>
        </p:nvSpPr>
        <p:spPr>
          <a:xfrm>
            <a:off x="7668344" y="1166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S;11:20(60)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SystemC simulation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>
            <p:ph idx="1"/>
          </p:nvPr>
        </p:nvGraphicFramePr>
        <p:xfrm>
          <a:off x="251520" y="1196752"/>
          <a:ext cx="8615352" cy="5400600"/>
        </p:xfrm>
        <a:graphic>
          <a:graphicData uri="http://schemas.openxmlformats.org/presentationml/2006/ole">
            <p:oleObj spid="_x0000_s81923" name="Visio" r:id="rId3" imgW="10270671" imgH="3348582" progId="Visio.Drawing.11">
              <p:embed/>
            </p:oleObj>
          </a:graphicData>
        </a:graphic>
      </p:graphicFrame>
      <p:sp>
        <p:nvSpPr>
          <p:cNvPr id="5" name="Tekstboks 4"/>
          <p:cNvSpPr txBox="1"/>
          <p:nvPr/>
        </p:nvSpPr>
        <p:spPr>
          <a:xfrm>
            <a:off x="7596336" y="1166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S;12:20(60)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 (1)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r>
              <a:rPr lang="da-DK" dirty="0" smtClean="0"/>
              <a:t>INCOSE er meget tung at danse med, men har mange gode egenskaber og er god som tjekliste, men skal ikke følges slavisk</a:t>
            </a:r>
          </a:p>
          <a:p>
            <a:r>
              <a:rPr lang="da-DK" dirty="0" err="1" smtClean="0"/>
              <a:t>SysML</a:t>
            </a:r>
            <a:r>
              <a:rPr lang="da-DK" dirty="0" smtClean="0"/>
              <a:t> er et godt udkast til et fælles SW og HW </a:t>
            </a:r>
            <a:r>
              <a:rPr lang="da-DK" dirty="0" smtClean="0"/>
              <a:t>modelleringssprog</a:t>
            </a:r>
            <a:r>
              <a:rPr lang="da-DK" dirty="0" smtClean="0"/>
              <a:t>, men mangler noget </a:t>
            </a:r>
            <a:r>
              <a:rPr lang="da-DK" dirty="0" smtClean="0"/>
              <a:t>modning.</a:t>
            </a:r>
            <a:endParaRPr lang="da-DK" dirty="0" smtClean="0"/>
          </a:p>
          <a:p>
            <a:r>
              <a:rPr lang="da-DK" dirty="0" err="1" smtClean="0"/>
              <a:t>SystemC</a:t>
            </a:r>
            <a:r>
              <a:rPr lang="da-DK" dirty="0" smtClean="0"/>
              <a:t> er godt til HW simulering (SW udvikling kan fortsætte), men hvis der er lille design </a:t>
            </a:r>
            <a:r>
              <a:rPr lang="da-DK" dirty="0" err="1" smtClean="0"/>
              <a:t>risk</a:t>
            </a:r>
            <a:r>
              <a:rPr lang="da-DK" dirty="0" smtClean="0"/>
              <a:t> er det ikke tiden værd (måske hvis det kan autogenereres fra </a:t>
            </a:r>
            <a:r>
              <a:rPr lang="da-DK" dirty="0" err="1" smtClean="0"/>
              <a:t>SysML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5" name="Tekstboks 4"/>
          <p:cNvSpPr txBox="1"/>
          <p:nvPr/>
        </p:nvSpPr>
        <p:spPr>
          <a:xfrm>
            <a:off x="7596336" y="1166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S;13:00(40)</a:t>
            </a:r>
            <a:endParaRPr lang="da-D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 (2)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 mangler FPGA </a:t>
            </a:r>
            <a:r>
              <a:rPr lang="da-DK" dirty="0" err="1" smtClean="0"/>
              <a:t>resourcer</a:t>
            </a:r>
            <a:r>
              <a:rPr lang="da-DK" dirty="0" smtClean="0"/>
              <a:t>, og bare analysen af en FPGA platform er svært uden dem.</a:t>
            </a:r>
          </a:p>
          <a:p>
            <a:r>
              <a:rPr lang="da-DK" dirty="0" err="1" smtClean="0"/>
              <a:t>Pareto</a:t>
            </a:r>
            <a:r>
              <a:rPr lang="da-DK" dirty="0" smtClean="0"/>
              <a:t> og 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r>
              <a:rPr lang="da-DK" dirty="0" smtClean="0"/>
              <a:t> er godt til at sammenligne alternative platforme.</a:t>
            </a:r>
          </a:p>
          <a:p>
            <a:r>
              <a:rPr lang="da-DK" dirty="0" smtClean="0"/>
              <a:t>Med et </a:t>
            </a:r>
            <a:r>
              <a:rPr lang="da-DK" dirty="0" err="1" smtClean="0"/>
              <a:t>styk-tal</a:t>
            </a:r>
            <a:r>
              <a:rPr lang="da-DK" dirty="0" smtClean="0"/>
              <a:t> på </a:t>
            </a:r>
            <a:r>
              <a:rPr lang="da-DK" dirty="0" smtClean="0"/>
              <a:t>5k-10k </a:t>
            </a:r>
            <a:r>
              <a:rPr lang="da-DK" dirty="0" smtClean="0"/>
              <a:t>stk. er det værd at betale lidt ekstra for lavere risiko (eksempel kode og mulighed for assistance samt simplere kommunikation). Anbefaling: CC430 med SKY ISM </a:t>
            </a:r>
            <a:r>
              <a:rPr lang="da-DK" dirty="0" err="1" smtClean="0"/>
              <a:t>front-end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4" name="Tekstboks 3"/>
          <p:cNvSpPr txBox="1"/>
          <p:nvPr/>
        </p:nvSpPr>
        <p:spPr>
          <a:xfrm>
            <a:off x="7596336" y="1166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S;13:40(40)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da-DK" dirty="0" smtClean="0"/>
              <a:t>Opgaven (Hvad skal vi lave?)</a:t>
            </a:r>
          </a:p>
          <a:p>
            <a:r>
              <a:rPr lang="da-DK" dirty="0" smtClean="0"/>
              <a:t>Målsætninger (Hvad ønsker vi at få ud af det?)</a:t>
            </a:r>
          </a:p>
          <a:p>
            <a:r>
              <a:rPr lang="da-DK" dirty="0" smtClean="0"/>
              <a:t>Projektet (Hvordan laver vi det?)</a:t>
            </a:r>
          </a:p>
          <a:p>
            <a:pPr lvl="1"/>
            <a:r>
              <a:rPr lang="da-DK" dirty="0" smtClean="0"/>
              <a:t>INCOSE</a:t>
            </a:r>
          </a:p>
          <a:p>
            <a:pPr lvl="1"/>
            <a:r>
              <a:rPr lang="da-DK" dirty="0" err="1" smtClean="0"/>
              <a:t>SysML</a:t>
            </a:r>
            <a:endParaRPr lang="da-DK" dirty="0" smtClean="0"/>
          </a:p>
          <a:p>
            <a:pPr lvl="1"/>
            <a:r>
              <a:rPr lang="da-DK" dirty="0" err="1" smtClean="0"/>
              <a:t>Mapning</a:t>
            </a:r>
            <a:r>
              <a:rPr lang="da-DK" dirty="0" smtClean="0"/>
              <a:t> af arkitektur</a:t>
            </a:r>
            <a:endParaRPr lang="da-DK" dirty="0" smtClean="0"/>
          </a:p>
          <a:p>
            <a:pPr lvl="1"/>
            <a:r>
              <a:rPr lang="da-DK" dirty="0" err="1" smtClean="0"/>
              <a:t>SystemC</a:t>
            </a:r>
            <a:endParaRPr lang="da-DK" dirty="0" smtClean="0"/>
          </a:p>
          <a:p>
            <a:r>
              <a:rPr lang="da-DK" dirty="0" smtClean="0"/>
              <a:t>Konklusion (Hvad har vi lært/fået ud af det?)</a:t>
            </a:r>
          </a:p>
          <a:p>
            <a:r>
              <a:rPr lang="da-DK" dirty="0" err="1" smtClean="0"/>
              <a:t>Læringsmål</a:t>
            </a:r>
            <a:r>
              <a:rPr lang="da-DK" dirty="0" smtClean="0"/>
              <a:t> (Har vi lært det vi burde?)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4" name="Tekstboks 3"/>
          <p:cNvSpPr txBox="1"/>
          <p:nvPr/>
        </p:nvSpPr>
        <p:spPr>
          <a:xfrm>
            <a:off x="7740352" y="11663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A;0:30(30)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Læringsmål</a:t>
            </a:r>
            <a:r>
              <a:rPr lang="da-DK" dirty="0" smtClean="0"/>
              <a:t> (1)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 har analyseret og designet et systemet baseret på INCOSE og HW/SW </a:t>
            </a:r>
            <a:r>
              <a:rPr lang="da-DK" dirty="0" err="1" smtClean="0"/>
              <a:t>co-design</a:t>
            </a:r>
            <a:r>
              <a:rPr lang="da-DK" dirty="0" smtClean="0"/>
              <a:t> (</a:t>
            </a:r>
            <a:r>
              <a:rPr lang="da-DK" dirty="0" err="1" smtClean="0"/>
              <a:t>top-down</a:t>
            </a:r>
            <a:r>
              <a:rPr lang="da-DK" dirty="0" smtClean="0"/>
              <a:t> </a:t>
            </a:r>
            <a:r>
              <a:rPr lang="da-DK" dirty="0" err="1" smtClean="0"/>
              <a:t>synthesis</a:t>
            </a:r>
            <a:r>
              <a:rPr lang="da-DK" dirty="0" smtClean="0"/>
              <a:t>) med anvendelse af </a:t>
            </a:r>
            <a:r>
              <a:rPr lang="da-DK" dirty="0" err="1" smtClean="0"/>
              <a:t>SysML</a:t>
            </a:r>
            <a:r>
              <a:rPr lang="da-DK" dirty="0" smtClean="0"/>
              <a:t>, </a:t>
            </a:r>
            <a:r>
              <a:rPr lang="da-DK" dirty="0" err="1" smtClean="0"/>
              <a:t>SystemC</a:t>
            </a:r>
            <a:r>
              <a:rPr lang="da-DK" dirty="0" smtClean="0"/>
              <a:t>, 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r>
              <a:rPr lang="da-DK" dirty="0" smtClean="0"/>
              <a:t>, </a:t>
            </a:r>
            <a:r>
              <a:rPr lang="da-DK" dirty="0" err="1" smtClean="0"/>
              <a:t>Pareto</a:t>
            </a:r>
            <a:r>
              <a:rPr lang="da-DK" dirty="0" smtClean="0"/>
              <a:t>, …</a:t>
            </a:r>
          </a:p>
          <a:p>
            <a:r>
              <a:rPr lang="da-DK" dirty="0" smtClean="0"/>
              <a:t>Vi har sammenholdt forskellige platformes fordele og ulemper og har draget konklusioner ud fra dette.</a:t>
            </a:r>
          </a:p>
        </p:txBody>
      </p:sp>
      <p:sp>
        <p:nvSpPr>
          <p:cNvPr id="4" name="Tekstboks 3"/>
          <p:cNvSpPr txBox="1"/>
          <p:nvPr/>
        </p:nvSpPr>
        <p:spPr>
          <a:xfrm>
            <a:off x="7596336" y="1166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S;14:20(40)</a:t>
            </a:r>
            <a:endParaRPr lang="da-D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Læringsmål</a:t>
            </a:r>
            <a:r>
              <a:rPr lang="da-DK" dirty="0" smtClean="0"/>
              <a:t> (2)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 har overvejet kvaliteten af de i teorien anbefalede metoder samt deres alternativer (Kendt platform (LBA/LPT), </a:t>
            </a:r>
            <a:r>
              <a:rPr lang="da-DK" dirty="0" err="1" smtClean="0"/>
              <a:t>Component</a:t>
            </a:r>
            <a:r>
              <a:rPr lang="da-DK" dirty="0" smtClean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(</a:t>
            </a:r>
            <a:r>
              <a:rPr lang="da-DK" dirty="0" err="1" smtClean="0"/>
              <a:t>buttom-up</a:t>
            </a:r>
            <a:r>
              <a:rPr lang="da-DK" dirty="0" smtClean="0"/>
              <a:t>), </a:t>
            </a:r>
            <a:r>
              <a:rPr lang="da-DK" dirty="0" err="1" smtClean="0"/>
              <a:t>automatic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generation)</a:t>
            </a:r>
          </a:p>
          <a:p>
            <a:r>
              <a:rPr lang="da-DK" dirty="0" smtClean="0"/>
              <a:t>Ved anvendelse af </a:t>
            </a:r>
            <a:r>
              <a:rPr lang="da-DK" dirty="0" err="1" smtClean="0"/>
              <a:t>SysML</a:t>
            </a:r>
            <a:r>
              <a:rPr lang="da-DK" dirty="0" smtClean="0"/>
              <a:t> og </a:t>
            </a:r>
            <a:r>
              <a:rPr lang="da-DK" dirty="0" err="1" smtClean="0"/>
              <a:t>SystemC</a:t>
            </a:r>
            <a:r>
              <a:rPr lang="da-DK" dirty="0" smtClean="0"/>
              <a:t> (C++) som er fuldt specificerede sprog, samt RVTM og </a:t>
            </a:r>
            <a:r>
              <a:rPr lang="da-DK" dirty="0" err="1" smtClean="0"/>
              <a:t>requirement</a:t>
            </a:r>
            <a:r>
              <a:rPr lang="da-DK" dirty="0" smtClean="0"/>
              <a:t> </a:t>
            </a:r>
            <a:r>
              <a:rPr lang="da-DK" dirty="0" err="1" smtClean="0"/>
              <a:t>mapping</a:t>
            </a:r>
            <a:r>
              <a:rPr lang="da-DK" dirty="0" smtClean="0"/>
              <a:t> er design og analyse utvetydigt og ”</a:t>
            </a:r>
            <a:r>
              <a:rPr lang="da-DK" dirty="0" err="1" smtClean="0"/>
              <a:t>universielt</a:t>
            </a:r>
            <a:r>
              <a:rPr lang="da-DK" dirty="0" smtClean="0"/>
              <a:t>” forståeligt.</a:t>
            </a:r>
          </a:p>
          <a:p>
            <a:endParaRPr lang="da-DK" dirty="0"/>
          </a:p>
        </p:txBody>
      </p:sp>
      <p:sp>
        <p:nvSpPr>
          <p:cNvPr id="4" name="Tekstboks 3"/>
          <p:cNvSpPr txBox="1"/>
          <p:nvPr/>
        </p:nvSpPr>
        <p:spPr>
          <a:xfrm>
            <a:off x="7596336" y="1166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S;15:00(40)</a:t>
            </a:r>
            <a:endParaRPr lang="da-DK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Spørgsmål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?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Opgaven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Nødkald med 2-vejs </a:t>
            </a:r>
            <a:r>
              <a:rPr lang="da-DK" dirty="0" err="1" smtClean="0"/>
              <a:t>audio</a:t>
            </a:r>
            <a:endParaRPr lang="da-DK" dirty="0" smtClean="0"/>
          </a:p>
          <a:p>
            <a:r>
              <a:rPr lang="da-DK" dirty="0" smtClean="0"/>
              <a:t>Lang </a:t>
            </a:r>
            <a:r>
              <a:rPr lang="da-DK" dirty="0" err="1" smtClean="0"/>
              <a:t>batteri-tid</a:t>
            </a:r>
            <a:endParaRPr lang="da-DK" dirty="0" smtClean="0"/>
          </a:p>
          <a:p>
            <a:r>
              <a:rPr lang="da-DK" dirty="0" smtClean="0"/>
              <a:t>Høj stabilitet</a:t>
            </a:r>
          </a:p>
          <a:p>
            <a:r>
              <a:rPr lang="da-DK" dirty="0" smtClean="0"/>
              <a:t>Lav pris</a:t>
            </a:r>
          </a:p>
          <a:p>
            <a:r>
              <a:rPr lang="da-DK" dirty="0" smtClean="0"/>
              <a:t>”Lille” formfaktor</a:t>
            </a:r>
          </a:p>
          <a:p>
            <a:pPr>
              <a:buNone/>
            </a:pPr>
            <a:endParaRPr lang="da-DK" dirty="0" smtClean="0"/>
          </a:p>
        </p:txBody>
      </p:sp>
      <p:sp>
        <p:nvSpPr>
          <p:cNvPr id="4" name="Tekstboks 3"/>
          <p:cNvSpPr txBox="1"/>
          <p:nvPr/>
        </p:nvSpPr>
        <p:spPr>
          <a:xfrm>
            <a:off x="7812360" y="11663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A;1:00(30</a:t>
            </a:r>
            <a:r>
              <a:rPr lang="da-DK" dirty="0" smtClean="0"/>
              <a:t>)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Produktet</a:t>
            </a:r>
            <a:endParaRPr lang="da-DK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0415"/>
          <a:stretch>
            <a:fillRect/>
          </a:stretch>
        </p:blipFill>
        <p:spPr bwMode="auto">
          <a:xfrm>
            <a:off x="1547664" y="1844824"/>
            <a:ext cx="561674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boks 4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A;1:10(10)</a:t>
            </a:r>
            <a:endParaRPr lang="da-D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Målsætninger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Udviklingsproces</a:t>
            </a:r>
          </a:p>
          <a:p>
            <a:pPr lvl="1"/>
            <a:r>
              <a:rPr lang="da-DK" sz="2000" dirty="0" smtClean="0"/>
              <a:t>INCOSE</a:t>
            </a:r>
          </a:p>
          <a:p>
            <a:pPr lvl="1"/>
            <a:r>
              <a:rPr lang="da-DK" sz="2000" dirty="0" smtClean="0"/>
              <a:t>Risikoanalyse</a:t>
            </a:r>
          </a:p>
          <a:p>
            <a:pPr lvl="1"/>
            <a:r>
              <a:rPr lang="da-DK" sz="2000" dirty="0" err="1" smtClean="0"/>
              <a:t>SysML</a:t>
            </a:r>
            <a:endParaRPr lang="da-DK" sz="2000" dirty="0" smtClean="0"/>
          </a:p>
          <a:p>
            <a:pPr lvl="1"/>
            <a:r>
              <a:rPr lang="da-DK" sz="2000" dirty="0" smtClean="0"/>
              <a:t>Design Space Eksploration</a:t>
            </a:r>
          </a:p>
          <a:p>
            <a:pPr lvl="1"/>
            <a:r>
              <a:rPr lang="da-DK" sz="2000" dirty="0" err="1" smtClean="0"/>
              <a:t>Pareto</a:t>
            </a:r>
            <a:r>
              <a:rPr lang="da-DK" sz="2000" dirty="0" smtClean="0"/>
              <a:t> points</a:t>
            </a:r>
          </a:p>
          <a:p>
            <a:pPr lvl="1"/>
            <a:r>
              <a:rPr lang="da-DK" sz="2000" dirty="0" smtClean="0"/>
              <a:t>HW/SW </a:t>
            </a:r>
            <a:r>
              <a:rPr lang="da-DK" sz="2000" dirty="0" err="1" smtClean="0"/>
              <a:t>Codesign</a:t>
            </a:r>
            <a:r>
              <a:rPr lang="da-DK" sz="2000" dirty="0" smtClean="0"/>
              <a:t> (</a:t>
            </a:r>
            <a:r>
              <a:rPr lang="da-DK" sz="2000" dirty="0" err="1" smtClean="0"/>
              <a:t>Top-down</a:t>
            </a:r>
            <a:r>
              <a:rPr lang="da-DK" sz="2000" dirty="0" smtClean="0"/>
              <a:t>)</a:t>
            </a:r>
          </a:p>
          <a:p>
            <a:r>
              <a:rPr lang="da-DK" sz="2400" dirty="0" err="1" smtClean="0"/>
              <a:t>SystemC</a:t>
            </a:r>
            <a:endParaRPr lang="da-DK" sz="2400" dirty="0" smtClean="0"/>
          </a:p>
          <a:p>
            <a:pPr lvl="1"/>
            <a:r>
              <a:rPr lang="da-DK" sz="2000" dirty="0" err="1" smtClean="0"/>
              <a:t>SysML</a:t>
            </a:r>
            <a:r>
              <a:rPr lang="da-DK" sz="2000" dirty="0" smtClean="0"/>
              <a:t> -&gt; </a:t>
            </a:r>
            <a:r>
              <a:rPr lang="da-DK" sz="2000" dirty="0" err="1" smtClean="0"/>
              <a:t>SystemC</a:t>
            </a:r>
            <a:endParaRPr lang="da-DK" sz="2000" dirty="0" smtClean="0"/>
          </a:p>
          <a:p>
            <a:pPr lvl="1"/>
            <a:r>
              <a:rPr lang="da-DK" sz="2000" dirty="0" err="1" smtClean="0"/>
              <a:t>SystemC</a:t>
            </a:r>
            <a:r>
              <a:rPr lang="da-DK" sz="2000" dirty="0" smtClean="0"/>
              <a:t> -&gt; </a:t>
            </a:r>
            <a:r>
              <a:rPr lang="da-DK" sz="2000" dirty="0" err="1" smtClean="0"/>
              <a:t>Synthesis</a:t>
            </a:r>
            <a:endParaRPr lang="da-DK" sz="2000" dirty="0" smtClean="0"/>
          </a:p>
          <a:p>
            <a:endParaRPr lang="da-DK" dirty="0" smtClean="0"/>
          </a:p>
        </p:txBody>
      </p:sp>
      <p:sp>
        <p:nvSpPr>
          <p:cNvPr id="4" name="Tekstboks 3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A;2:10(60)</a:t>
            </a:r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Projekt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Dokumenter</a:t>
            </a:r>
          </a:p>
          <a:p>
            <a:pPr lvl="1"/>
            <a:r>
              <a:rPr lang="da-DK" dirty="0" smtClean="0"/>
              <a:t>Project </a:t>
            </a:r>
            <a:r>
              <a:rPr lang="da-DK" dirty="0" err="1" smtClean="0"/>
              <a:t>proposal</a:t>
            </a:r>
            <a:endParaRPr lang="da-DK" dirty="0" smtClean="0"/>
          </a:p>
          <a:p>
            <a:pPr lvl="1"/>
            <a:r>
              <a:rPr lang="da-DK" dirty="0" smtClean="0"/>
              <a:t>Project </a:t>
            </a:r>
            <a:r>
              <a:rPr lang="da-DK" dirty="0" err="1" smtClean="0"/>
              <a:t>description</a:t>
            </a:r>
            <a:endParaRPr lang="da-DK" dirty="0" smtClean="0"/>
          </a:p>
          <a:p>
            <a:pPr lvl="1"/>
            <a:r>
              <a:rPr lang="da-DK" dirty="0" err="1" smtClean="0"/>
              <a:t>Use</a:t>
            </a:r>
            <a:r>
              <a:rPr lang="da-DK" dirty="0" smtClean="0"/>
              <a:t> cases (tidligere, </a:t>
            </a:r>
            <a:r>
              <a:rPr lang="da-DK" dirty="0" err="1" smtClean="0"/>
              <a:t>requirements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Project </a:t>
            </a:r>
            <a:r>
              <a:rPr lang="da-DK" dirty="0" err="1" smtClean="0"/>
              <a:t>report</a:t>
            </a:r>
            <a:endParaRPr lang="da-DK" dirty="0" smtClean="0"/>
          </a:p>
          <a:p>
            <a:pPr lvl="1"/>
            <a:endParaRPr lang="da-DK" dirty="0" smtClean="0"/>
          </a:p>
        </p:txBody>
      </p:sp>
      <p:sp>
        <p:nvSpPr>
          <p:cNvPr id="4" name="Tekstboks 3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J;2:20(10)</a:t>
            </a:r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Projekt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Proces</a:t>
            </a:r>
          </a:p>
          <a:p>
            <a:pPr lvl="1"/>
            <a:r>
              <a:rPr lang="da-DK" dirty="0" smtClean="0"/>
              <a:t>SRD/SRS (</a:t>
            </a:r>
            <a:r>
              <a:rPr lang="da-DK" dirty="0" err="1" smtClean="0"/>
              <a:t>Use</a:t>
            </a:r>
            <a:r>
              <a:rPr lang="da-DK" dirty="0" smtClean="0"/>
              <a:t> Cases, risiko analyse, Kvalitets attributter)</a:t>
            </a:r>
          </a:p>
          <a:p>
            <a:pPr lvl="1"/>
            <a:r>
              <a:rPr lang="da-DK" dirty="0" smtClean="0"/>
              <a:t>System </a:t>
            </a:r>
            <a:r>
              <a:rPr lang="da-DK" dirty="0" err="1" smtClean="0"/>
              <a:t>Architecture</a:t>
            </a:r>
            <a:r>
              <a:rPr lang="da-DK" dirty="0" smtClean="0"/>
              <a:t> (</a:t>
            </a:r>
            <a:r>
              <a:rPr lang="da-DK" dirty="0" err="1" smtClean="0"/>
              <a:t>SysML</a:t>
            </a:r>
            <a:r>
              <a:rPr lang="da-DK" dirty="0" smtClean="0"/>
              <a:t>)</a:t>
            </a:r>
          </a:p>
          <a:p>
            <a:pPr lvl="1"/>
            <a:r>
              <a:rPr lang="da-DK" dirty="0" err="1" smtClean="0"/>
              <a:t>Mapning</a:t>
            </a:r>
            <a:r>
              <a:rPr lang="da-DK" dirty="0" smtClean="0"/>
              <a:t> af System </a:t>
            </a:r>
            <a:r>
              <a:rPr lang="da-DK" dirty="0" err="1" smtClean="0"/>
              <a:t>Architecture</a:t>
            </a:r>
            <a:r>
              <a:rPr lang="da-DK" dirty="0" smtClean="0"/>
              <a:t> (Design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r>
              <a:rPr lang="da-DK" dirty="0" smtClean="0"/>
              <a:t>, </a:t>
            </a:r>
            <a:r>
              <a:rPr lang="da-DK" dirty="0" err="1" smtClean="0"/>
              <a:t>Pareto</a:t>
            </a:r>
            <a:r>
              <a:rPr lang="da-DK" dirty="0" smtClean="0"/>
              <a:t>, LBA/LPT)</a:t>
            </a:r>
          </a:p>
          <a:p>
            <a:pPr lvl="1"/>
            <a:r>
              <a:rPr lang="da-DK" dirty="0" err="1" smtClean="0"/>
              <a:t>SysML</a:t>
            </a:r>
            <a:r>
              <a:rPr lang="da-DK" dirty="0" smtClean="0"/>
              <a:t> -&gt; </a:t>
            </a:r>
            <a:r>
              <a:rPr lang="da-DK" dirty="0" err="1" smtClean="0"/>
              <a:t>SystemC</a:t>
            </a:r>
            <a:endParaRPr lang="da-DK" dirty="0" smtClean="0"/>
          </a:p>
          <a:p>
            <a:pPr lvl="1"/>
            <a:r>
              <a:rPr lang="da-DK" dirty="0" err="1" smtClean="0"/>
              <a:t>SystemC</a:t>
            </a:r>
            <a:r>
              <a:rPr lang="da-DK" dirty="0" smtClean="0"/>
              <a:t> (TLM, TTLM, CAM)</a:t>
            </a:r>
          </a:p>
          <a:p>
            <a:pPr lvl="1"/>
            <a:r>
              <a:rPr lang="da-DK" dirty="0" smtClean="0"/>
              <a:t>Konklusion</a:t>
            </a:r>
          </a:p>
          <a:p>
            <a:pPr lvl="1"/>
            <a:endParaRPr lang="da-DK" dirty="0" smtClean="0"/>
          </a:p>
        </p:txBody>
      </p:sp>
      <p:sp>
        <p:nvSpPr>
          <p:cNvPr id="4" name="Tekstboks 3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J;3:20(60)</a:t>
            </a:r>
            <a:endParaRPr lang="da-D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SRS/SRD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R(V)TM</a:t>
            </a:r>
            <a:endParaRPr lang="da-D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871" t="16556" r="6250" b="17619"/>
          <a:stretch>
            <a:fillRect/>
          </a:stretch>
        </p:blipFill>
        <p:spPr bwMode="auto">
          <a:xfrm>
            <a:off x="611560" y="2348880"/>
            <a:ext cx="799306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boks 4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J;3:50(30)</a:t>
            </a:r>
            <a:endParaRPr lang="da-D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Risiko analyse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 cstate="print"/>
          <a:srcRect l="920"/>
          <a:stretch>
            <a:fillRect/>
          </a:stretch>
        </p:blipFill>
        <p:spPr bwMode="auto">
          <a:xfrm>
            <a:off x="1043608" y="1772816"/>
            <a:ext cx="72008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boks 4"/>
          <p:cNvSpPr txBox="1"/>
          <p:nvPr/>
        </p:nvSpPr>
        <p:spPr>
          <a:xfrm>
            <a:off x="7740352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J;4:50(60)</a:t>
            </a:r>
            <a:endParaRPr lang="da-D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553</Words>
  <Application>Microsoft Office PowerPoint</Application>
  <PresentationFormat>Skærmshow (4:3)</PresentationFormat>
  <Paragraphs>119</Paragraphs>
  <Slides>22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22</vt:i4>
      </vt:variant>
    </vt:vector>
  </HeadingPairs>
  <TitlesOfParts>
    <vt:vector size="24" baseType="lpstr">
      <vt:lpstr>Kontortema</vt:lpstr>
      <vt:lpstr>Visio</vt:lpstr>
      <vt:lpstr>Emergency call button</vt:lpstr>
      <vt:lpstr>Agenda</vt:lpstr>
      <vt:lpstr>Opgaven</vt:lpstr>
      <vt:lpstr>Produktet</vt:lpstr>
      <vt:lpstr>Målsætninger</vt:lpstr>
      <vt:lpstr>Projekt</vt:lpstr>
      <vt:lpstr>Projekt</vt:lpstr>
      <vt:lpstr>SRS/SRD</vt:lpstr>
      <vt:lpstr>Risiko analyse</vt:lpstr>
      <vt:lpstr>Kvalitetsattributter</vt:lpstr>
      <vt:lpstr>SysML</vt:lpstr>
      <vt:lpstr>SysML (Audio IBD)</vt:lpstr>
      <vt:lpstr>SysML  SystemC</vt:lpstr>
      <vt:lpstr>Design space exploration</vt:lpstr>
      <vt:lpstr>Perato points</vt:lpstr>
      <vt:lpstr>SystemC design (Audio)</vt:lpstr>
      <vt:lpstr>SystemC simulation</vt:lpstr>
      <vt:lpstr>Konklusion (1)</vt:lpstr>
      <vt:lpstr>Konklusion (2)</vt:lpstr>
      <vt:lpstr>Læringsmål (1)</vt:lpstr>
      <vt:lpstr>Læringsmål (2)</vt:lpstr>
      <vt:lpstr>Spørgsmål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Poder Conultancy</cp:lastModifiedBy>
  <cp:revision>104</cp:revision>
  <dcterms:created xsi:type="dcterms:W3CDTF">2011-02-07T16:44:18Z</dcterms:created>
  <dcterms:modified xsi:type="dcterms:W3CDTF">2011-03-23T14:53:08Z</dcterms:modified>
</cp:coreProperties>
</file>